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32" r:id="rId1"/>
  </p:sldMasterIdLst>
  <p:notesMasterIdLst>
    <p:notesMasterId r:id="rId23"/>
  </p:notesMasterIdLst>
  <p:sldIdLst>
    <p:sldId id="326" r:id="rId2"/>
    <p:sldId id="337" r:id="rId3"/>
    <p:sldId id="339" r:id="rId4"/>
    <p:sldId id="329" r:id="rId5"/>
    <p:sldId id="290" r:id="rId6"/>
    <p:sldId id="332" r:id="rId7"/>
    <p:sldId id="312" r:id="rId8"/>
    <p:sldId id="318" r:id="rId9"/>
    <p:sldId id="319" r:id="rId10"/>
    <p:sldId id="260" r:id="rId11"/>
    <p:sldId id="328" r:id="rId12"/>
    <p:sldId id="261" r:id="rId13"/>
    <p:sldId id="259" r:id="rId14"/>
    <p:sldId id="330" r:id="rId15"/>
    <p:sldId id="323" r:id="rId16"/>
    <p:sldId id="325" r:id="rId17"/>
    <p:sldId id="310" r:id="rId18"/>
    <p:sldId id="288" r:id="rId19"/>
    <p:sldId id="289" r:id="rId20"/>
    <p:sldId id="334" r:id="rId21"/>
    <p:sldId id="335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D5F5F"/>
    <a:srgbClr val="6666FF"/>
    <a:srgbClr val="7B13F9"/>
    <a:srgbClr val="EC2095"/>
    <a:srgbClr val="FF99CC"/>
    <a:srgbClr val="993366"/>
    <a:srgbClr val="FF9999"/>
    <a:srgbClr val="9E5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741" autoAdjust="0"/>
  </p:normalViewPr>
  <p:slideViewPr>
    <p:cSldViewPr>
      <p:cViewPr varScale="1">
        <p:scale>
          <a:sx n="113" d="100"/>
          <a:sy n="113" d="100"/>
        </p:scale>
        <p:origin x="11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3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7821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51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875072018438187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60-4D93-B24B-806ABDD1C5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296296296296523E-2"/>
                  <c:y val="0.1094352737748905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60-4D93-B24B-806ABDD1C5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80132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60-4D93-B24B-806ABDD1C58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70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460-4D93-B24B-806ABDD1C58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460-4D93-B24B-806ABDD1C58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60-4D93-B24B-806ABDD1C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4466968"/>
        <c:axId val="514463048"/>
        <c:axId val="0"/>
      </c:bar3DChart>
      <c:catAx>
        <c:axId val="51446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4463048"/>
        <c:crosses val="autoZero"/>
        <c:auto val="1"/>
        <c:lblAlgn val="ctr"/>
        <c:lblOffset val="100"/>
        <c:noMultiLvlLbl val="0"/>
      </c:catAx>
      <c:valAx>
        <c:axId val="514463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1446696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04"/>
  </c:spPr>
  <c:txPr>
    <a:bodyPr/>
    <a:lstStyle/>
    <a:p>
      <a:pPr>
        <a:defRPr sz="87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758" dirty="0" smtClean="0"/>
              <a:t>2020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4140189976252968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20E-44DB-85EA-E5758E51A55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20E-44DB-85EA-E5758E51A55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20E-44DB-85EA-E5758E51A55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20E-44DB-85EA-E5758E51A55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20E-44DB-85EA-E5758E51A55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20E-44DB-85EA-E5758E51A55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20E-44DB-85EA-E5758E51A55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20E-44DB-85EA-E5758E51A555}"/>
              </c:ext>
            </c:extLst>
          </c:dPt>
          <c:dLbls>
            <c:dLbl>
              <c:idx val="1"/>
              <c:layout>
                <c:manualLayout>
                  <c:x val="-5.4483693106957998E-2"/>
                  <c:y val="0.1129817906726476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0E-44DB-85EA-E5758E51A5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006412858186592E-2"/>
                  <c:y val="6.077163223338628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20E-44DB-85EA-E5758E51A5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6588009766027465E-2"/>
                  <c:y val="-0.1158241079134391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20E-44DB-85EA-E5758E51A5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5814545386426232"/>
                  <c:y val="-4.72611424248558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0E-44DB-85EA-E5758E51A5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ЕНВД</c:v>
                </c:pt>
                <c:pt idx="2">
                  <c:v>Аренда</c:v>
                </c:pt>
                <c:pt idx="3">
                  <c:v>ЕСХН</c:v>
                </c:pt>
                <c:pt idx="4">
                  <c:v>УСНО</c:v>
                </c:pt>
                <c:pt idx="5">
                  <c:v>Госпошлины</c:v>
                </c:pt>
                <c:pt idx="6">
                  <c:v>Штрафы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180</c:v>
                </c:pt>
                <c:pt idx="1">
                  <c:v>6</c:v>
                </c:pt>
                <c:pt idx="2">
                  <c:v>42</c:v>
                </c:pt>
                <c:pt idx="3">
                  <c:v>6</c:v>
                </c:pt>
                <c:pt idx="4">
                  <c:v>34</c:v>
                </c:pt>
                <c:pt idx="5">
                  <c:v>6</c:v>
                </c:pt>
                <c:pt idx="6">
                  <c:v>0.4</c:v>
                </c:pt>
                <c:pt idx="7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0E-44DB-85EA-E5758E51A5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7">
          <a:noFill/>
        </a:ln>
      </c:spPr>
    </c:plotArea>
    <c:plotVisOnly val="1"/>
    <c:dispBlanksAs val="zero"/>
    <c:showDLblsOverMax val="0"/>
  </c:chart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14"/>
            </a:pPr>
            <a:r>
              <a:rPr lang="ru-RU" dirty="0" smtClean="0"/>
              <a:t>2021</a:t>
            </a:r>
            <a:endParaRPr lang="ru-RU" dirty="0"/>
          </a:p>
        </c:rich>
      </c:tx>
      <c:layout>
        <c:manualLayout>
          <c:xMode val="edge"/>
          <c:yMode val="edge"/>
          <c:x val="0.72992269880738592"/>
          <c:y val="1.052651250872122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1A-4DE4-A335-B42DB37F8B3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1A-4DE4-A335-B42DB37F8B3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11A-4DE4-A335-B42DB37F8B3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11A-4DE4-A335-B42DB37F8B3D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11A-4DE4-A335-B42DB37F8B3D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11A-4DE4-A335-B42DB37F8B3D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11A-4DE4-A335-B42DB37F8B3D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11A-4DE4-A335-B42DB37F8B3D}"/>
              </c:ext>
            </c:extLst>
          </c:dPt>
          <c:dLbls>
            <c:dLbl>
              <c:idx val="1"/>
              <c:layout>
                <c:manualLayout>
                  <c:x val="-2.5313005647729363E-2"/>
                  <c:y val="1.57355988396187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1A-4DE4-A335-B42DB37F8B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79522697293897"/>
                  <c:y val="-5.40136759220887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1A-4DE4-A335-B42DB37F8B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222594827457322"/>
                  <c:y val="-0.180078740157480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11A-4DE4-A335-B42DB37F8B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825015841472588E-2"/>
                  <c:y val="-0.2053970161624534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1A-4DE4-A335-B42DB37F8B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2081264741769622"/>
                  <c:y val="-3.60497306257770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11A-4DE4-A335-B42DB37F8B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ЕНВД</c:v>
                </c:pt>
                <c:pt idx="2">
                  <c:v>Аренда</c:v>
                </c:pt>
                <c:pt idx="3">
                  <c:v>ЕСХН</c:v>
                </c:pt>
                <c:pt idx="4">
                  <c:v>УСНО</c:v>
                </c:pt>
                <c:pt idx="5">
                  <c:v>Госпошлины</c:v>
                </c:pt>
                <c:pt idx="6">
                  <c:v>Штрафы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185</c:v>
                </c:pt>
                <c:pt idx="1">
                  <c:v>0</c:v>
                </c:pt>
                <c:pt idx="2">
                  <c:v>52</c:v>
                </c:pt>
                <c:pt idx="3">
                  <c:v>6</c:v>
                </c:pt>
                <c:pt idx="4">
                  <c:v>36</c:v>
                </c:pt>
                <c:pt idx="5">
                  <c:v>7</c:v>
                </c:pt>
                <c:pt idx="6">
                  <c:v>1</c:v>
                </c:pt>
                <c:pt idx="7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1A-4DE4-A335-B42DB37F8B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761"/>
            </a:pPr>
            <a:r>
              <a:rPr lang="ru-RU" dirty="0" smtClean="0"/>
              <a:t>2022</a:t>
            </a:r>
            <a:endParaRPr lang="ru-RU" dirty="0"/>
          </a:p>
        </c:rich>
      </c:tx>
      <c:layout>
        <c:manualLayout>
          <c:xMode val="edge"/>
          <c:yMode val="edge"/>
          <c:x val="0.64843514246486278"/>
          <c:y val="3.5065853967049303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BC2-4ADB-9FAF-1B4A505EBBB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BC2-4ADB-9FAF-1B4A505EBBB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BC2-4ADB-9FAF-1B4A505EBBB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BC2-4ADB-9FAF-1B4A505EBBB6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BC2-4ADB-9FAF-1B4A505EBBB6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BC2-4ADB-9FAF-1B4A505EBBB6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BC2-4ADB-9FAF-1B4A505EBBB6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BC2-4ADB-9FAF-1B4A505EBBB6}"/>
              </c:ext>
            </c:extLst>
          </c:dPt>
          <c:dLbls>
            <c:dLbl>
              <c:idx val="1"/>
              <c:layout>
                <c:manualLayout>
                  <c:x val="-4.9930638436381125E-2"/>
                  <c:y val="0.1311254135214972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C2-4ADB-9FAF-1B4A505EBB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687763496442796E-2"/>
                  <c:y val="4.0430145189581881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C2-4ADB-9FAF-1B4A505EBB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9788384263062468E-2"/>
                  <c:y val="-0.1079358655620756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C2-4ADB-9FAF-1B4A505EBB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6492370712370383"/>
                  <c:y val="-8.473763991295494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BC2-4ADB-9FAF-1B4A505EBBB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ЕНВД</c:v>
                </c:pt>
                <c:pt idx="2">
                  <c:v>Аренда</c:v>
                </c:pt>
                <c:pt idx="3">
                  <c:v>ЕСХН</c:v>
                </c:pt>
                <c:pt idx="4">
                  <c:v>УСНО</c:v>
                </c:pt>
                <c:pt idx="5">
                  <c:v>Госпошли</c:v>
                </c:pt>
                <c:pt idx="6">
                  <c:v>Штрафы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186</c:v>
                </c:pt>
                <c:pt idx="1">
                  <c:v>0</c:v>
                </c:pt>
                <c:pt idx="2">
                  <c:v>53</c:v>
                </c:pt>
                <c:pt idx="3">
                  <c:v>6</c:v>
                </c:pt>
                <c:pt idx="4">
                  <c:v>36</c:v>
                </c:pt>
                <c:pt idx="5">
                  <c:v>6</c:v>
                </c:pt>
                <c:pt idx="6">
                  <c:v>1</c:v>
                </c:pt>
                <c:pt idx="7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BC2-4ADB-9FAF-1B4A505EBB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7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499213033942E-2"/>
          <c:y val="4.6194218084325472E-2"/>
          <c:w val="0.67487841359716561"/>
          <c:h val="0.85427823931581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300.49999999999989</c:v>
                </c:pt>
                <c:pt idx="1">
                  <c:v>330.28999999999996</c:v>
                </c:pt>
                <c:pt idx="2">
                  <c:v>331.79999999999995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829</c:v>
                </c:pt>
                <c:pt idx="1">
                  <c:v>842</c:v>
                </c:pt>
                <c:pt idx="2">
                  <c:v>869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3.6548959524220937E-7"/>
                  <c:y val="3.9680072799707521E-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274479762110553E-7"/>
                  <c:y val="-2.939202192456286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548588854518897E-17"/>
                  <c:y val="-4.19924290421099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577570586492583E-3"/>
                  <c:y val="-4.199474371302313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6F-4021-82DB-1D4EAE9BF14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6F-4021-82DB-1D4EAE9B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82"/>
        <c:shape val="box"/>
        <c:axId val="514465008"/>
        <c:axId val="514466184"/>
        <c:axId val="0"/>
      </c:bar3DChart>
      <c:catAx>
        <c:axId val="51446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514466184"/>
        <c:crosses val="autoZero"/>
        <c:auto val="1"/>
        <c:lblAlgn val="ctr"/>
        <c:lblOffset val="100"/>
        <c:noMultiLvlLbl val="0"/>
      </c:catAx>
      <c:valAx>
        <c:axId val="5144661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14465008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93"/>
          <c:y val="0.26936619718309857"/>
          <c:w val="0.2857142857142857"/>
          <c:h val="0.59507042253521125"/>
        </c:manualLayout>
      </c:layout>
      <c:overlay val="0"/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6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77">
                <a:solidFill>
                  <a:srgbClr val="0000FF"/>
                </a:solidFill>
              </a:defRPr>
            </a:pPr>
            <a:r>
              <a:rPr lang="en-US" sz="1381" dirty="0" smtClean="0">
                <a:solidFill>
                  <a:srgbClr val="0000FF"/>
                </a:solidFill>
              </a:rPr>
              <a:t>20</a:t>
            </a:r>
            <a:r>
              <a:rPr lang="ru-RU" sz="1381" dirty="0" smtClean="0">
                <a:solidFill>
                  <a:srgbClr val="0000FF"/>
                </a:solidFill>
              </a:rPr>
              <a:t>20 год   1137 млн.руб</a:t>
            </a:r>
            <a:r>
              <a:rPr lang="ru-RU" sz="777" dirty="0" smtClean="0">
                <a:solidFill>
                  <a:srgbClr val="0000FF"/>
                </a:solidFill>
              </a:rPr>
              <a:t>.</a:t>
            </a:r>
            <a:endParaRPr lang="en-US" sz="900" dirty="0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36948077657147421"/>
          <c:y val="8.0163519383085954E-3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536908800155708E-2"/>
          <c:y val="8.5464585750169728E-2"/>
          <c:w val="0.82869470893544805"/>
          <c:h val="0.59177560083310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1137 млн.рублей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7777F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3A-4058-AF76-483D6DD337F7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A-4058-AF76-483D6DD337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3A-4058-AF76-483D6DD337F7}"/>
              </c:ext>
            </c:extLst>
          </c:dPt>
          <c:dPt>
            <c:idx val="3"/>
            <c:bubble3D val="0"/>
            <c:spPr>
              <a:solidFill>
                <a:srgbClr val="FCB77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A-4058-AF76-483D6DD337F7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3A-4058-AF76-483D6DD337F7}"/>
              </c:ext>
            </c:extLst>
          </c:dPt>
          <c:dPt>
            <c:idx val="5"/>
            <c:bubble3D val="0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A-4058-AF76-483D6DD337F7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E3A-4058-AF76-483D6DD337F7}"/>
              </c:ext>
            </c:extLst>
          </c:dPt>
          <c:dPt>
            <c:idx val="7"/>
            <c:bubble3D val="0"/>
            <c:spPr>
              <a:solidFill>
                <a:srgbClr val="C0787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3A-4058-AF76-483D6DD337F7}"/>
              </c:ext>
            </c:extLst>
          </c:dPt>
          <c:dPt>
            <c:idx val="8"/>
            <c:bubble3D val="0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E3A-4058-AF76-483D6DD337F7}"/>
              </c:ext>
            </c:extLst>
          </c:dPt>
          <c:dLbls>
            <c:dLbl>
              <c:idx val="0"/>
              <c:layout>
                <c:manualLayout>
                  <c:x val="-7.5056543578604404E-2"/>
                  <c:y val="3.885317945365143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3A-4058-AF76-483D6DD337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FF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Социальная политика</c:v>
                </c:pt>
                <c:pt idx="3">
                  <c:v>Межбюджетные трансферты</c:v>
                </c:pt>
                <c:pt idx="4">
                  <c:v>Физическая культура и спорт</c:v>
                </c:pt>
                <c:pt idx="5">
                  <c:v>ЖКХ</c:v>
                </c:pt>
                <c:pt idx="6">
                  <c:v>Культура, кинематография</c:v>
                </c:pt>
                <c:pt idx="7">
                  <c:v>Обслуживание мун. долга</c:v>
                </c:pt>
                <c:pt idx="8">
                  <c:v>Прочие гос.вопросы, ГО ЧС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539</c:v>
                </c:pt>
                <c:pt idx="1">
                  <c:v>72</c:v>
                </c:pt>
                <c:pt idx="2">
                  <c:v>30</c:v>
                </c:pt>
                <c:pt idx="3">
                  <c:v>49</c:v>
                </c:pt>
                <c:pt idx="4">
                  <c:v>34</c:v>
                </c:pt>
                <c:pt idx="5">
                  <c:v>296</c:v>
                </c:pt>
                <c:pt idx="6">
                  <c:v>15</c:v>
                </c:pt>
                <c:pt idx="7">
                  <c:v>2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E3A-4058-AF76-483D6DD33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8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9.3023225535365003E-2"/>
          <c:y val="0.71645014284718833"/>
          <c:w val="0.77519374339763336"/>
          <c:h val="0.25541133022089046"/>
        </c:manualLayout>
      </c:layout>
      <c:overlay val="0"/>
      <c:txPr>
        <a:bodyPr/>
        <a:lstStyle/>
        <a:p>
          <a:pPr>
            <a:defRPr sz="1381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57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82405547583648E-2"/>
          <c:y val="2.3296447291788001E-2"/>
          <c:w val="0.59750623305826156"/>
          <c:h val="0.892118004760179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013605442177082E-2"/>
                  <c:y val="-2.8060326608944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72-4C9B-B9C9-5A23746CB9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816326530612533E-2"/>
                  <c:y val="-2.8060326608944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72-4C9B-B9C9-5A23746CB9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816192618779792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72-4C9B-B9C9-5A23746CB96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122448979591864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72-4C9B-B9C9-5A23746CB9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01.01.2019</c:v>
                </c:pt>
                <c:pt idx="1">
                  <c:v>01.01.2020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72-4C9B-B9C9-5A23746CB96A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01.01.2019</c:v>
                </c:pt>
                <c:pt idx="1">
                  <c:v>01.01.2020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21860</c:v>
                </c:pt>
                <c:pt idx="1">
                  <c:v>29460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72-4C9B-B9C9-5A23746CB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514463440"/>
        <c:axId val="514460696"/>
        <c:axId val="0"/>
      </c:bar3DChart>
      <c:catAx>
        <c:axId val="51446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460696"/>
        <c:crosses val="autoZero"/>
        <c:auto val="1"/>
        <c:lblAlgn val="ctr"/>
        <c:lblOffset val="100"/>
        <c:noMultiLvlLbl val="0"/>
      </c:catAx>
      <c:valAx>
        <c:axId val="51446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446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80527282844"/>
          <c:y val="4.0065592176212493E-2"/>
          <c:w val="0.39827556033597478"/>
          <c:h val="0.95755613442478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D5F5F">
                      <a:shade val="30000"/>
                      <a:satMod val="115000"/>
                    </a:srgbClr>
                  </a:gs>
                  <a:gs pos="50000">
                    <a:srgbClr val="FD5F5F">
                      <a:shade val="67500"/>
                      <a:satMod val="115000"/>
                    </a:srgbClr>
                  </a:gs>
                  <a:gs pos="100000">
                    <a:srgbClr val="FD5F5F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F1A-4BDC-A807-6D496773B1B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1A-4BDC-A807-6D496773B1BD}"/>
              </c:ext>
            </c:extLst>
          </c:dPt>
          <c:dPt>
            <c:idx val="2"/>
            <c:bubble3D val="0"/>
            <c:spPr>
              <a:solidFill>
                <a:srgbClr val="FF99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F1A-4BDC-A807-6D496773B1B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1A-4BDC-A807-6D496773B1BD}"/>
              </c:ext>
            </c:extLst>
          </c:dPt>
          <c:dPt>
            <c:idx val="4"/>
            <c:bubble3D val="0"/>
            <c:spPr>
              <a:solidFill>
                <a:srgbClr val="7B13F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F1A-4BDC-A807-6D496773B1BD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1A-4BDC-A807-6D496773B1BD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F1A-4BDC-A807-6D496773B1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Развитие образования</c:v>
                </c:pt>
                <c:pt idx="1">
                  <c:v>Обеспечение комфортности проживания населения</c:v>
                </c:pt>
                <c:pt idx="2">
                  <c:v>Развитие культуры</c:v>
                </c:pt>
                <c:pt idx="3">
                  <c:v>Обеспечение общественной безопасности</c:v>
                </c:pt>
                <c:pt idx="4">
                  <c:v>Обеспечение мер социальной поддержки</c:v>
                </c:pt>
                <c:pt idx="5">
                  <c:v>Формирование современной городской среды</c:v>
                </c:pt>
                <c:pt idx="6">
                  <c:v>Развитие сельского хозяйства и сел</c:v>
                </c:pt>
                <c:pt idx="7">
                  <c:v>Ведомственные программы</c:v>
                </c:pt>
                <c:pt idx="8">
                  <c:v>Непрограммные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_-* #\ ##0.0_р_._-;\-* #\ ##0.0_р_._-;_-* &quot;-&quot;??_р_._-;_-@_-">
                  <c:v>589</c:v>
                </c:pt>
                <c:pt idx="1">
                  <c:v>320</c:v>
                </c:pt>
                <c:pt idx="2">
                  <c:v>15</c:v>
                </c:pt>
                <c:pt idx="3">
                  <c:v>6</c:v>
                </c:pt>
                <c:pt idx="4">
                  <c:v>6</c:v>
                </c:pt>
                <c:pt idx="5">
                  <c:v>20</c:v>
                </c:pt>
                <c:pt idx="6">
                  <c:v>36</c:v>
                </c:pt>
                <c:pt idx="7">
                  <c:v>142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F1A-4BDC-A807-6D496773B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7134502923976613"/>
          <c:y val="7.3033707865168537E-2"/>
          <c:w val="0.31812865497076026"/>
          <c:h val="0.85393258426966301"/>
        </c:manualLayout>
      </c:layout>
      <c:overlay val="0"/>
      <c:txPr>
        <a:bodyPr/>
        <a:lstStyle/>
        <a:p>
          <a:pPr>
            <a:defRPr sz="1187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1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0.997</c:v>
                </c:pt>
                <c:pt idx="3">
                  <c:v>0.998</c:v>
                </c:pt>
                <c:pt idx="4">
                  <c:v>0.998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65-474F-8987-DB4F224D4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4467360"/>
        <c:axId val="514466576"/>
        <c:axId val="0"/>
      </c:bar3DChart>
      <c:catAx>
        <c:axId val="5144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4466576"/>
        <c:crosses val="autoZero"/>
        <c:auto val="1"/>
        <c:lblAlgn val="ctr"/>
        <c:lblOffset val="100"/>
        <c:noMultiLvlLbl val="0"/>
      </c:catAx>
      <c:valAx>
        <c:axId val="5144665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1446736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12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13B64-C131-4E7E-A619-F94D64304FAC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97D1BC-9402-4225-86F5-E787C259B0C9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Адрес финансового управления МО «Приволжский район»</a:t>
          </a:r>
          <a:endParaRPr lang="ru-RU" dirty="0">
            <a:solidFill>
              <a:srgbClr val="FFFF00"/>
            </a:solidFill>
          </a:endParaRPr>
        </a:p>
      </dgm:t>
    </dgm:pt>
    <dgm:pt modelId="{6E10AEF3-7C5E-4154-A63D-F3D734E8E2EB}" type="parTrans" cxnId="{0A412960-7B56-411A-A5F1-171CC4ED29E9}">
      <dgm:prSet/>
      <dgm:spPr/>
      <dgm:t>
        <a:bodyPr/>
        <a:lstStyle/>
        <a:p>
          <a:endParaRPr lang="ru-RU"/>
        </a:p>
      </dgm:t>
    </dgm:pt>
    <dgm:pt modelId="{EA2258F8-8F60-414C-B5F2-6CB7E856CFFF}" type="sibTrans" cxnId="{0A412960-7B56-411A-A5F1-171CC4ED29E9}">
      <dgm:prSet/>
      <dgm:spPr/>
      <dgm:t>
        <a:bodyPr/>
        <a:lstStyle/>
        <a:p>
          <a:endParaRPr lang="ru-RU"/>
        </a:p>
      </dgm:t>
    </dgm:pt>
    <dgm:pt modelId="{E03CD317-4671-4F11-9CCE-CDDD7D948CB0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dirty="0" smtClean="0">
              <a:solidFill>
                <a:srgbClr val="FFFF00"/>
              </a:solidFill>
            </a:rPr>
            <a:t>Тел/факс            Электронная почта:</a:t>
          </a:r>
          <a:endParaRPr lang="ru-RU" dirty="0">
            <a:solidFill>
              <a:srgbClr val="FFFF00"/>
            </a:solidFill>
          </a:endParaRPr>
        </a:p>
      </dgm:t>
    </dgm:pt>
    <dgm:pt modelId="{C8DDA964-5E57-4A61-92A8-CC6A7985EB89}" type="parTrans" cxnId="{6765CC12-4D14-4379-B282-5485152836E9}">
      <dgm:prSet/>
      <dgm:spPr/>
      <dgm:t>
        <a:bodyPr/>
        <a:lstStyle/>
        <a:p>
          <a:endParaRPr lang="ru-RU"/>
        </a:p>
      </dgm:t>
    </dgm:pt>
    <dgm:pt modelId="{A066388E-5BE9-432D-A8AC-884DFBC93B18}" type="sibTrans" cxnId="{6765CC12-4D14-4379-B282-5485152836E9}">
      <dgm:prSet/>
      <dgm:spPr/>
      <dgm:t>
        <a:bodyPr/>
        <a:lstStyle/>
        <a:p>
          <a:endParaRPr lang="ru-RU"/>
        </a:p>
      </dgm:t>
    </dgm:pt>
    <dgm:pt modelId="{4228A2EC-2464-4E61-9803-14CA74E64540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Часы работы:</a:t>
          </a:r>
          <a:endParaRPr lang="ru-RU" dirty="0">
            <a:solidFill>
              <a:srgbClr val="FFFF00"/>
            </a:solidFill>
          </a:endParaRPr>
        </a:p>
      </dgm:t>
    </dgm:pt>
    <dgm:pt modelId="{8F5BD340-E18C-462F-A8C7-87D2CF4C5284}" type="parTrans" cxnId="{3A0CDEE6-3154-4C82-BA3B-AE2136A008D6}">
      <dgm:prSet/>
      <dgm:spPr/>
      <dgm:t>
        <a:bodyPr/>
        <a:lstStyle/>
        <a:p>
          <a:endParaRPr lang="ru-RU"/>
        </a:p>
      </dgm:t>
    </dgm:pt>
    <dgm:pt modelId="{E54A039B-0322-420C-9FCE-54C0DCBA1DC2}" type="sibTrans" cxnId="{3A0CDEE6-3154-4C82-BA3B-AE2136A008D6}">
      <dgm:prSet/>
      <dgm:spPr/>
      <dgm:t>
        <a:bodyPr/>
        <a:lstStyle/>
        <a:p>
          <a:endParaRPr lang="ru-RU"/>
        </a:p>
      </dgm:t>
    </dgm:pt>
    <dgm:pt modelId="{161D9431-B8E4-4FC7-B891-4696B091572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49-57-43,40-60-29        </a:t>
          </a:r>
          <a:r>
            <a:rPr lang="en-US" dirty="0" smtClean="0"/>
            <a:t>privolg@mail.ru</a:t>
          </a:r>
          <a:r>
            <a:rPr lang="ru-RU" dirty="0" smtClean="0"/>
            <a:t> </a:t>
          </a:r>
          <a:endParaRPr lang="ru-RU" dirty="0"/>
        </a:p>
      </dgm:t>
    </dgm:pt>
    <dgm:pt modelId="{D0624B4B-D6B6-4F6A-B162-4F2216088635}" type="parTrans" cxnId="{3F8775F3-235A-4B3C-93A6-98BBA0FB68D1}">
      <dgm:prSet/>
      <dgm:spPr/>
      <dgm:t>
        <a:bodyPr/>
        <a:lstStyle/>
        <a:p>
          <a:endParaRPr lang="ru-RU"/>
        </a:p>
      </dgm:t>
    </dgm:pt>
    <dgm:pt modelId="{DC5516D6-96A8-4008-AF9E-DA089830B80B}" type="sibTrans" cxnId="{3F8775F3-235A-4B3C-93A6-98BBA0FB68D1}">
      <dgm:prSet/>
      <dgm:spPr/>
      <dgm:t>
        <a:bodyPr/>
        <a:lstStyle/>
        <a:p>
          <a:endParaRPr lang="ru-RU"/>
        </a:p>
      </dgm:t>
    </dgm:pt>
    <dgm:pt modelId="{5D1703FD-1AC6-4CC0-8E7C-B8213DDCD04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416450, Астраханская область, Приволжский район,  </a:t>
          </a:r>
          <a:endParaRPr lang="ru-RU" dirty="0"/>
        </a:p>
      </dgm:t>
    </dgm:pt>
    <dgm:pt modelId="{EF1A33E6-4C77-4203-8205-D2DA586D07F4}" type="parTrans" cxnId="{F4ADEB5B-3922-4702-B8F0-7C0791D55FED}">
      <dgm:prSet/>
      <dgm:spPr/>
      <dgm:t>
        <a:bodyPr/>
        <a:lstStyle/>
        <a:p>
          <a:endParaRPr lang="ru-RU"/>
        </a:p>
      </dgm:t>
    </dgm:pt>
    <dgm:pt modelId="{11EC0545-024F-4A11-A833-5A6186DBE684}" type="sibTrans" cxnId="{F4ADEB5B-3922-4702-B8F0-7C0791D55FED}">
      <dgm:prSet/>
      <dgm:spPr/>
      <dgm:t>
        <a:bodyPr/>
        <a:lstStyle/>
        <a:p>
          <a:endParaRPr lang="ru-RU"/>
        </a:p>
      </dgm:t>
    </dgm:pt>
    <dgm:pt modelId="{73E109FB-C999-4A14-BE59-CC0C77424AF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aseline="0" dirty="0" smtClean="0"/>
            <a:t> понедельник-четверг  с 8.15 до 16.30, пятница с 8.15 до 16.15</a:t>
          </a:r>
          <a:endParaRPr lang="ru-RU" dirty="0"/>
        </a:p>
      </dgm:t>
    </dgm:pt>
    <dgm:pt modelId="{51824D15-02B0-4909-ACB6-453593FE8421}" type="parTrans" cxnId="{AC47A164-31DE-455D-BE34-55AAB685C16A}">
      <dgm:prSet/>
      <dgm:spPr/>
      <dgm:t>
        <a:bodyPr/>
        <a:lstStyle/>
        <a:p>
          <a:endParaRPr lang="ru-RU"/>
        </a:p>
      </dgm:t>
    </dgm:pt>
    <dgm:pt modelId="{E2CFFAA9-70CE-4DA3-ADB8-DDA81765DEE4}" type="sibTrans" cxnId="{AC47A164-31DE-455D-BE34-55AAB685C16A}">
      <dgm:prSet/>
      <dgm:spPr/>
      <dgm:t>
        <a:bodyPr/>
        <a:lstStyle/>
        <a:p>
          <a:endParaRPr lang="ru-RU"/>
        </a:p>
      </dgm:t>
    </dgm:pt>
    <dgm:pt modelId="{48C84967-E49C-40D3-929C-F29E6DD6B72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aseline="0" dirty="0" smtClean="0"/>
            <a:t>перерыв на обед  с 12.00 до 13.00</a:t>
          </a:r>
          <a:endParaRPr lang="ru-RU" dirty="0"/>
        </a:p>
      </dgm:t>
    </dgm:pt>
    <dgm:pt modelId="{02E6E468-C423-4676-AE73-FF8247974B22}" type="parTrans" cxnId="{1490F474-8EA6-4283-A0ED-62032349ECAC}">
      <dgm:prSet/>
      <dgm:spPr/>
      <dgm:t>
        <a:bodyPr/>
        <a:lstStyle/>
        <a:p>
          <a:endParaRPr lang="ru-RU"/>
        </a:p>
      </dgm:t>
    </dgm:pt>
    <dgm:pt modelId="{9EF823B5-D204-4D6B-B6CC-16644349444B}" type="sibTrans" cxnId="{1490F474-8EA6-4283-A0ED-62032349ECAC}">
      <dgm:prSet/>
      <dgm:spPr/>
      <dgm:t>
        <a:bodyPr/>
        <a:lstStyle/>
        <a:p>
          <a:endParaRPr lang="ru-RU"/>
        </a:p>
      </dgm:t>
    </dgm:pt>
    <dgm:pt modelId="{7C3BD1FC-5061-4F9F-A563-3C3884EB6D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с. Началово, ул.Ленина 46</a:t>
          </a:r>
          <a:endParaRPr lang="ru-RU" dirty="0"/>
        </a:p>
      </dgm:t>
    </dgm:pt>
    <dgm:pt modelId="{C10561E4-AFB4-440E-9D95-AC1044C70132}" type="parTrans" cxnId="{C5A0BEAE-EEB2-4330-A99E-46AF60F5422B}">
      <dgm:prSet/>
      <dgm:spPr/>
      <dgm:t>
        <a:bodyPr/>
        <a:lstStyle/>
        <a:p>
          <a:endParaRPr lang="ru-RU"/>
        </a:p>
      </dgm:t>
    </dgm:pt>
    <dgm:pt modelId="{D29EC845-4907-4391-BF6E-74C24E772D93}" type="sibTrans" cxnId="{C5A0BEAE-EEB2-4330-A99E-46AF60F5422B}">
      <dgm:prSet/>
      <dgm:spPr/>
      <dgm:t>
        <a:bodyPr/>
        <a:lstStyle/>
        <a:p>
          <a:endParaRPr lang="ru-RU"/>
        </a:p>
      </dgm:t>
    </dgm:pt>
    <dgm:pt modelId="{67C11ED9-5C03-43E9-BAA8-A8BFD1962CF8}" type="pres">
      <dgm:prSet presAssocID="{B3313B64-C131-4E7E-A619-F94D64304F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ED75F-DEE0-4D2D-96BF-4816A1FCADC4}" type="pres">
      <dgm:prSet presAssocID="{C697D1BC-9402-4225-86F5-E787C259B0C9}" presName="parentLin" presStyleCnt="0"/>
      <dgm:spPr/>
    </dgm:pt>
    <dgm:pt modelId="{FBD08A68-E5E8-44CD-B95B-5143982565A1}" type="pres">
      <dgm:prSet presAssocID="{C697D1BC-9402-4225-86F5-E787C259B0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2A90F7-2F0C-4298-A6FD-447FBF23BCAE}" type="pres">
      <dgm:prSet presAssocID="{C697D1BC-9402-4225-86F5-E787C259B0C9}" presName="parentText" presStyleLbl="node1" presStyleIdx="0" presStyleCnt="3" custScaleX="97171" custScaleY="16097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ACBD54-243D-4A41-A0F6-2EF76C941A11}" type="pres">
      <dgm:prSet presAssocID="{C697D1BC-9402-4225-86F5-E787C259B0C9}" presName="negativeSpace" presStyleCnt="0"/>
      <dgm:spPr/>
    </dgm:pt>
    <dgm:pt modelId="{ACE81A38-C04A-47AA-B009-B8AD48E4C429}" type="pres">
      <dgm:prSet presAssocID="{C697D1BC-9402-4225-86F5-E787C259B0C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3365E-4634-4786-9FF6-A157868AEDBE}" type="pres">
      <dgm:prSet presAssocID="{EA2258F8-8F60-414C-B5F2-6CB7E856CFFF}" presName="spaceBetweenRectangles" presStyleCnt="0"/>
      <dgm:spPr/>
    </dgm:pt>
    <dgm:pt modelId="{BCA8D773-9CA8-4908-8A6A-F93F80B0DEB2}" type="pres">
      <dgm:prSet presAssocID="{E03CD317-4671-4F11-9CCE-CDDD7D948CB0}" presName="parentLin" presStyleCnt="0"/>
      <dgm:spPr/>
    </dgm:pt>
    <dgm:pt modelId="{1218DD49-5784-45CC-ADB3-B3C4D07B176D}" type="pres">
      <dgm:prSet presAssocID="{E03CD317-4671-4F11-9CCE-CDDD7D948C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3C1EBB-758A-41A6-A920-026D73DC1726}" type="pres">
      <dgm:prSet presAssocID="{E03CD317-4671-4F11-9CCE-CDDD7D948CB0}" presName="parentText" presStyleLbl="node1" presStyleIdx="1" presStyleCnt="3" custScaleX="97171" custScaleY="12946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2F61BCE-637C-44C9-B036-C0C0ED196F97}" type="pres">
      <dgm:prSet presAssocID="{E03CD317-4671-4F11-9CCE-CDDD7D948CB0}" presName="negativeSpace" presStyleCnt="0"/>
      <dgm:spPr/>
    </dgm:pt>
    <dgm:pt modelId="{C32D74B2-874D-40F0-AECD-9643298B59DC}" type="pres">
      <dgm:prSet presAssocID="{E03CD317-4671-4F11-9CCE-CDDD7D948CB0}" presName="childText" presStyleLbl="conFgAcc1" presStyleIdx="1" presStyleCnt="3" custLinFactNeighborX="-990" custLinFactNeighborY="-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73C49-0B13-4520-BBDD-FAEBF5336CE6}" type="pres">
      <dgm:prSet presAssocID="{A066388E-5BE9-432D-A8AC-884DFBC93B18}" presName="spaceBetweenRectangles" presStyleCnt="0"/>
      <dgm:spPr/>
    </dgm:pt>
    <dgm:pt modelId="{5E989183-C3CC-47E1-8A5A-57C738DB1497}" type="pres">
      <dgm:prSet presAssocID="{4228A2EC-2464-4E61-9803-14CA74E64540}" presName="parentLin" presStyleCnt="0"/>
      <dgm:spPr/>
    </dgm:pt>
    <dgm:pt modelId="{DCE9B59E-6C9F-430D-BC4D-CCA3EF163F65}" type="pres">
      <dgm:prSet presAssocID="{4228A2EC-2464-4E61-9803-14CA74E645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830F86-F021-4810-9EE3-B85B0D5403E6}" type="pres">
      <dgm:prSet presAssocID="{4228A2EC-2464-4E61-9803-14CA74E64540}" presName="parentText" presStyleLbl="node1" presStyleIdx="2" presStyleCnt="3" custScaleX="97878" custScaleY="16516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E366689-7CC7-4435-912C-73FBD793809F}" type="pres">
      <dgm:prSet presAssocID="{4228A2EC-2464-4E61-9803-14CA74E64540}" presName="negativeSpace" presStyleCnt="0"/>
      <dgm:spPr/>
    </dgm:pt>
    <dgm:pt modelId="{E8202C5A-D868-486C-91BC-AF4B5737F0AC}" type="pres">
      <dgm:prSet presAssocID="{4228A2EC-2464-4E61-9803-14CA74E645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0F474-8EA6-4283-A0ED-62032349ECAC}" srcId="{4228A2EC-2464-4E61-9803-14CA74E64540}" destId="{48C84967-E49C-40D3-929C-F29E6DD6B72E}" srcOrd="1" destOrd="0" parTransId="{02E6E468-C423-4676-AE73-FF8247974B22}" sibTransId="{9EF823B5-D204-4D6B-B6CC-16644349444B}"/>
    <dgm:cxn modelId="{3F8775F3-235A-4B3C-93A6-98BBA0FB68D1}" srcId="{E03CD317-4671-4F11-9CCE-CDDD7D948CB0}" destId="{161D9431-B8E4-4FC7-B891-4696B0915721}" srcOrd="0" destOrd="0" parTransId="{D0624B4B-D6B6-4F6A-B162-4F2216088635}" sibTransId="{DC5516D6-96A8-4008-AF9E-DA089830B80B}"/>
    <dgm:cxn modelId="{EA10DD3E-7CA1-4110-9C56-B19EC6720275}" type="presOf" srcId="{B3313B64-C131-4E7E-A619-F94D64304FAC}" destId="{67C11ED9-5C03-43E9-BAA8-A8BFD1962CF8}" srcOrd="0" destOrd="0" presId="urn:microsoft.com/office/officeart/2005/8/layout/list1"/>
    <dgm:cxn modelId="{6765CC12-4D14-4379-B282-5485152836E9}" srcId="{B3313B64-C131-4E7E-A619-F94D64304FAC}" destId="{E03CD317-4671-4F11-9CCE-CDDD7D948CB0}" srcOrd="1" destOrd="0" parTransId="{C8DDA964-5E57-4A61-92A8-CC6A7985EB89}" sibTransId="{A066388E-5BE9-432D-A8AC-884DFBC93B18}"/>
    <dgm:cxn modelId="{D9AD061F-CFC3-4C02-9141-7BE8083F1195}" type="presOf" srcId="{E03CD317-4671-4F11-9CCE-CDDD7D948CB0}" destId="{1218DD49-5784-45CC-ADB3-B3C4D07B176D}" srcOrd="0" destOrd="0" presId="urn:microsoft.com/office/officeart/2005/8/layout/list1"/>
    <dgm:cxn modelId="{3F51E04D-B0F7-4354-9B66-172ABA57DC3F}" type="presOf" srcId="{161D9431-B8E4-4FC7-B891-4696B0915721}" destId="{C32D74B2-874D-40F0-AECD-9643298B59DC}" srcOrd="0" destOrd="0" presId="urn:microsoft.com/office/officeart/2005/8/layout/list1"/>
    <dgm:cxn modelId="{A9E0D51F-7CDA-4233-8F27-356C31A5A01C}" type="presOf" srcId="{C697D1BC-9402-4225-86F5-E787C259B0C9}" destId="{3C2A90F7-2F0C-4298-A6FD-447FBF23BCAE}" srcOrd="1" destOrd="0" presId="urn:microsoft.com/office/officeart/2005/8/layout/list1"/>
    <dgm:cxn modelId="{F0689386-ABF6-4E4B-85FA-21B12360623B}" type="presOf" srcId="{C697D1BC-9402-4225-86F5-E787C259B0C9}" destId="{FBD08A68-E5E8-44CD-B95B-5143982565A1}" srcOrd="0" destOrd="0" presId="urn:microsoft.com/office/officeart/2005/8/layout/list1"/>
    <dgm:cxn modelId="{3A0CDEE6-3154-4C82-BA3B-AE2136A008D6}" srcId="{B3313B64-C131-4E7E-A619-F94D64304FAC}" destId="{4228A2EC-2464-4E61-9803-14CA74E64540}" srcOrd="2" destOrd="0" parTransId="{8F5BD340-E18C-462F-A8C7-87D2CF4C5284}" sibTransId="{E54A039B-0322-420C-9FCE-54C0DCBA1DC2}"/>
    <dgm:cxn modelId="{EFE3AFA7-FE33-46D3-AD9D-E2658135DEE6}" type="presOf" srcId="{7C3BD1FC-5061-4F9F-A563-3C3884EB6DE8}" destId="{ACE81A38-C04A-47AA-B009-B8AD48E4C429}" srcOrd="0" destOrd="1" presId="urn:microsoft.com/office/officeart/2005/8/layout/list1"/>
    <dgm:cxn modelId="{E7D1EBD2-58A2-499C-9C27-A8E0E9A732BC}" type="presOf" srcId="{4228A2EC-2464-4E61-9803-14CA74E64540}" destId="{8D830F86-F021-4810-9EE3-B85B0D5403E6}" srcOrd="1" destOrd="0" presId="urn:microsoft.com/office/officeart/2005/8/layout/list1"/>
    <dgm:cxn modelId="{C5A0BEAE-EEB2-4330-A99E-46AF60F5422B}" srcId="{C697D1BC-9402-4225-86F5-E787C259B0C9}" destId="{7C3BD1FC-5061-4F9F-A563-3C3884EB6DE8}" srcOrd="1" destOrd="0" parTransId="{C10561E4-AFB4-440E-9D95-AC1044C70132}" sibTransId="{D29EC845-4907-4391-BF6E-74C24E772D93}"/>
    <dgm:cxn modelId="{F5726C69-2758-498C-937F-2E62955AA246}" type="presOf" srcId="{4228A2EC-2464-4E61-9803-14CA74E64540}" destId="{DCE9B59E-6C9F-430D-BC4D-CCA3EF163F65}" srcOrd="0" destOrd="0" presId="urn:microsoft.com/office/officeart/2005/8/layout/list1"/>
    <dgm:cxn modelId="{E6C39557-9724-486B-B816-E94557A19579}" type="presOf" srcId="{5D1703FD-1AC6-4CC0-8E7C-B8213DDCD04B}" destId="{ACE81A38-C04A-47AA-B009-B8AD48E4C429}" srcOrd="0" destOrd="0" presId="urn:microsoft.com/office/officeart/2005/8/layout/list1"/>
    <dgm:cxn modelId="{AC47A164-31DE-455D-BE34-55AAB685C16A}" srcId="{4228A2EC-2464-4E61-9803-14CA74E64540}" destId="{73E109FB-C999-4A14-BE59-CC0C77424AF5}" srcOrd="0" destOrd="0" parTransId="{51824D15-02B0-4909-ACB6-453593FE8421}" sibTransId="{E2CFFAA9-70CE-4DA3-ADB8-DDA81765DEE4}"/>
    <dgm:cxn modelId="{0A412960-7B56-411A-A5F1-171CC4ED29E9}" srcId="{B3313B64-C131-4E7E-A619-F94D64304FAC}" destId="{C697D1BC-9402-4225-86F5-E787C259B0C9}" srcOrd="0" destOrd="0" parTransId="{6E10AEF3-7C5E-4154-A63D-F3D734E8E2EB}" sibTransId="{EA2258F8-8F60-414C-B5F2-6CB7E856CFFF}"/>
    <dgm:cxn modelId="{55008DAA-202D-4C4D-9F9B-B8B1A9B9B9ED}" type="presOf" srcId="{73E109FB-C999-4A14-BE59-CC0C77424AF5}" destId="{E8202C5A-D868-486C-91BC-AF4B5737F0AC}" srcOrd="0" destOrd="0" presId="urn:microsoft.com/office/officeart/2005/8/layout/list1"/>
    <dgm:cxn modelId="{997DB2A0-E489-40C2-851B-DC49BA9B1177}" type="presOf" srcId="{48C84967-E49C-40D3-929C-F29E6DD6B72E}" destId="{E8202C5A-D868-486C-91BC-AF4B5737F0AC}" srcOrd="0" destOrd="1" presId="urn:microsoft.com/office/officeart/2005/8/layout/list1"/>
    <dgm:cxn modelId="{206D0E0B-31EC-41B3-9F5F-A271F2C04054}" type="presOf" srcId="{E03CD317-4671-4F11-9CCE-CDDD7D948CB0}" destId="{043C1EBB-758A-41A6-A920-026D73DC1726}" srcOrd="1" destOrd="0" presId="urn:microsoft.com/office/officeart/2005/8/layout/list1"/>
    <dgm:cxn modelId="{F4ADEB5B-3922-4702-B8F0-7C0791D55FED}" srcId="{C697D1BC-9402-4225-86F5-E787C259B0C9}" destId="{5D1703FD-1AC6-4CC0-8E7C-B8213DDCD04B}" srcOrd="0" destOrd="0" parTransId="{EF1A33E6-4C77-4203-8205-D2DA586D07F4}" sibTransId="{11EC0545-024F-4A11-A833-5A6186DBE684}"/>
    <dgm:cxn modelId="{EA3DBBE5-CFED-46B6-B72E-5556A668C0E1}" type="presParOf" srcId="{67C11ED9-5C03-43E9-BAA8-A8BFD1962CF8}" destId="{B24ED75F-DEE0-4D2D-96BF-4816A1FCADC4}" srcOrd="0" destOrd="0" presId="urn:microsoft.com/office/officeart/2005/8/layout/list1"/>
    <dgm:cxn modelId="{DE773541-1160-4D47-A75B-D331536E13CD}" type="presParOf" srcId="{B24ED75F-DEE0-4D2D-96BF-4816A1FCADC4}" destId="{FBD08A68-E5E8-44CD-B95B-5143982565A1}" srcOrd="0" destOrd="0" presId="urn:microsoft.com/office/officeart/2005/8/layout/list1"/>
    <dgm:cxn modelId="{AB8381FB-69BC-4165-8381-CE329DD7CABB}" type="presParOf" srcId="{B24ED75F-DEE0-4D2D-96BF-4816A1FCADC4}" destId="{3C2A90F7-2F0C-4298-A6FD-447FBF23BCAE}" srcOrd="1" destOrd="0" presId="urn:microsoft.com/office/officeart/2005/8/layout/list1"/>
    <dgm:cxn modelId="{F02EA330-063D-45C4-8F91-4D3729F767DF}" type="presParOf" srcId="{67C11ED9-5C03-43E9-BAA8-A8BFD1962CF8}" destId="{2BACBD54-243D-4A41-A0F6-2EF76C941A11}" srcOrd="1" destOrd="0" presId="urn:microsoft.com/office/officeart/2005/8/layout/list1"/>
    <dgm:cxn modelId="{A21214ED-9B54-4031-A671-556B92D874FC}" type="presParOf" srcId="{67C11ED9-5C03-43E9-BAA8-A8BFD1962CF8}" destId="{ACE81A38-C04A-47AA-B009-B8AD48E4C429}" srcOrd="2" destOrd="0" presId="urn:microsoft.com/office/officeart/2005/8/layout/list1"/>
    <dgm:cxn modelId="{3C4118D7-3A36-4CBF-966E-342B15DD429A}" type="presParOf" srcId="{67C11ED9-5C03-43E9-BAA8-A8BFD1962CF8}" destId="{4A33365E-4634-4786-9FF6-A157868AEDBE}" srcOrd="3" destOrd="0" presId="urn:microsoft.com/office/officeart/2005/8/layout/list1"/>
    <dgm:cxn modelId="{9816B202-6656-4374-87DC-ED0EFAB6686B}" type="presParOf" srcId="{67C11ED9-5C03-43E9-BAA8-A8BFD1962CF8}" destId="{BCA8D773-9CA8-4908-8A6A-F93F80B0DEB2}" srcOrd="4" destOrd="0" presId="urn:microsoft.com/office/officeart/2005/8/layout/list1"/>
    <dgm:cxn modelId="{F6987795-990F-44C9-AE86-9F7C080DC695}" type="presParOf" srcId="{BCA8D773-9CA8-4908-8A6A-F93F80B0DEB2}" destId="{1218DD49-5784-45CC-ADB3-B3C4D07B176D}" srcOrd="0" destOrd="0" presId="urn:microsoft.com/office/officeart/2005/8/layout/list1"/>
    <dgm:cxn modelId="{0A218EE5-CBF4-46B8-91FC-A1AF25BEE9D4}" type="presParOf" srcId="{BCA8D773-9CA8-4908-8A6A-F93F80B0DEB2}" destId="{043C1EBB-758A-41A6-A920-026D73DC1726}" srcOrd="1" destOrd="0" presId="urn:microsoft.com/office/officeart/2005/8/layout/list1"/>
    <dgm:cxn modelId="{8E96765A-3B89-469B-AC30-5F6639955E3B}" type="presParOf" srcId="{67C11ED9-5C03-43E9-BAA8-A8BFD1962CF8}" destId="{B2F61BCE-637C-44C9-B036-C0C0ED196F97}" srcOrd="5" destOrd="0" presId="urn:microsoft.com/office/officeart/2005/8/layout/list1"/>
    <dgm:cxn modelId="{DAD0FE87-DC2B-4237-8889-3E577BD2BC58}" type="presParOf" srcId="{67C11ED9-5C03-43E9-BAA8-A8BFD1962CF8}" destId="{C32D74B2-874D-40F0-AECD-9643298B59DC}" srcOrd="6" destOrd="0" presId="urn:microsoft.com/office/officeart/2005/8/layout/list1"/>
    <dgm:cxn modelId="{C260710F-48A5-4637-9624-4E29726407CF}" type="presParOf" srcId="{67C11ED9-5C03-43E9-BAA8-A8BFD1962CF8}" destId="{95B73C49-0B13-4520-BBDD-FAEBF5336CE6}" srcOrd="7" destOrd="0" presId="urn:microsoft.com/office/officeart/2005/8/layout/list1"/>
    <dgm:cxn modelId="{49A99A49-9AF9-40D5-9283-D68C4C9E427A}" type="presParOf" srcId="{67C11ED9-5C03-43E9-BAA8-A8BFD1962CF8}" destId="{5E989183-C3CC-47E1-8A5A-57C738DB1497}" srcOrd="8" destOrd="0" presId="urn:microsoft.com/office/officeart/2005/8/layout/list1"/>
    <dgm:cxn modelId="{2D51B285-E3F9-4252-A471-E3B5075712D9}" type="presParOf" srcId="{5E989183-C3CC-47E1-8A5A-57C738DB1497}" destId="{DCE9B59E-6C9F-430D-BC4D-CCA3EF163F65}" srcOrd="0" destOrd="0" presId="urn:microsoft.com/office/officeart/2005/8/layout/list1"/>
    <dgm:cxn modelId="{E2D4DAFC-045E-4632-B531-73ACA0B14305}" type="presParOf" srcId="{5E989183-C3CC-47E1-8A5A-57C738DB1497}" destId="{8D830F86-F021-4810-9EE3-B85B0D5403E6}" srcOrd="1" destOrd="0" presId="urn:microsoft.com/office/officeart/2005/8/layout/list1"/>
    <dgm:cxn modelId="{3F542943-6C0F-481C-9459-8323A15FB76E}" type="presParOf" srcId="{67C11ED9-5C03-43E9-BAA8-A8BFD1962CF8}" destId="{4E366689-7CC7-4435-912C-73FBD793809F}" srcOrd="9" destOrd="0" presId="urn:microsoft.com/office/officeart/2005/8/layout/list1"/>
    <dgm:cxn modelId="{3F2E5057-B952-49E2-A063-40E75817378D}" type="presParOf" srcId="{67C11ED9-5C03-43E9-BAA8-A8BFD1962CF8}" destId="{E8202C5A-D868-486C-91BC-AF4B5737F0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1A38-C04A-47AA-B009-B8AD48E4C429}">
      <dsp:nvSpPr>
        <dsp:cNvPr id="0" name=""/>
        <dsp:cNvSpPr/>
      </dsp:nvSpPr>
      <dsp:spPr>
        <a:xfrm>
          <a:off x="0" y="644495"/>
          <a:ext cx="721523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983" tIns="333248" rIns="5599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416450, Астраханская область, Приволжский район,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с. Началово, ул.Ленина 46</a:t>
          </a:r>
          <a:endParaRPr lang="ru-RU" sz="1600" kern="1200" dirty="0"/>
        </a:p>
      </dsp:txBody>
      <dsp:txXfrm>
        <a:off x="0" y="644495"/>
        <a:ext cx="7215238" cy="932400"/>
      </dsp:txXfrm>
    </dsp:sp>
    <dsp:sp modelId="{3C2A90F7-2F0C-4298-A6FD-447FBF23BCAE}">
      <dsp:nvSpPr>
        <dsp:cNvPr id="0" name=""/>
        <dsp:cNvSpPr/>
      </dsp:nvSpPr>
      <dsp:spPr>
        <a:xfrm>
          <a:off x="360761" y="120324"/>
          <a:ext cx="4907783" cy="760331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Адрес финансового управления МО «Приволжский район»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60761" y="120324"/>
        <a:ext cx="4717700" cy="760331"/>
      </dsp:txXfrm>
    </dsp:sp>
    <dsp:sp modelId="{C32D74B2-874D-40F0-AECD-9643298B59DC}">
      <dsp:nvSpPr>
        <dsp:cNvPr id="0" name=""/>
        <dsp:cNvSpPr/>
      </dsp:nvSpPr>
      <dsp:spPr>
        <a:xfrm>
          <a:off x="0" y="2037478"/>
          <a:ext cx="7215238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983" tIns="333248" rIns="5599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49-57-43,40-60-29        </a:t>
          </a:r>
          <a:r>
            <a:rPr lang="en-US" sz="1600" kern="1200" dirty="0" smtClean="0"/>
            <a:t>privolg@mail.ru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0" y="2037478"/>
        <a:ext cx="7215238" cy="667800"/>
      </dsp:txXfrm>
    </dsp:sp>
    <dsp:sp modelId="{043C1EBB-758A-41A6-A920-026D73DC1726}">
      <dsp:nvSpPr>
        <dsp:cNvPr id="0" name=""/>
        <dsp:cNvSpPr/>
      </dsp:nvSpPr>
      <dsp:spPr>
        <a:xfrm>
          <a:off x="360761" y="1663295"/>
          <a:ext cx="4907783" cy="611470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</a:t>
          </a:r>
          <a:r>
            <a:rPr lang="ru-RU" sz="1600" kern="1200" dirty="0" smtClean="0">
              <a:solidFill>
                <a:srgbClr val="FFFF00"/>
              </a:solidFill>
            </a:rPr>
            <a:t>Тел/факс            Электронная почта: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60761" y="1663295"/>
        <a:ext cx="4754916" cy="611470"/>
      </dsp:txXfrm>
    </dsp:sp>
    <dsp:sp modelId="{E8202C5A-D868-486C-91BC-AF4B5737F0AC}">
      <dsp:nvSpPr>
        <dsp:cNvPr id="0" name=""/>
        <dsp:cNvSpPr/>
      </dsp:nvSpPr>
      <dsp:spPr>
        <a:xfrm>
          <a:off x="0" y="3336729"/>
          <a:ext cx="7215238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983" tIns="333248" rIns="5599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/>
            <a:t> понедельник-четверг  с 8.15 до 16.30, пятница с 8.15 до 16.15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/>
            <a:t>перерыв на обед  с 12.00 до 13.00</a:t>
          </a:r>
          <a:endParaRPr lang="ru-RU" sz="1600" kern="1200" dirty="0"/>
        </a:p>
      </dsp:txBody>
      <dsp:txXfrm>
        <a:off x="0" y="3336729"/>
        <a:ext cx="7215238" cy="932400"/>
      </dsp:txXfrm>
    </dsp:sp>
    <dsp:sp modelId="{8D830F86-F021-4810-9EE3-B85B0D5403E6}">
      <dsp:nvSpPr>
        <dsp:cNvPr id="0" name=""/>
        <dsp:cNvSpPr/>
      </dsp:nvSpPr>
      <dsp:spPr>
        <a:xfrm>
          <a:off x="360761" y="2792805"/>
          <a:ext cx="4943491" cy="780083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Часы работы: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60761" y="2792805"/>
        <a:ext cx="4748470" cy="78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</cdr:x>
      <cdr:y>0.02125</cdr:y>
    </cdr:from>
    <cdr:to>
      <cdr:x>0.64675</cdr:x>
      <cdr:y>0.023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5432" y="100608"/>
          <a:ext cx="151216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млн. руб.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0.26424</cdr:x>
      <cdr:y>0.42578</cdr:y>
    </cdr:from>
    <cdr:to>
      <cdr:x>0.40583</cdr:x>
      <cdr:y>0.57472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1440160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1137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0.54742</cdr:x>
      <cdr:y>0.38323</cdr:y>
    </cdr:from>
    <cdr:to>
      <cdr:x>0.65387</cdr:x>
      <cdr:y>0.48961</cdr:y>
    </cdr:to>
    <cdr:sp macro="" textlink="">
      <cdr:nvSpPr>
        <cdr:cNvPr id="4" name="Овальная выноска 3"/>
        <cdr:cNvSpPr/>
      </cdr:nvSpPr>
      <cdr:spPr>
        <a:xfrm xmlns:a="http://schemas.openxmlformats.org/drawingml/2006/main">
          <a:off x="4464496" y="1296144"/>
          <a:ext cx="864096" cy="360040"/>
        </a:xfrm>
        <a:prstGeom xmlns:a="http://schemas.openxmlformats.org/drawingml/2006/main" prst="wedgeEllipseCallout">
          <a:avLst>
            <a:gd name="adj1" fmla="val -86458"/>
            <a:gd name="adj2" fmla="val 85821"/>
          </a:avLst>
        </a:prstGeom>
        <a:gradFill xmlns:a="http://schemas.openxmlformats.org/drawingml/2006/main" flip="none" rotWithShape="1">
          <a:gsLst>
            <a:gs pos="0">
              <a:srgbClr val="EC2095">
                <a:tint val="66000"/>
                <a:satMod val="160000"/>
              </a:srgbClr>
            </a:gs>
            <a:gs pos="50000">
              <a:srgbClr val="EC2095">
                <a:tint val="44500"/>
                <a:satMod val="160000"/>
              </a:srgbClr>
            </a:gs>
            <a:gs pos="100000">
              <a:srgbClr val="EC2095">
                <a:tint val="23500"/>
                <a:satMod val="160000"/>
              </a:srgbClr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tx1"/>
              </a:solidFill>
            </a:rPr>
            <a:t>51,8%</a:t>
          </a:r>
          <a:endParaRPr lang="ru-RU" sz="105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0.47663</cdr:x>
      <cdr:y>0</cdr:y>
    </cdr:from>
    <cdr:to>
      <cdr:x>0.58541</cdr:x>
      <cdr:y>0.10663</cdr:y>
    </cdr:to>
    <cdr:sp macro="" textlink="">
      <cdr:nvSpPr>
        <cdr:cNvPr id="6" name="Овальная выноска 5"/>
        <cdr:cNvSpPr/>
      </cdr:nvSpPr>
      <cdr:spPr>
        <a:xfrm xmlns:a="http://schemas.openxmlformats.org/drawingml/2006/main">
          <a:off x="3877832" y="0"/>
          <a:ext cx="885040" cy="360895"/>
        </a:xfrm>
        <a:prstGeom xmlns:a="http://schemas.openxmlformats.org/drawingml/2006/main" prst="wedgeEllipseCallout">
          <a:avLst>
            <a:gd name="adj1" fmla="val -176729"/>
            <a:gd name="adj2" fmla="val 30089"/>
          </a:avLst>
        </a:prstGeom>
        <a:gradFill xmlns:a="http://schemas.openxmlformats.org/drawingml/2006/main" flip="none" rotWithShape="1">
          <a:gsLst>
            <a:gs pos="0">
              <a:srgbClr val="EC2095">
                <a:tint val="66000"/>
                <a:satMod val="160000"/>
              </a:srgbClr>
            </a:gs>
            <a:gs pos="50000">
              <a:srgbClr val="EC2095">
                <a:tint val="44500"/>
                <a:satMod val="160000"/>
              </a:srgbClr>
            </a:gs>
            <a:gs pos="100000">
              <a:srgbClr val="EC2095">
                <a:tint val="23500"/>
                <a:satMod val="160000"/>
              </a:srgbClr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tx1"/>
              </a:solidFill>
            </a:rPr>
            <a:t>0,3%</a:t>
          </a:r>
          <a:endParaRPr lang="ru-RU" sz="105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0.08978</cdr:x>
      <cdr:y>0.02151</cdr:y>
    </cdr:from>
    <cdr:to>
      <cdr:x>0.22456</cdr:x>
      <cdr:y>0.10657</cdr:y>
    </cdr:to>
    <cdr:sp macro="" textlink="">
      <cdr:nvSpPr>
        <cdr:cNvPr id="7" name="Овальная выноска 6"/>
        <cdr:cNvSpPr/>
      </cdr:nvSpPr>
      <cdr:spPr>
        <a:xfrm xmlns:a="http://schemas.openxmlformats.org/drawingml/2006/main">
          <a:off x="730424" y="72802"/>
          <a:ext cx="1096611" cy="287900"/>
        </a:xfrm>
        <a:prstGeom xmlns:a="http://schemas.openxmlformats.org/drawingml/2006/main" prst="wedgeEllipseCallout">
          <a:avLst>
            <a:gd name="adj1" fmla="val 80298"/>
            <a:gd name="adj2" fmla="val 52580"/>
          </a:avLst>
        </a:prstGeom>
        <a:gradFill xmlns:a="http://schemas.openxmlformats.org/drawingml/2006/main" flip="none" rotWithShape="1">
          <a:gsLst>
            <a:gs pos="0">
              <a:srgbClr val="EC2095">
                <a:tint val="66000"/>
                <a:satMod val="160000"/>
              </a:srgbClr>
            </a:gs>
            <a:gs pos="50000">
              <a:srgbClr val="EC2095">
                <a:tint val="44500"/>
                <a:satMod val="160000"/>
              </a:srgbClr>
            </a:gs>
            <a:gs pos="100000">
              <a:srgbClr val="EC2095">
                <a:tint val="23500"/>
                <a:satMod val="160000"/>
              </a:srgbClr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tx1"/>
              </a:solidFill>
            </a:rPr>
            <a:t>12,4%</a:t>
          </a:r>
          <a:endParaRPr lang="ru-RU" sz="105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0.05879</cdr:x>
      <cdr:y>0.19148</cdr:y>
    </cdr:from>
    <cdr:to>
      <cdr:x>0.13112</cdr:x>
      <cdr:y>0.25531</cdr:y>
    </cdr:to>
    <cdr:sp macro="" textlink="">
      <cdr:nvSpPr>
        <cdr:cNvPr id="9" name="Овальная выноска 8"/>
        <cdr:cNvSpPr/>
      </cdr:nvSpPr>
      <cdr:spPr>
        <a:xfrm xmlns:a="http://schemas.openxmlformats.org/drawingml/2006/main">
          <a:off x="478343" y="648072"/>
          <a:ext cx="588457" cy="216024"/>
        </a:xfrm>
        <a:prstGeom xmlns:a="http://schemas.openxmlformats.org/drawingml/2006/main" prst="wedgeEllipseCallout">
          <a:avLst>
            <a:gd name="adj1" fmla="val 83786"/>
            <a:gd name="adj2" fmla="val 55886"/>
          </a:avLst>
        </a:prstGeom>
        <a:gradFill xmlns:a="http://schemas.openxmlformats.org/drawingml/2006/main" flip="none" rotWithShape="1">
          <a:gsLst>
            <a:gs pos="0">
              <a:srgbClr val="EC2095">
                <a:tint val="66000"/>
                <a:satMod val="160000"/>
              </a:srgbClr>
            </a:gs>
            <a:gs pos="50000">
              <a:srgbClr val="EC2095">
                <a:tint val="44500"/>
                <a:satMod val="160000"/>
              </a:srgbClr>
            </a:gs>
            <a:gs pos="100000">
              <a:srgbClr val="EC2095">
                <a:tint val="23500"/>
                <a:satMod val="160000"/>
              </a:srgbClr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tx1"/>
              </a:solidFill>
            </a:rPr>
            <a:t>1,7%</a:t>
          </a:r>
          <a:endParaRPr lang="ru-RU" sz="105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0.02646</cdr:x>
      <cdr:y>0.25576</cdr:y>
    </cdr:from>
    <cdr:to>
      <cdr:x>0.13112</cdr:x>
      <cdr:y>0.34087</cdr:y>
    </cdr:to>
    <cdr:sp macro="" textlink="">
      <cdr:nvSpPr>
        <cdr:cNvPr id="10" name="Овальная выноска 9"/>
        <cdr:cNvSpPr/>
      </cdr:nvSpPr>
      <cdr:spPr>
        <a:xfrm xmlns:a="http://schemas.openxmlformats.org/drawingml/2006/main">
          <a:off x="215277" y="865620"/>
          <a:ext cx="851523" cy="288059"/>
        </a:xfrm>
        <a:prstGeom xmlns:a="http://schemas.openxmlformats.org/drawingml/2006/main" prst="wedgeEllipseCallout">
          <a:avLst>
            <a:gd name="adj1" fmla="val 68822"/>
            <a:gd name="adj2" fmla="val 79036"/>
          </a:avLst>
        </a:prstGeom>
        <a:gradFill xmlns:a="http://schemas.openxmlformats.org/drawingml/2006/main" flip="none" rotWithShape="1">
          <a:gsLst>
            <a:gs pos="0">
              <a:srgbClr val="EC2095">
                <a:tint val="66000"/>
                <a:satMod val="160000"/>
              </a:srgbClr>
            </a:gs>
            <a:gs pos="50000">
              <a:srgbClr val="EC2095">
                <a:tint val="44500"/>
                <a:satMod val="160000"/>
              </a:srgbClr>
            </a:gs>
            <a:gs pos="100000">
              <a:srgbClr val="EC2095">
                <a:tint val="23500"/>
                <a:satMod val="160000"/>
              </a:srgbClr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1,3%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0.0263</cdr:x>
      <cdr:y>0.65982</cdr:y>
    </cdr:from>
    <cdr:to>
      <cdr:x>0.13149</cdr:x>
      <cdr:y>0.74493</cdr:y>
    </cdr:to>
    <cdr:sp macro="" textlink="">
      <cdr:nvSpPr>
        <cdr:cNvPr id="11" name="Овальная выноска 10"/>
        <cdr:cNvSpPr/>
      </cdr:nvSpPr>
      <cdr:spPr>
        <a:xfrm xmlns:a="http://schemas.openxmlformats.org/drawingml/2006/main">
          <a:off x="216024" y="2232248"/>
          <a:ext cx="864096" cy="288032"/>
        </a:xfrm>
        <a:prstGeom xmlns:a="http://schemas.openxmlformats.org/drawingml/2006/main" prst="wedgeEllipseCallout">
          <a:avLst>
            <a:gd name="adj1" fmla="val 79477"/>
            <a:gd name="adj2" fmla="val 12235"/>
          </a:avLst>
        </a:prstGeom>
        <a:gradFill xmlns:a="http://schemas.openxmlformats.org/drawingml/2006/main" flip="none" rotWithShape="1">
          <a:gsLst>
            <a:gs pos="0">
              <a:srgbClr val="EC2095">
                <a:tint val="66000"/>
                <a:satMod val="160000"/>
              </a:srgbClr>
            </a:gs>
            <a:gs pos="50000">
              <a:srgbClr val="EC2095">
                <a:tint val="44500"/>
                <a:satMod val="160000"/>
              </a:srgbClr>
            </a:gs>
            <a:gs pos="100000">
              <a:srgbClr val="EC2095">
                <a:tint val="23500"/>
                <a:satMod val="160000"/>
              </a:srgbClr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28%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0.01897</cdr:x>
      <cdr:y>0.12765</cdr:y>
    </cdr:from>
    <cdr:to>
      <cdr:x>0.1531</cdr:x>
      <cdr:y>0.19148</cdr:y>
    </cdr:to>
    <cdr:sp macro="" textlink="">
      <cdr:nvSpPr>
        <cdr:cNvPr id="12" name="Овальная выноска 11"/>
        <cdr:cNvSpPr/>
      </cdr:nvSpPr>
      <cdr:spPr>
        <a:xfrm xmlns:a="http://schemas.openxmlformats.org/drawingml/2006/main">
          <a:off x="154360" y="432048"/>
          <a:ext cx="1091216" cy="216024"/>
        </a:xfrm>
        <a:prstGeom xmlns:a="http://schemas.openxmlformats.org/drawingml/2006/main" prst="wedgeEllipseCallout">
          <a:avLst>
            <a:gd name="adj1" fmla="val 85037"/>
            <a:gd name="adj2" fmla="val 51537"/>
          </a:avLst>
        </a:prstGeom>
        <a:gradFill xmlns:a="http://schemas.openxmlformats.org/drawingml/2006/main" flip="none" rotWithShape="1">
          <a:gsLst>
            <a:gs pos="0">
              <a:srgbClr val="EC2095">
                <a:tint val="66000"/>
                <a:satMod val="160000"/>
              </a:srgbClr>
            </a:gs>
            <a:gs pos="50000">
              <a:srgbClr val="EC2095">
                <a:tint val="44500"/>
                <a:satMod val="160000"/>
              </a:srgbClr>
            </a:gs>
            <a:gs pos="100000">
              <a:srgbClr val="EC2095">
                <a:tint val="23500"/>
                <a:satMod val="160000"/>
              </a:srgbClr>
            </a:gs>
          </a:gsLst>
          <a:lin ang="0" scaled="1"/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3,1%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9F50C4-854C-454F-B6D2-268280938402}" type="datetimeFigureOut">
              <a:rPr lang="ru-RU"/>
              <a:pPr>
                <a:defRPr/>
              </a:pPr>
              <a:t>04.03.2020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6E8BF5-4ED7-4F92-917B-CC1860EFB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846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718AC5-7BDD-4306-8BA3-B44E19B11ECB}" type="slidenum">
              <a:rPr lang="ru-RU" alt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7631"/>
            <a:ext cx="5438140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121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B3D20-B902-4BD0-8281-05E5B5435C66}" type="slidenum">
              <a:rPr lang="ru-RU" alt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7631"/>
            <a:ext cx="5438140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264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45A0BA-9E93-4554-9CD7-AA65F586514D}" type="slidenum">
              <a:rPr lang="ru-RU" alt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7631"/>
            <a:ext cx="5438140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115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121102C-B29C-49A1-AA51-5BC8B3D162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2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95DA-97EB-44D8-A2B8-2033B21871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8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72C-499A-4923-B86F-92816ED165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21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78-077E-47E5-BB6D-5EB47EB1642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8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DB3D1D6-6E32-422F-AE6E-71EB2C1583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6105-8BB4-4E68-9567-ED079E024B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433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B935-AE0C-478E-8F5C-A18DB22A6B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355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B8C6-FD40-440A-9E46-CA98A50A10E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6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551A-AA7E-4A3D-ADD1-22E40955B8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9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DD81-E884-4C85-9594-33C3D30315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604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28E6C-3867-44F2-99B0-1B9445ABD0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11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8C86686-BD62-45EF-AC25-0AAD82E3A2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0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33" r:id="rId1"/>
    <p:sldLayoutId id="2147487234" r:id="rId2"/>
    <p:sldLayoutId id="2147487235" r:id="rId3"/>
    <p:sldLayoutId id="2147487236" r:id="rId4"/>
    <p:sldLayoutId id="2147487237" r:id="rId5"/>
    <p:sldLayoutId id="2147487238" r:id="rId6"/>
    <p:sldLayoutId id="2147487239" r:id="rId7"/>
    <p:sldLayoutId id="2147487240" r:id="rId8"/>
    <p:sldLayoutId id="2147487241" r:id="rId9"/>
    <p:sldLayoutId id="2147487242" r:id="rId10"/>
    <p:sldLayoutId id="21474872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91264" cy="216024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Бюджет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«ПРИВОЛЖСКИЙ РАЙОН» Астраханской области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плановый период 2021 и 2022 годов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2342896"/>
            <a:ext cx="7205472" cy="3607308"/>
          </a:xfrm>
        </p:spPr>
      </p:pic>
    </p:spTree>
    <p:extLst>
      <p:ext uri="{BB962C8B-B14F-4D97-AF65-F5344CB8AC3E}">
        <p14:creationId xmlns:p14="http://schemas.microsoft.com/office/powerpoint/2010/main" val="10791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С             Структура  доходов  бюджета на 2020 год и 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2021 и 2022 годов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9588" y="3695700"/>
          <a:ext cx="5089525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910650"/>
              </p:ext>
            </p:extLst>
          </p:nvPr>
        </p:nvGraphicFramePr>
        <p:xfrm>
          <a:off x="1619250" y="1341438"/>
          <a:ext cx="4003675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313153"/>
              </p:ext>
            </p:extLst>
          </p:nvPr>
        </p:nvGraphicFramePr>
        <p:xfrm>
          <a:off x="519113" y="4127500"/>
          <a:ext cx="3478212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2807"/>
              </p:ext>
            </p:extLst>
          </p:nvPr>
        </p:nvGraphicFramePr>
        <p:xfrm>
          <a:off x="4622800" y="4056063"/>
          <a:ext cx="4129088" cy="25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34" name="Picture 10" descr="C:\Users\ilya.LABICK\Desktop\arsi\ввввввввввввв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1628775"/>
            <a:ext cx="1584325" cy="2132013"/>
          </a:xfrm>
          <a:prstGeom prst="rect">
            <a:avLst/>
          </a:prstGeom>
          <a:noFill/>
          <a:effectLst>
            <a:outerShdw blurRad="76200" dir="13500000" sy="23000" kx="1200000" algn="br" rotWithShape="0">
              <a:schemeClr val="bg1">
                <a:lumMod val="65000"/>
                <a:alpha val="20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"/>
            <a:ext cx="1619250" cy="12276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БЕЗВОЗМЕЗДНЫЕ ПОСТУПЛЕНИЯ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25400"/>
            <a:ext cx="7772400" cy="46279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другому бюджету.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и безвозвратной основе (без установления направлений и (или) условий их использования).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межбюджетные трансферты, предоставляемые бюджетам в целях софинансирования расходных обязательств, возникающих при выполнении полномочий органов местного самоуправления (устанавливаются направления и (или) условия использования). </a:t>
            </a:r>
          </a:p>
          <a:p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межбюджетные трансферты, предоставляемые бюджетам в целях финансового обеспечения расходных обязательств, возникающих при выполнении переданных в установленном порядке полномочий органов местного самоуправления (устанавливаются направления и условия использования).</a:t>
            </a:r>
          </a:p>
          <a:p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solidFill>
                  <a:srgbClr val="6600FF"/>
                </a:solidFill>
              </a:rPr>
              <a:t>Межбюджетные трансферты на 2020 год и</a:t>
            </a:r>
            <a:br>
              <a:rPr lang="ru-RU" altLang="ru-RU" sz="2200" b="1" dirty="0" smtClean="0">
                <a:solidFill>
                  <a:srgbClr val="6600FF"/>
                </a:solidFill>
              </a:rPr>
            </a:br>
            <a:r>
              <a:rPr lang="ru-RU" altLang="ru-RU" sz="2200" b="1" dirty="0" smtClean="0">
                <a:solidFill>
                  <a:srgbClr val="6600FF"/>
                </a:solidFill>
              </a:rPr>
              <a:t>на плановый период 2021 и 2022 </a:t>
            </a:r>
            <a:r>
              <a:rPr lang="ru-RU" altLang="ru-RU" sz="2200" b="1" dirty="0" smtClean="0">
                <a:solidFill>
                  <a:srgbClr val="6600FF"/>
                </a:solidFill>
              </a:rPr>
              <a:t>годов (млн.руб.)</a:t>
            </a:r>
            <a:endParaRPr lang="ru-RU" altLang="ru-RU" sz="22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026552"/>
              </p:ext>
            </p:extLst>
          </p:nvPr>
        </p:nvGraphicFramePr>
        <p:xfrm>
          <a:off x="533400" y="1700809"/>
          <a:ext cx="7999040" cy="3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9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9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54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829</a:t>
                      </a:r>
                      <a:endParaRPr lang="ru-RU" sz="1800" b="1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842</a:t>
                      </a:r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869</a:t>
                      </a:r>
                      <a:endParaRPr lang="ru-RU" sz="1800" b="1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45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</a:t>
                      </a:r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248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264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289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2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521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516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515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72831" marR="72831" marT="45730" marB="4573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762" name="TextBox 5"/>
          <p:cNvSpPr txBox="1">
            <a:spLocks noChangeArrowheads="1"/>
          </p:cNvSpPr>
          <p:nvPr/>
        </p:nvSpPr>
        <p:spPr bwMode="auto">
          <a:xfrm>
            <a:off x="7308850" y="119697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bg1"/>
                </a:solidFill>
              </a:rPr>
              <a:t>млн.руб.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41"/>
            <a:ext cx="1152128" cy="10949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6600FF"/>
                </a:solidFill>
              </a:rPr>
              <a:t>Доходы бюджета на 2020 год и</a:t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r>
              <a:rPr lang="ru-RU" altLang="ru-RU" sz="2000" b="1" dirty="0" smtClean="0">
                <a:solidFill>
                  <a:srgbClr val="6600FF"/>
                </a:solidFill>
              </a:rPr>
              <a:t>        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плановый период 2021 и 2022 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>годов (млн.руб.)</a:t>
            </a:r>
            <a:r>
              <a:rPr lang="ru-RU" altLang="ru-RU" sz="2000" b="1" dirty="0" smtClean="0">
                <a:solidFill>
                  <a:srgbClr val="6600FF"/>
                </a:solidFill>
              </a:rPr>
              <a:t/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endParaRPr lang="ru-RU" altLang="ru-RU" sz="20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72900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440160" cy="102693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764704"/>
            <a:ext cx="7632848" cy="5407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" y="0"/>
            <a:ext cx="164126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1166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6600FF"/>
                </a:solidFill>
              </a:rPr>
              <a:t>                   Структура бюджетных ассигнований по разделам </a:t>
            </a:r>
            <a:r>
              <a:rPr lang="en-US" altLang="ru-RU" sz="2400" b="1" dirty="0" smtClean="0">
                <a:solidFill>
                  <a:srgbClr val="6600FF"/>
                </a:solidFill>
              </a:rPr>
              <a:t/>
            </a:r>
            <a:br>
              <a:rPr lang="en-US" altLang="ru-RU" sz="2400" b="1" dirty="0" smtClean="0">
                <a:solidFill>
                  <a:srgbClr val="6600FF"/>
                </a:solidFill>
              </a:rPr>
            </a:br>
            <a:r>
              <a:rPr lang="ru-RU" altLang="ru-RU" sz="2400" b="1" dirty="0" smtClean="0">
                <a:solidFill>
                  <a:srgbClr val="6600FF"/>
                </a:solidFill>
              </a:rPr>
              <a:t>        классификации расходов бюджетов</a:t>
            </a: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335758"/>
              </p:ext>
            </p:extLst>
          </p:nvPr>
        </p:nvGraphicFramePr>
        <p:xfrm>
          <a:off x="519113" y="1484313"/>
          <a:ext cx="84455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116631"/>
            <a:ext cx="1827064" cy="1367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903913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 тыс.руб.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613267"/>
              </p:ext>
            </p:extLst>
          </p:nvPr>
        </p:nvGraphicFramePr>
        <p:xfrm>
          <a:off x="395536" y="1208724"/>
          <a:ext cx="8064896" cy="54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403350" y="404813"/>
            <a:ext cx="655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ОБЪЕМ МУНИЦИПАЛЬНОГО ДОЛГА</a:t>
            </a:r>
            <a:endParaRPr lang="ru-RU" sz="1400" dirty="0">
              <a:latin typeface="+mj-lt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" y="44624"/>
            <a:ext cx="165748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59713" cy="1009650"/>
          </a:xfrm>
        </p:spPr>
        <p:txBody>
          <a:bodyPr/>
          <a:lstStyle/>
          <a:p>
            <a:pPr algn="ctr"/>
            <a:r>
              <a:rPr lang="ru-RU" altLang="ru-RU" sz="1400" dirty="0" smtClean="0">
                <a:solidFill>
                  <a:srgbClr val="7B13F9"/>
                </a:solidFill>
              </a:rPr>
              <a:t>                         РАСПРЕДЕЛЕНИЕ БЮДЖЕТНЫХ АССИГНОВАНИЙ ПО МУНИЦИПАЛЬНЫМ ПРОГРАММАМ МУНИЦИПАЛЬНОГО ОБРАЗОВАНИЯ «ПРИВОЛЖСКИЙ РАЙОН» И НЕПРОГРАММНЫМ НАПРАВЛЕНИЯМ ДЕЯТЕЛЬНОСТИ НА 2020 ГОД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853840"/>
              </p:ext>
            </p:extLst>
          </p:nvPr>
        </p:nvGraphicFramePr>
        <p:xfrm>
          <a:off x="457200" y="1052736"/>
          <a:ext cx="8135937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0825" y="4581525"/>
            <a:ext cx="8785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7B13F9"/>
                </a:solidFill>
                <a:latin typeface="+mj-lt"/>
                <a:cs typeface="Arial" charset="0"/>
              </a:rPr>
              <a:t>УДЕЛЬНЫЙ ВЕС ПРОГРАММНЫХ РАСХОДОВ В ОБЩЕМ ОБЪЕМЕ РАСХОДОВ МЕСТНОГО БЮДЖЕТА</a:t>
            </a: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329034"/>
              </p:ext>
            </p:extLst>
          </p:nvPr>
        </p:nvGraphicFramePr>
        <p:xfrm>
          <a:off x="1524000" y="4941888"/>
          <a:ext cx="609600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6" y="188640"/>
            <a:ext cx="1256632" cy="937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1475655" y="476672"/>
            <a:ext cx="7222257" cy="1008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6600FF"/>
                </a:solidFill>
              </a:rPr>
              <a:t>   </a:t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r>
              <a:rPr lang="ru-RU" altLang="ru-RU" sz="2000" b="1" dirty="0" smtClean="0">
                <a:solidFill>
                  <a:srgbClr val="6600FF"/>
                </a:solidFill>
              </a:rPr>
              <a:t> На 2020 год в бюджете предусмотрены </a:t>
            </a:r>
            <a:br>
              <a:rPr lang="ru-RU" altLang="ru-RU" sz="2000" b="1" dirty="0" smtClean="0">
                <a:solidFill>
                  <a:srgbClr val="6600FF"/>
                </a:solidFill>
              </a:rPr>
            </a:br>
            <a:r>
              <a:rPr lang="ru-RU" altLang="ru-RU" sz="2000" b="1" dirty="0" smtClean="0">
                <a:solidFill>
                  <a:srgbClr val="6600FF"/>
                </a:solidFill>
              </a:rPr>
              <a:t>следующие муниципальные программы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687605"/>
              </p:ext>
            </p:extLst>
          </p:nvPr>
        </p:nvGraphicFramePr>
        <p:xfrm>
          <a:off x="395537" y="1616711"/>
          <a:ext cx="8497638" cy="4775104"/>
        </p:xfrm>
        <a:graphic>
          <a:graphicData uri="http://schemas.openxmlformats.org/drawingml/2006/table">
            <a:tbl>
              <a:tblPr/>
              <a:tblGrid>
                <a:gridCol w="680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8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9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39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(млн.руб)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8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образования, молодежной политики и спорта Приволжского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5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культуры Приволжского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 безопасности в Приволжском районе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Обеспечение мер социальной поддержки граждан Приволжского района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5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сельского хозяйства и сел Приволжского района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2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комфортности проживания населения Приволжского района</a:t>
                      </a: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на территории муниципального образования «Приволжский район»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24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4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992</a:t>
                      </a:r>
                      <a:endParaRPr lang="ru-RU" dirty="0"/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24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24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710" marR="8710" marT="8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7781" marR="177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7781" marR="1778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75655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52173"/>
              </p:ext>
            </p:extLst>
          </p:nvPr>
        </p:nvGraphicFramePr>
        <p:xfrm>
          <a:off x="467545" y="2204863"/>
          <a:ext cx="8230369" cy="3456384"/>
        </p:xfrm>
        <a:graphic>
          <a:graphicData uri="http://schemas.openxmlformats.org/drawingml/2006/table">
            <a:tbl>
              <a:tblPr/>
              <a:tblGrid>
                <a:gridCol w="802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9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7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Сумма (млн.руб)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8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исполнения полномочий администрации муниципального образования "Приволжский район" полномочий органов местного самоуправления муниципального образования  "Приволжский район" 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3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муниципального образования "Приволжский район" 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52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"Эффективное управление муниципальным имуществом и земельными отношениями в муниципальном образовании "Приволжский район" 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709" marR="8709" marT="871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7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Итого:</a:t>
                      </a:r>
                    </a:p>
                  </a:txBody>
                  <a:tcPr marL="8709" marR="8709" marT="871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8709" marR="8709" marT="871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912" y="476250"/>
            <a:ext cx="70565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6600FF"/>
                </a:solidFill>
                <a:latin typeface="+mj-lt"/>
                <a:cs typeface="Times New Roman" pitchFamily="18" charset="0"/>
              </a:rPr>
              <a:t>  Ведомственные </a:t>
            </a:r>
            <a:r>
              <a:rPr lang="ru-RU" sz="2200" b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целевые программы </a:t>
            </a:r>
            <a:endParaRPr lang="ru-RU" sz="2200" b="1" dirty="0">
              <a:solidFill>
                <a:srgbClr val="6600FF"/>
              </a:solidFill>
              <a:latin typeface="+mj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2"/>
            <a:ext cx="1547664" cy="130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39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7070" y="980728"/>
            <a:ext cx="21547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 smtClean="0">
              <a:solidFill>
                <a:srgbClr val="0066FF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0066FF"/>
                </a:solidFill>
              </a:rPr>
              <a:t>Доходы бюджета </a:t>
            </a:r>
            <a:r>
              <a:rPr lang="ru-RU" sz="2000" b="1" dirty="0" smtClean="0">
                <a:solidFill>
                  <a:srgbClr val="0066FF"/>
                </a:solidFill>
              </a:rPr>
              <a:t>– поступающие в бюджет денежные средства</a:t>
            </a:r>
          </a:p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196753"/>
            <a:ext cx="27491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r>
              <a:rPr lang="ru-RU" sz="2000" b="1" u="sng" dirty="0" smtClean="0">
                <a:solidFill>
                  <a:srgbClr val="0066FF"/>
                </a:solidFill>
              </a:rPr>
              <a:t>Расходы бюджета </a:t>
            </a:r>
            <a:r>
              <a:rPr lang="ru-RU" sz="2000" dirty="0" smtClean="0">
                <a:solidFill>
                  <a:srgbClr val="0066FF"/>
                </a:solidFill>
              </a:rPr>
              <a:t>–</a:t>
            </a:r>
          </a:p>
          <a:p>
            <a:pPr algn="ctr"/>
            <a:r>
              <a:rPr lang="ru-RU" sz="2000" b="1" dirty="0" smtClean="0">
                <a:solidFill>
                  <a:srgbClr val="0066FF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930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расходования денежных средств,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местного самоуправления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m3-tub-ru.yandex.net/i?id=f0122dcdc7751825c7acdc598215801b&amp;n=33&amp;h=190&amp;w=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4"/>
            <a:ext cx="3168352" cy="3378376"/>
          </a:xfrm>
          <a:prstGeom prst="rect">
            <a:avLst/>
          </a:prstGeom>
          <a:noFill/>
        </p:spPr>
      </p:pic>
      <p:pic>
        <p:nvPicPr>
          <p:cNvPr id="8" name="Picture 2" descr="https://im3-tub-ru.yandex.net/i?id=f0122dcdc7751825c7acdc598215801b&amp;n=33&amp;h=190&amp;w=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85218"/>
            <a:ext cx="3168352" cy="337837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98040"/>
            <a:ext cx="1260140" cy="11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9529061"/>
              </p:ext>
            </p:extLst>
          </p:nvPr>
        </p:nvGraphicFramePr>
        <p:xfrm>
          <a:off x="1071538" y="1071546"/>
          <a:ext cx="721523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428605"/>
            <a:ext cx="628654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контакты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0"/>
            <a:ext cx="125692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5721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«Бюджет для граждан» подготовлен на основании решения Совета муниципального образования «Приволжский район» № 285 от 20.12.2019 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«</a:t>
            </a:r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муниципального образования «Приволжский район» на 2020 год и плановый период 2021 и 2022 годов»</a:t>
            </a:r>
            <a:endParaRPr lang="ru-RU" sz="2800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отзывы и предложения по бюджетной тематике в электронном виде можно направить по электронному адресу </a:t>
            </a:r>
            <a:r>
              <a:rPr 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privolg@mail.ru</a:t>
            </a:r>
            <a:endParaRPr lang="ru-RU" sz="2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44624"/>
            <a:ext cx="131906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3359"/>
            <a:ext cx="7827896" cy="5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бюджетной системы РФ</a:t>
            </a:r>
            <a:endParaRPr lang="ru-RU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4789" y="1750596"/>
            <a:ext cx="461349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Бюджеты государственных внебюджетных фондов РФ </a:t>
            </a:r>
            <a:r>
              <a:rPr lang="ru-RU" sz="1400" dirty="0" smtClean="0"/>
              <a:t>(Пенсионный фонд РФ, Федеральный фонд обязательного медицинского страхования, Фонд социального страхования РФ)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3239514"/>
            <a:ext cx="216024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Бюджеты республик, областей, краев, автономной области, автономных округов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3231364"/>
            <a:ext cx="230425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Бюджеты </a:t>
            </a:r>
            <a:r>
              <a:rPr lang="ru-RU" sz="1600" dirty="0" smtClean="0"/>
              <a:t>3 </a:t>
            </a:r>
            <a:r>
              <a:rPr lang="ru-RU" sz="1600" dirty="0"/>
              <a:t>городов федерального значения (Москвы, </a:t>
            </a:r>
            <a:r>
              <a:rPr lang="ru-RU" sz="1600" dirty="0" smtClean="0"/>
              <a:t>Санкт-Петербурга, Севастополя)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9356" y="3207272"/>
            <a:ext cx="2051629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территориальных фондов обязательного медицинского страхования</a:t>
            </a:r>
            <a:endParaRPr lang="ru-RU" sz="1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7033" y="2227649"/>
            <a:ext cx="6339" cy="6599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авая круглая скобка 14"/>
          <p:cNvSpPr/>
          <p:nvPr/>
        </p:nvSpPr>
        <p:spPr>
          <a:xfrm rot="5400000" flipH="1">
            <a:off x="4828105" y="183241"/>
            <a:ext cx="297579" cy="5706334"/>
          </a:xfrm>
          <a:prstGeom prst="rightBracket">
            <a:avLst>
              <a:gd name="adj" fmla="val 5879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72626" y="2887619"/>
            <a:ext cx="0" cy="319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8730" y="4992270"/>
            <a:ext cx="1584176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</a:t>
            </a:r>
            <a:r>
              <a:rPr lang="ru-RU" sz="1400" dirty="0" smtClean="0"/>
              <a:t>муниципальных </a:t>
            </a:r>
            <a:r>
              <a:rPr lang="ru-RU" sz="1400" dirty="0"/>
              <a:t>районов 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00394" y="4992270"/>
            <a:ext cx="12241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поселений: - городских - сельских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49688" y="4992270"/>
            <a:ext cx="104462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городских округов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41204" y="4930184"/>
            <a:ext cx="2736304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внутригородских муниципальных образований городов федерального значения </a:t>
            </a:r>
            <a:r>
              <a:rPr lang="ru-RU" sz="1400" dirty="0" smtClean="0"/>
              <a:t>Москвы, Санкт- Петербурга и Севастополя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28860" y="2571744"/>
            <a:ext cx="146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Субъекты РФ</a:t>
            </a:r>
            <a:endParaRPr lang="ru-RU" sz="1400" b="1" dirty="0"/>
          </a:p>
        </p:txBody>
      </p:sp>
      <p:sp>
        <p:nvSpPr>
          <p:cNvPr id="25" name="Правая круглая скобка 24"/>
          <p:cNvSpPr/>
          <p:nvPr/>
        </p:nvSpPr>
        <p:spPr>
          <a:xfrm rot="5400000" flipH="1">
            <a:off x="2965003" y="3357745"/>
            <a:ext cx="108015" cy="3036864"/>
          </a:xfrm>
          <a:prstGeom prst="rightBracket">
            <a:avLst>
              <a:gd name="adj" fmla="val 5879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166876" y="4354749"/>
            <a:ext cx="0" cy="4452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31840" y="4822168"/>
            <a:ext cx="0" cy="1454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69488" y="4514391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Местное самоуправление</a:t>
            </a:r>
            <a:endParaRPr lang="ru-RU" sz="14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156176" y="4308582"/>
            <a:ext cx="0" cy="586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14480" y="1500174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Российская Федерация</a:t>
            </a:r>
            <a:endParaRPr lang="ru-RU" sz="1400" b="1" dirty="0"/>
          </a:p>
        </p:txBody>
      </p:sp>
      <p:cxnSp>
        <p:nvCxnSpPr>
          <p:cNvPr id="5" name="Прямая соединительная линия 4"/>
          <p:cNvCxnSpPr>
            <a:stCxn id="7" idx="3"/>
            <a:endCxn id="8" idx="1"/>
          </p:cNvCxnSpPr>
          <p:nvPr/>
        </p:nvCxnSpPr>
        <p:spPr>
          <a:xfrm>
            <a:off x="3969664" y="2221190"/>
            <a:ext cx="275125" cy="64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Овальная выноска 2"/>
          <p:cNvSpPr/>
          <p:nvPr/>
        </p:nvSpPr>
        <p:spPr>
          <a:xfrm flipH="1">
            <a:off x="0" y="3356992"/>
            <a:ext cx="1763688" cy="1451875"/>
          </a:xfrm>
          <a:prstGeom prst="wedgeEllipseCallout">
            <a:avLst>
              <a:gd name="adj1" fmla="val -46840"/>
              <a:gd name="adj2" fmla="val 6280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Бюджет МО «Приволжский район»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928802"/>
            <a:ext cx="19694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FF"/>
                </a:solidFill>
              </a:rPr>
              <a:t>Федеральный бюджет</a:t>
            </a:r>
            <a:endParaRPr lang="ru-RU" sz="1600" b="1" dirty="0">
              <a:solidFill>
                <a:srgbClr val="0066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05767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764704"/>
            <a:ext cx="7128792" cy="54074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636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435975" cy="5544616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endParaRPr lang="ru-RU" altLang="ru-RU" sz="2200" b="1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ru-RU" sz="2200" b="1" dirty="0" smtClean="0">
                <a:solidFill>
                  <a:srgbClr val="0000CC"/>
                </a:solidFill>
              </a:rPr>
              <a:t>Основные задачи бюджетной и налоговой политики:</a:t>
            </a:r>
          </a:p>
          <a:p>
            <a:endParaRPr lang="ru-RU" altLang="ru-RU" sz="1600" b="1" dirty="0" smtClean="0">
              <a:solidFill>
                <a:srgbClr val="0000CC"/>
              </a:solidFill>
            </a:endParaRP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обеспечение сбалансированности и устойчивости местного бюджета; 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поддержка инвестиционной активности хозяйствующих субъектов, осуществляющих деятельность на территории муниципального образования Приволжский район;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повышение качества управления муниципальными финансами, эффективности расходования бюджетных средств;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обеспечение роста доходной части консолидированного бюджета муниципального образования Приволжский  район; 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совершенствование системы управления и распоряжения муниципальным имуществом, увеличение доходов от его использования; </a:t>
            </a:r>
          </a:p>
          <a:p>
            <a:pPr algn="just"/>
            <a:r>
              <a:rPr lang="ru-RU" altLang="ru-RU" sz="1600" b="1" dirty="0" smtClean="0">
                <a:solidFill>
                  <a:srgbClr val="0000CC"/>
                </a:solidFill>
              </a:rPr>
              <a:t>проведение взвешенной долговой политики муниципального образования «Приволжский район».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648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87000"/>
            <a:ext cx="7560840" cy="533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  Основа для составления проекта бюджета района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Бюджетное послание Президента РФ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cs typeface="Cordia New" pitchFamily="34" charset="-34"/>
              </a:rPr>
              <a:t>Проект закона Астраханской области «О бюджете Астраханской области на 2019 год и плановый период 2020 и 2021 годов»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Calibri"/>
                <a:cs typeface="Times New Roman"/>
              </a:rPr>
              <a:t>Прогноз социально-экономического развития Приволжского района Астраханской области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ook Antiqua" pitchFamily="18" charset="0"/>
                <a:ea typeface="Times New Roman"/>
                <a:cs typeface="Times New Roman"/>
              </a:rPr>
              <a:t>Основные направления бюджетной и налоговой политики  района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2000" b="1" i="1" dirty="0" smtClean="0">
              <a:solidFill>
                <a:schemeClr val="accent6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endParaRPr lang="ru-RU" sz="1800" b="1" i="1" dirty="0">
              <a:solidFill>
                <a:srgbClr val="7030A0"/>
              </a:solidFill>
              <a:effectLst/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3" b="99533" l="5000" r="9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838657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" y="-35658"/>
            <a:ext cx="150354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913"/>
            <a:ext cx="7345512" cy="21605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На сегодняшний день в муниципальном образовании Приволжский район проживает 52,170 тыс. человек.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Из общей численности населения в экономике занято 6,84%.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        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20824"/>
              </p:ext>
            </p:extLst>
          </p:nvPr>
        </p:nvGraphicFramePr>
        <p:xfrm>
          <a:off x="323850" y="2420938"/>
          <a:ext cx="8569326" cy="448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7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05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14" marB="4571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2019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год отчет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 marL="91444" marR="91444" marT="45714" marB="4571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76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2020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1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Объем отгруженных товаров, работ и услуг,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выполненный собственными силами – ВСЕГО, млн. руб.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446,74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418,55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432,46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455,23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61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   -в расчете на одного жителя, тыс. руб.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8,56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8,04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8,34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61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Прибыль прибыльных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организаций, млн. руб.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455,15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455,74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464,98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553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</a:tr>
              <a:tr h="8561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Фонд оплаты труда, млн. руб.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1105,8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1175,17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1233,29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1296,67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714" marB="4571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475"/>
            <a:ext cx="1368152" cy="1223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07950" y="333375"/>
            <a:ext cx="9002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Основные показатели прогноза социально-экономического </a:t>
            </a:r>
          </a:p>
          <a:p>
            <a:pPr algn="ctr" eaLnBrk="1" hangingPunct="1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Приволжский район»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86183"/>
              </p:ext>
            </p:extLst>
          </p:nvPr>
        </p:nvGraphicFramePr>
        <p:xfrm>
          <a:off x="179388" y="1268413"/>
          <a:ext cx="8785223" cy="484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65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2019 год отчет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 marL="91443" marR="91443" marT="45727" marB="45727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64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7" marB="4572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7" marB="4572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27" marB="45727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04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Среднегодовой уровень регистрируемой безработицы (в процентах к численности трудоспособного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в трудоспособном возрасте)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5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 по полному кругу организаций, 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464,98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5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по полному кругу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организаций, 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1175,17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1233,29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1296,67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5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организаций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27403,1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28663,7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30068,2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31331,03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5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предпринимательства,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единиц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5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тыс. человек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52,170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52,982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53,784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54,586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05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занятых в экономике, тыс. человек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7624" cy="1163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638855"/>
              </p:ext>
            </p:extLst>
          </p:nvPr>
        </p:nvGraphicFramePr>
        <p:xfrm>
          <a:off x="395288" y="2205038"/>
          <a:ext cx="8496300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950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прибыли прибыльных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100,78%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43092"/>
              </p:ext>
            </p:extLst>
          </p:nvPr>
        </p:nvGraphicFramePr>
        <p:xfrm>
          <a:off x="374650" y="3716338"/>
          <a:ext cx="8515350" cy="100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8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фонда оплаты труда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104,95%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187450" y="549275"/>
            <a:ext cx="6985000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Рост основных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экономических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показателей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87613"/>
              </p:ext>
            </p:extLst>
          </p:nvPr>
        </p:nvGraphicFramePr>
        <p:xfrm>
          <a:off x="395288" y="5084763"/>
          <a:ext cx="8496300" cy="11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 потребительских цен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" y="29749"/>
            <a:ext cx="1037456" cy="9509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27505</TotalTime>
  <Words>1003</Words>
  <Application>Microsoft Office PowerPoint</Application>
  <PresentationFormat>Экран (4:3)</PresentationFormat>
  <Paragraphs>244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Book Antiqua</vt:lpstr>
      <vt:lpstr>Calibri</vt:lpstr>
      <vt:lpstr>Cambria</vt:lpstr>
      <vt:lpstr>Cordia New</vt:lpstr>
      <vt:lpstr>Rockwell</vt:lpstr>
      <vt:lpstr>Rockwell Condensed</vt:lpstr>
      <vt:lpstr>Times New Roman</vt:lpstr>
      <vt:lpstr>Wingdings</vt:lpstr>
      <vt:lpstr>Wingdings 2</vt:lpstr>
      <vt:lpstr>Дерево</vt:lpstr>
      <vt:lpstr>БЮДЖЕТ ДЛЯ ГРАЖДАН              Бюджет муниципального образования «ПРИВОЛЖСКИЙ РАЙОН» Астраханской области   на 2020 год и плановый период 2021 и 2022 годов </vt:lpstr>
      <vt:lpstr>Презентация PowerPoint</vt:lpstr>
      <vt:lpstr>Структура бюджетной системы РФ</vt:lpstr>
      <vt:lpstr>Презентация PowerPoint</vt:lpstr>
      <vt:lpstr>Презентация PowerPoint</vt:lpstr>
      <vt:lpstr>Презентация PowerPoint</vt:lpstr>
      <vt:lpstr>            На сегодняшний день в муниципальном образовании Приволжский район проживает 52,170 тыс. человек.  Из общей численности населения в экономике занято 6,84%.         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 </vt:lpstr>
      <vt:lpstr>Презентация PowerPoint</vt:lpstr>
      <vt:lpstr>Презентация PowerPoint</vt:lpstr>
      <vt:lpstr>С             Структура  доходов  бюджета на 2020 год и  на плановый период 2021 и 2022 годов</vt:lpstr>
      <vt:lpstr>       БЕЗВОЗМЕЗДНЫЕ ПОСТУПЛЕНИЯ</vt:lpstr>
      <vt:lpstr>Межбюджетные трансферты на 2020 год и на плановый период 2021 и 2022 годов (млн.руб.)</vt:lpstr>
      <vt:lpstr>Доходы бюджета на 2020 год и          плановый период 2021 и 2022 годов (млн.руб.) </vt:lpstr>
      <vt:lpstr>Презентация PowerPoint</vt:lpstr>
      <vt:lpstr>                   Структура бюджетных ассигнований по разделам          классификации расходов бюджетов</vt:lpstr>
      <vt:lpstr>  Объем муниципального  долга тыс.руб. </vt:lpstr>
      <vt:lpstr>                         РАСПРЕДЕЛЕНИЕ БЮДЖЕТНЫХ АССИГНОВАНИЙ ПО МУНИЦИПАЛЬНЫМ ПРОГРАММАМ МУНИЦИПАЛЬНОГО ОБРАЗОВАНИЯ «ПРИВОЛЖСКИЙ РАЙОН» И НЕПРОГРАММНЫМ НАПРАВЛЕНИЯМ ДЕЯТЕЛЬНОСТИ НА 2020 ГОД</vt:lpstr>
      <vt:lpstr>     На 2020 год в бюджете предусмотрены  следующие муниципальные программы</vt:lpstr>
      <vt:lpstr>Презентация PowerPoint</vt:lpstr>
      <vt:lpstr>Презентация PowerPoint</vt:lpstr>
      <vt:lpstr>Презентация PowerPoint</vt:lpstr>
    </vt:vector>
  </TitlesOfParts>
  <Company>2222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наташа</cp:lastModifiedBy>
  <cp:revision>2187</cp:revision>
  <cp:lastPrinted>2020-03-02T09:11:30Z</cp:lastPrinted>
  <dcterms:created xsi:type="dcterms:W3CDTF">2013-04-17T07:52:47Z</dcterms:created>
  <dcterms:modified xsi:type="dcterms:W3CDTF">2020-03-04T11:45:06Z</dcterms:modified>
</cp:coreProperties>
</file>