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22"/>
  </p:notesMasterIdLst>
  <p:sldIdLst>
    <p:sldId id="322" r:id="rId2"/>
    <p:sldId id="257" r:id="rId3"/>
    <p:sldId id="314" r:id="rId4"/>
    <p:sldId id="270" r:id="rId5"/>
    <p:sldId id="316" r:id="rId6"/>
    <p:sldId id="313" r:id="rId7"/>
    <p:sldId id="312" r:id="rId8"/>
    <p:sldId id="315" r:id="rId9"/>
    <p:sldId id="271" r:id="rId10"/>
    <p:sldId id="273" r:id="rId11"/>
    <p:sldId id="324" r:id="rId12"/>
    <p:sldId id="325" r:id="rId13"/>
    <p:sldId id="326" r:id="rId14"/>
    <p:sldId id="317" r:id="rId15"/>
    <p:sldId id="319" r:id="rId16"/>
    <p:sldId id="318" r:id="rId17"/>
    <p:sldId id="327" r:id="rId18"/>
    <p:sldId id="328" r:id="rId19"/>
    <p:sldId id="323" r:id="rId20"/>
    <p:sldId id="320" r:id="rId21"/>
  </p:sldIdLst>
  <p:sldSz cx="9144000" cy="6858000" type="screen4x3"/>
  <p:notesSz cx="6946900" cy="9283700"/>
  <p:defaultTextStyle>
    <a:defPPr>
      <a:defRPr lang="en-US"/>
    </a:defPPr>
    <a:lvl1pPr algn="l" rtl="0" eaLnBrk="0" fontAlgn="base" hangingPunct="0">
      <a:spcBef>
        <a:spcPct val="0"/>
      </a:spcBef>
      <a:spcAft>
        <a:spcPct val="0"/>
      </a:spcAft>
      <a:defRPr kumimoji="1" sz="2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umimoji="1" sz="2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umimoji="1" sz="2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umimoji="1" sz="2400" kern="1200">
        <a:solidFill>
          <a:schemeClr val="tx1"/>
        </a:solidFill>
        <a:latin typeface="Tahoma" pitchFamily="34" charset="0"/>
        <a:ea typeface="+mn-ea"/>
        <a:cs typeface="+mn-cs"/>
      </a:defRPr>
    </a:lvl5pPr>
    <a:lvl6pPr marL="2286000" algn="l" defTabSz="914400" rtl="0" eaLnBrk="1" latinLnBrk="0" hangingPunct="1">
      <a:defRPr kumimoji="1" sz="2400" kern="1200">
        <a:solidFill>
          <a:schemeClr val="tx1"/>
        </a:solidFill>
        <a:latin typeface="Tahoma" pitchFamily="34" charset="0"/>
        <a:ea typeface="+mn-ea"/>
        <a:cs typeface="+mn-cs"/>
      </a:defRPr>
    </a:lvl6pPr>
    <a:lvl7pPr marL="2743200" algn="l" defTabSz="914400" rtl="0" eaLnBrk="1" latinLnBrk="0" hangingPunct="1">
      <a:defRPr kumimoji="1" sz="2400" kern="1200">
        <a:solidFill>
          <a:schemeClr val="tx1"/>
        </a:solidFill>
        <a:latin typeface="Tahoma" pitchFamily="34" charset="0"/>
        <a:ea typeface="+mn-ea"/>
        <a:cs typeface="+mn-cs"/>
      </a:defRPr>
    </a:lvl7pPr>
    <a:lvl8pPr marL="3200400" algn="l" defTabSz="914400" rtl="0" eaLnBrk="1" latinLnBrk="0" hangingPunct="1">
      <a:defRPr kumimoji="1" sz="2400" kern="1200">
        <a:solidFill>
          <a:schemeClr val="tx1"/>
        </a:solidFill>
        <a:latin typeface="Tahoma" pitchFamily="34" charset="0"/>
        <a:ea typeface="+mn-ea"/>
        <a:cs typeface="+mn-cs"/>
      </a:defRPr>
    </a:lvl8pPr>
    <a:lvl9pPr marL="3657600" algn="l" defTabSz="914400" rtl="0" eaLnBrk="1" latinLnBrk="0" hangingPunct="1">
      <a:defRPr kumimoji="1" sz="24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Раздел по умолчанию" id="{0F6C6A65-6166-49D9-A872-473D05AA54FA}">
          <p14:sldIdLst>
            <p14:sldId id="322"/>
            <p14:sldId id="257"/>
            <p14:sldId id="314"/>
            <p14:sldId id="270"/>
            <p14:sldId id="316"/>
            <p14:sldId id="313"/>
            <p14:sldId id="312"/>
            <p14:sldId id="315"/>
            <p14:sldId id="271"/>
            <p14:sldId id="273"/>
            <p14:sldId id="324"/>
            <p14:sldId id="325"/>
            <p14:sldId id="326"/>
            <p14:sldId id="317"/>
            <p14:sldId id="319"/>
            <p14:sldId id="318"/>
            <p14:sldId id="327"/>
            <p14:sldId id="328"/>
            <p14:sldId id="323"/>
            <p14:sldId id="3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0F67"/>
    <a:srgbClr val="0066FF"/>
    <a:srgbClr val="990000"/>
    <a:srgbClr val="009900"/>
    <a:srgbClr val="0099FF"/>
    <a:srgbClr val="FFFF66"/>
    <a:srgbClr val="CC66FF"/>
    <a:srgbClr val="33CCFF"/>
    <a:srgbClr val="CC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7" autoAdjust="0"/>
    <p:restoredTop sz="94647" autoAdjust="0"/>
  </p:normalViewPr>
  <p:slideViewPr>
    <p:cSldViewPr>
      <p:cViewPr varScale="1">
        <p:scale>
          <a:sx n="106" d="100"/>
          <a:sy n="106" d="100"/>
        </p:scale>
        <p:origin x="116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natalia\Desktop\&#1085;&#1072;&#1090;&#1072;&#1096;&#1072;\&#1041;&#1102;&#1076;&#1078;&#1077;&#1090;%202019\&#1041;&#1070;&#1044;&#1046;&#1045;&#1058;%20&#1044;&#1051;&#1071;%20&#1043;&#1056;&#1040;&#1046;&#1044;&#1040;&#1053;%20&#1087;&#1080;&#1088;&#1086;&#1075;%20&#1085;&#1072;&#1083;&#1086;&#1075;&#1086;&#1074;&#1099;&#1077;%20&#1080;%20&#1085;&#1077;&#1085;&#1072;&#1083;&#1086;&#1075;&#1086;&#1074;&#1099;&#1077;%202019-2021\2019%20&#1087;&#1080;&#1088;&#1086;&#1075;%20&#1076;&#1086;&#1093;&#1086;&#1076;&#1099;.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natalia\Desktop\&#1085;&#1072;&#1090;&#1072;&#1096;&#1072;\&#1041;&#1102;&#1076;&#1078;&#1077;&#1090;%202019\&#1041;&#1070;&#1044;&#1046;&#1045;&#1058;%20&#1044;&#1051;&#1071;%20&#1043;&#1056;&#1040;&#1046;&#1044;&#1040;&#1053;%20&#1087;&#1080;&#1088;&#1086;&#1075;%20&#1085;&#1072;&#1083;&#1086;&#1075;&#1086;&#1074;&#1099;&#1077;%20&#1080;%20&#1085;&#1077;&#1085;&#1072;&#1083;&#1086;&#1075;&#1086;&#1074;&#1099;&#1077;%202019-2021\2020%20&#1087;&#1080;&#1088;&#1086;&#1075;%20&#1076;&#1086;&#1093;&#1086;&#1076;&#1099;.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natalia\Desktop\&#1085;&#1072;&#1090;&#1072;&#1096;&#1072;\&#1041;&#1102;&#1076;&#1078;&#1077;&#1090;%202019\&#1041;&#1070;&#1044;&#1046;&#1045;&#1058;%20&#1044;&#1051;&#1071;%20&#1043;&#1056;&#1040;&#1046;&#1044;&#1040;&#1053;%20&#1087;&#1080;&#1088;&#1086;&#1075;%20&#1085;&#1072;&#1083;&#1086;&#1075;&#1086;&#1074;&#1099;&#1077;%20&#1080;%20&#1085;&#1077;&#1085;&#1072;&#1083;&#1086;&#1075;&#1086;&#1074;&#1099;&#1077;%202019-2021\2020%20&#1087;&#1080;&#1088;&#1086;&#1075;%20&#1076;&#1086;&#1093;&#1086;&#1076;&#109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Cyr"/>
                <a:ea typeface="Arial Cyr"/>
                <a:cs typeface="Arial Cyr"/>
              </a:defRPr>
            </a:pPr>
            <a:r>
              <a:rPr lang="ru-RU" dirty="0"/>
              <a:t>Структура прогнозных назначений основных налоговых и неналоговых доходов в бюджет МО "Приволжский район" на 2019 год</a:t>
            </a:r>
          </a:p>
        </c:rich>
      </c:tx>
      <c:layout>
        <c:manualLayout>
          <c:xMode val="edge"/>
          <c:yMode val="edge"/>
          <c:x val="0.14477769512091906"/>
          <c:y val="2.0339066415252925E-2"/>
        </c:manualLayout>
      </c:layout>
      <c:overlay val="0"/>
      <c:spPr>
        <a:noFill/>
        <a:ln w="25400">
          <a:noFill/>
        </a:ln>
      </c:spPr>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10134436401240951"/>
          <c:y val="0.37966101694915272"/>
          <c:w val="0.56256463288521197"/>
          <c:h val="0.36610169491525446"/>
        </c:manualLayout>
      </c:layout>
      <c:pie3DChart>
        <c:varyColors val="1"/>
        <c:ser>
          <c:idx val="0"/>
          <c:order val="0"/>
          <c:tx>
            <c:strRef>
              <c:f>Лист2!$A$7:$A$17</c:f>
              <c:strCache>
                <c:ptCount val="1"/>
                <c:pt idx="0">
                  <c:v>НАЛОГ НА ДОХОДЫ ФИЗЛИЦ АРЕНДА ЗЕМЛИ ПРОДАЖА ЗЕМЛИ АКЦИЗЫ НА НЕФТЕПРОДУКТЫ ЕДИНЫЙ СЕЛЬСКОХОЗЯЙСТВЕННЫЙ НАЛОГ ЕДИНЫЙ НАЛОГ НА ВМЕНЕННЫЙ ДОХОД ПРОЧИЕ ПОСТУПЛЕНИЯ УПРОЩЕННАЯ СИСТЕМА НАЛОГООБЛОЖЕНИЯ ПЛАТА ЗА ЗАГРЯЗНЕНИЕ ОКРУЖАЮЩЕЙ СРЕДЫ ШТРАФЫ ГОСУДАРСТВЕННАЯ </c:v>
                </c:pt>
              </c:strCache>
            </c:strRef>
          </c:tx>
          <c:spPr>
            <a:solidFill>
              <a:srgbClr val="9999FF"/>
            </a:solidFill>
            <a:ln w="12700">
              <a:solidFill>
                <a:srgbClr val="000000"/>
              </a:solidFill>
              <a:prstDash val="solid"/>
            </a:ln>
          </c:spPr>
          <c:explosion val="25"/>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Pt>
            <c:idx val="7"/>
            <c:bubble3D val="0"/>
            <c:spPr>
              <a:solidFill>
                <a:srgbClr val="CCCCFF"/>
              </a:solidFill>
              <a:ln w="12700">
                <a:solidFill>
                  <a:srgbClr val="000000"/>
                </a:solidFill>
                <a:prstDash val="solid"/>
              </a:ln>
            </c:spPr>
          </c:dPt>
          <c:dPt>
            <c:idx val="8"/>
            <c:bubble3D val="0"/>
            <c:spPr>
              <a:solidFill>
                <a:srgbClr val="000080"/>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Лист2!$C$7:$C$17</c:f>
              <c:numCache>
                <c:formatCode>General</c:formatCode>
                <c:ptCount val="11"/>
                <c:pt idx="0">
                  <c:v>140700</c:v>
                </c:pt>
                <c:pt idx="1">
                  <c:v>49000</c:v>
                </c:pt>
                <c:pt idx="2">
                  <c:v>30000</c:v>
                </c:pt>
                <c:pt idx="3">
                  <c:v>14800</c:v>
                </c:pt>
                <c:pt idx="4">
                  <c:v>5233</c:v>
                </c:pt>
                <c:pt idx="5">
                  <c:v>5835</c:v>
                </c:pt>
                <c:pt idx="6">
                  <c:v>3180</c:v>
                </c:pt>
                <c:pt idx="7">
                  <c:v>27188</c:v>
                </c:pt>
                <c:pt idx="8">
                  <c:v>307</c:v>
                </c:pt>
                <c:pt idx="9">
                  <c:v>1650</c:v>
                </c:pt>
                <c:pt idx="10">
                  <c:v>4900</c:v>
                </c:pt>
              </c:numCache>
            </c:numRef>
          </c:val>
        </c:ser>
        <c:ser>
          <c:idx val="1"/>
          <c:order val="1"/>
          <c:tx>
            <c:v>Аренда земли</c:v>
          </c:tx>
          <c:spPr>
            <a:solidFill>
              <a:srgbClr val="993366"/>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Лист2!$C$8</c:f>
              <c:numCache>
                <c:formatCode>General</c:formatCode>
                <c:ptCount val="1"/>
                <c:pt idx="0">
                  <c:v>49000</c:v>
                </c:pt>
              </c:numCache>
            </c:numRef>
          </c:val>
        </c:ser>
        <c:ser>
          <c:idx val="2"/>
          <c:order val="2"/>
          <c:tx>
            <c:v>Доход от продажи земли</c:v>
          </c:tx>
          <c:spPr>
            <a:solidFill>
              <a:srgbClr val="FFFFCC"/>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Лист2!$C$9</c:f>
              <c:numCache>
                <c:formatCode>General</c:formatCode>
                <c:ptCount val="1"/>
                <c:pt idx="0">
                  <c:v>30000</c:v>
                </c:pt>
              </c:numCache>
            </c:numRef>
          </c:val>
        </c:ser>
        <c:ser>
          <c:idx val="3"/>
          <c:order val="3"/>
          <c:tx>
            <c:v>УСНО</c:v>
          </c:tx>
          <c:spPr>
            <a:solidFill>
              <a:srgbClr val="CCFFFF"/>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Лист2!$C$11</c:f>
              <c:numCache>
                <c:formatCode>General</c:formatCode>
                <c:ptCount val="1"/>
                <c:pt idx="0">
                  <c:v>5233</c:v>
                </c:pt>
              </c:numCache>
            </c:numRef>
          </c:val>
        </c:ser>
        <c:ser>
          <c:idx val="4"/>
          <c:order val="4"/>
          <c:tx>
            <c:v>ЕНВД</c:v>
          </c:tx>
          <c:spPr>
            <a:solidFill>
              <a:srgbClr val="660066"/>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Лист2!$C$12</c:f>
              <c:numCache>
                <c:formatCode>General</c:formatCode>
                <c:ptCount val="1"/>
                <c:pt idx="0">
                  <c:v>5835</c:v>
                </c:pt>
              </c:numCache>
            </c:numRef>
          </c:val>
        </c:ser>
        <c:ser>
          <c:idx val="5"/>
          <c:order val="5"/>
          <c:tx>
            <c:v>Прочие</c:v>
          </c:tx>
          <c:spPr>
            <a:solidFill>
              <a:srgbClr val="FF8080"/>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Лист2!$C$13</c:f>
              <c:numCache>
                <c:formatCode>General</c:formatCode>
                <c:ptCount val="1"/>
                <c:pt idx="0">
                  <c:v>3180</c:v>
                </c:pt>
              </c:numCache>
            </c:numRef>
          </c:val>
        </c:ser>
        <c:ser>
          <c:idx val="6"/>
          <c:order val="6"/>
          <c:tx>
            <c:strRef>
              <c:f>Лист2!$A$15</c:f>
              <c:strCache>
                <c:ptCount val="1"/>
                <c:pt idx="0">
                  <c:v>ПЛАТА ЗА ЗАГРЯЗНЕНИЕ ОКРУЖАЮЩЕЙ СРЕДЫ</c:v>
                </c:pt>
              </c:strCache>
            </c:strRef>
          </c:tx>
          <c:spPr>
            <a:solidFill>
              <a:srgbClr val="0066CC"/>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Лист2!$C$15</c:f>
              <c:numCache>
                <c:formatCode>General</c:formatCode>
                <c:ptCount val="1"/>
                <c:pt idx="0">
                  <c:v>307</c:v>
                </c:pt>
              </c:numCache>
            </c:numRef>
          </c:val>
        </c:ser>
        <c:ser>
          <c:idx val="7"/>
          <c:order val="7"/>
          <c:tx>
            <c:strRef>
              <c:f>Лист2!$A$16</c:f>
              <c:strCache>
                <c:ptCount val="1"/>
                <c:pt idx="0">
                  <c:v>ШТРАФЫ</c:v>
                </c:pt>
              </c:strCache>
            </c:strRef>
          </c:tx>
          <c:spPr>
            <a:solidFill>
              <a:srgbClr val="CCCCFF"/>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Лист2!$C$16</c:f>
              <c:numCache>
                <c:formatCode>General</c:formatCode>
                <c:ptCount val="1"/>
                <c:pt idx="0">
                  <c:v>1650</c:v>
                </c:pt>
              </c:numCache>
            </c:numRef>
          </c:val>
        </c:ser>
        <c:ser>
          <c:idx val="8"/>
          <c:order val="8"/>
          <c:tx>
            <c:strRef>
              <c:f>Лист2!$A$17</c:f>
              <c:strCache>
                <c:ptCount val="1"/>
                <c:pt idx="0">
                  <c:v>ГОСУДАРСТВЕННАЯ ПОШЛИНА</c:v>
                </c:pt>
              </c:strCache>
            </c:strRef>
          </c:tx>
          <c:spPr>
            <a:solidFill>
              <a:srgbClr val="000080"/>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Лист2!$C$17</c:f>
              <c:numCache>
                <c:formatCode>General</c:formatCode>
                <c:ptCount val="1"/>
                <c:pt idx="0">
                  <c:v>4900</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76628753280213968"/>
          <c:y val="0.1301082230368637"/>
          <c:w val="0.22854191671513271"/>
          <c:h val="0.74626314295352703"/>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Cyr"/>
              <a:ea typeface="Arial Cyr"/>
              <a:cs typeface="Arial Cyr"/>
            </a:defRPr>
          </a:pPr>
          <a:endParaRPr lang="ru-RU"/>
        </a:p>
      </c:txPr>
    </c:legend>
    <c:plotVisOnly val="1"/>
    <c:dispBlanksAs val="zero"/>
    <c:showDLblsOverMax val="0"/>
  </c:chart>
  <c:spPr>
    <a:noFill/>
    <a:ln w="9525">
      <a:noFill/>
    </a:ln>
  </c:spPr>
  <c:txPr>
    <a:bodyPr/>
    <a:lstStyle/>
    <a:p>
      <a:pPr>
        <a:defRPr sz="1000" b="0"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Cyr"/>
                <a:ea typeface="Arial Cyr"/>
                <a:cs typeface="Arial Cyr"/>
              </a:defRPr>
            </a:pPr>
            <a:r>
              <a:rPr lang="ru-RU"/>
              <a:t>Структура прогнозных назначений основных налоговых и неналоговых доходов в бюджет МО "Приволжский район" на 2020 год</a:t>
            </a:r>
          </a:p>
        </c:rich>
      </c:tx>
      <c:layout>
        <c:manualLayout>
          <c:xMode val="edge"/>
          <c:yMode val="edge"/>
          <c:x val="0.14477769512091906"/>
          <c:y val="2.0339066415252922E-2"/>
        </c:manualLayout>
      </c:layout>
      <c:overlay val="0"/>
      <c:spPr>
        <a:noFill/>
        <a:ln w="25400">
          <a:noFill/>
        </a:ln>
      </c:spPr>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10134436401240951"/>
          <c:y val="0.37966101694915272"/>
          <c:w val="0.56256463288521197"/>
          <c:h val="0.36610169491525446"/>
        </c:manualLayout>
      </c:layout>
      <c:pie3DChart>
        <c:varyColors val="1"/>
        <c:ser>
          <c:idx val="0"/>
          <c:order val="0"/>
          <c:tx>
            <c:strRef>
              <c:f>Лист2!$A$7:$A$17</c:f>
              <c:strCache>
                <c:ptCount val="1"/>
                <c:pt idx="0">
                  <c:v>НАЛОГ НА ДОХОДЫ ФИЗЛИЦ АРЕНДА ЗЕМЛИ ПРОДАЖА ЗЕМЛИ АКЦИЗЫ НА НЕФТЕПРОДУКТЫ ЕДИНЫЙ СЕЛЬСКОХОЗЯЙСТВЕННЫЙ НАЛОГ ЕДИНЫЙ НАЛОГ НА ВМЕНЕННЫЙ ДОХОД ПРОЧИЕ ПОСТУПЛЕНИЯ УПРОЩЕННАЯ СИСТЕМА НАЛОГООБЛОЖЕНИЯ ПЛАТА ЗА ЗАГРЯЗНЕНИЕ ОКРУЖАЮЩЕЙ СРЕДЫ ШТРАФЫ ГОСУДАРСТВЕННАЯ </c:v>
                </c:pt>
              </c:strCache>
            </c:strRef>
          </c:tx>
          <c:spPr>
            <a:solidFill>
              <a:srgbClr val="9999FF"/>
            </a:solidFill>
            <a:ln w="12700">
              <a:solidFill>
                <a:srgbClr val="000000"/>
              </a:solidFill>
              <a:prstDash val="solid"/>
            </a:ln>
          </c:spPr>
          <c:explosion val="25"/>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Pt>
            <c:idx val="7"/>
            <c:bubble3D val="0"/>
            <c:spPr>
              <a:solidFill>
                <a:srgbClr val="CCCCFF"/>
              </a:solidFill>
              <a:ln w="12700">
                <a:solidFill>
                  <a:srgbClr val="000000"/>
                </a:solidFill>
                <a:prstDash val="solid"/>
              </a:ln>
            </c:spPr>
          </c:dPt>
          <c:dPt>
            <c:idx val="8"/>
            <c:bubble3D val="0"/>
            <c:spPr>
              <a:solidFill>
                <a:srgbClr val="000080"/>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Лист2!$C$7:$C$17</c:f>
              <c:numCache>
                <c:formatCode>General</c:formatCode>
                <c:ptCount val="11"/>
                <c:pt idx="0">
                  <c:v>147735.20000000001</c:v>
                </c:pt>
                <c:pt idx="1">
                  <c:v>49500</c:v>
                </c:pt>
                <c:pt idx="2">
                  <c:v>31000</c:v>
                </c:pt>
                <c:pt idx="3">
                  <c:v>14800</c:v>
                </c:pt>
                <c:pt idx="4">
                  <c:v>5301</c:v>
                </c:pt>
                <c:pt idx="5">
                  <c:v>5492</c:v>
                </c:pt>
                <c:pt idx="6">
                  <c:v>3060</c:v>
                </c:pt>
                <c:pt idx="7">
                  <c:v>27868</c:v>
                </c:pt>
                <c:pt idx="8">
                  <c:v>325.2</c:v>
                </c:pt>
                <c:pt idx="9">
                  <c:v>1650</c:v>
                </c:pt>
                <c:pt idx="10">
                  <c:v>5000</c:v>
                </c:pt>
              </c:numCache>
            </c:numRef>
          </c:val>
        </c:ser>
        <c:ser>
          <c:idx val="1"/>
          <c:order val="1"/>
          <c:tx>
            <c:v>Аренда земли</c:v>
          </c:tx>
          <c:spPr>
            <a:solidFill>
              <a:srgbClr val="993366"/>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Лист2!$C$8</c:f>
              <c:numCache>
                <c:formatCode>General</c:formatCode>
                <c:ptCount val="1"/>
                <c:pt idx="0">
                  <c:v>49500</c:v>
                </c:pt>
              </c:numCache>
            </c:numRef>
          </c:val>
        </c:ser>
        <c:ser>
          <c:idx val="2"/>
          <c:order val="2"/>
          <c:tx>
            <c:v>Доход от продажи земли</c:v>
          </c:tx>
          <c:spPr>
            <a:solidFill>
              <a:srgbClr val="FFFFCC"/>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Лист2!$C$9</c:f>
              <c:numCache>
                <c:formatCode>General</c:formatCode>
                <c:ptCount val="1"/>
                <c:pt idx="0">
                  <c:v>31000</c:v>
                </c:pt>
              </c:numCache>
            </c:numRef>
          </c:val>
        </c:ser>
        <c:ser>
          <c:idx val="3"/>
          <c:order val="3"/>
          <c:tx>
            <c:v>УСНО</c:v>
          </c:tx>
          <c:spPr>
            <a:solidFill>
              <a:srgbClr val="CCFFFF"/>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Лист2!$C$11</c:f>
              <c:numCache>
                <c:formatCode>General</c:formatCode>
                <c:ptCount val="1"/>
                <c:pt idx="0">
                  <c:v>5301</c:v>
                </c:pt>
              </c:numCache>
            </c:numRef>
          </c:val>
        </c:ser>
        <c:ser>
          <c:idx val="4"/>
          <c:order val="4"/>
          <c:tx>
            <c:v>ЕНВД</c:v>
          </c:tx>
          <c:spPr>
            <a:solidFill>
              <a:srgbClr val="660066"/>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Лист2!$C$12</c:f>
              <c:numCache>
                <c:formatCode>General</c:formatCode>
                <c:ptCount val="1"/>
                <c:pt idx="0">
                  <c:v>5492</c:v>
                </c:pt>
              </c:numCache>
            </c:numRef>
          </c:val>
        </c:ser>
        <c:ser>
          <c:idx val="5"/>
          <c:order val="5"/>
          <c:tx>
            <c:v>Прочие</c:v>
          </c:tx>
          <c:spPr>
            <a:solidFill>
              <a:srgbClr val="FF8080"/>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Лист2!$C$13</c:f>
              <c:numCache>
                <c:formatCode>General</c:formatCode>
                <c:ptCount val="1"/>
                <c:pt idx="0">
                  <c:v>3060</c:v>
                </c:pt>
              </c:numCache>
            </c:numRef>
          </c:val>
        </c:ser>
        <c:ser>
          <c:idx val="6"/>
          <c:order val="6"/>
          <c:tx>
            <c:strRef>
              <c:f>Лист2!$A$15</c:f>
              <c:strCache>
                <c:ptCount val="1"/>
                <c:pt idx="0">
                  <c:v>ПЛАТА ЗА ЗАГРЯЗНЕНИЕ ОКРУЖАЮЩЕЙ СРЕДЫ</c:v>
                </c:pt>
              </c:strCache>
            </c:strRef>
          </c:tx>
          <c:spPr>
            <a:solidFill>
              <a:srgbClr val="0066CC"/>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Лист2!$C$15</c:f>
              <c:numCache>
                <c:formatCode>General</c:formatCode>
                <c:ptCount val="1"/>
                <c:pt idx="0">
                  <c:v>325.2</c:v>
                </c:pt>
              </c:numCache>
            </c:numRef>
          </c:val>
        </c:ser>
        <c:ser>
          <c:idx val="7"/>
          <c:order val="7"/>
          <c:tx>
            <c:strRef>
              <c:f>Лист2!$A$16</c:f>
              <c:strCache>
                <c:ptCount val="1"/>
                <c:pt idx="0">
                  <c:v>ШТРАФЫ</c:v>
                </c:pt>
              </c:strCache>
            </c:strRef>
          </c:tx>
          <c:spPr>
            <a:solidFill>
              <a:srgbClr val="CCCCFF"/>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Лист2!$C$16</c:f>
              <c:numCache>
                <c:formatCode>General</c:formatCode>
                <c:ptCount val="1"/>
                <c:pt idx="0">
                  <c:v>1650</c:v>
                </c:pt>
              </c:numCache>
            </c:numRef>
          </c:val>
        </c:ser>
        <c:ser>
          <c:idx val="8"/>
          <c:order val="8"/>
          <c:tx>
            <c:strRef>
              <c:f>Лист2!$A$17</c:f>
              <c:strCache>
                <c:ptCount val="1"/>
                <c:pt idx="0">
                  <c:v>ГОСУДАРСТВЕННАЯ ПОШЛИНА</c:v>
                </c:pt>
              </c:strCache>
            </c:strRef>
          </c:tx>
          <c:spPr>
            <a:solidFill>
              <a:srgbClr val="000080"/>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Лист2!$C$17</c:f>
              <c:numCache>
                <c:formatCode>General</c:formatCode>
                <c:ptCount val="1"/>
                <c:pt idx="0">
                  <c:v>5000</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76628753280213968"/>
          <c:y val="0.1301082230368637"/>
          <c:w val="0.22854191671513266"/>
          <c:h val="0.74626314295352703"/>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Cyr"/>
              <a:ea typeface="Arial Cyr"/>
              <a:cs typeface="Arial Cyr"/>
            </a:defRPr>
          </a:pPr>
          <a:endParaRPr lang="ru-RU"/>
        </a:p>
      </c:txPr>
    </c:legend>
    <c:plotVisOnly val="1"/>
    <c:dispBlanksAs val="zero"/>
    <c:showDLblsOverMax val="0"/>
  </c:chart>
  <c:spPr>
    <a:noFill/>
    <a:ln w="9525">
      <a:noFill/>
    </a:ln>
  </c:spPr>
  <c:txPr>
    <a:bodyPr/>
    <a:lstStyle/>
    <a:p>
      <a:pPr>
        <a:defRPr sz="1000" b="0"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Cyr"/>
                <a:ea typeface="Arial Cyr"/>
                <a:cs typeface="Arial Cyr"/>
              </a:defRPr>
            </a:pPr>
            <a:r>
              <a:rPr lang="ru-RU" dirty="0"/>
              <a:t>Структура прогнозных назначений основных налоговых и неналоговых доходов в бюджет МО "Приволжский район" на </a:t>
            </a:r>
            <a:r>
              <a:rPr lang="ru-RU" dirty="0" smtClean="0"/>
              <a:t>2021 </a:t>
            </a:r>
            <a:r>
              <a:rPr lang="ru-RU" dirty="0"/>
              <a:t>год</a:t>
            </a:r>
          </a:p>
        </c:rich>
      </c:tx>
      <c:layout>
        <c:manualLayout>
          <c:xMode val="edge"/>
          <c:yMode val="edge"/>
          <c:x val="0.14477769512091906"/>
          <c:y val="2.0339066415252922E-2"/>
        </c:manualLayout>
      </c:layout>
      <c:overlay val="0"/>
      <c:spPr>
        <a:noFill/>
        <a:ln w="25400">
          <a:noFill/>
        </a:ln>
      </c:spPr>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10134436401240951"/>
          <c:y val="0.37966101694915272"/>
          <c:w val="0.56256463288521197"/>
          <c:h val="0.36610169491525446"/>
        </c:manualLayout>
      </c:layout>
      <c:pie3DChart>
        <c:varyColors val="1"/>
        <c:ser>
          <c:idx val="0"/>
          <c:order val="0"/>
          <c:tx>
            <c:strRef>
              <c:f>Лист2!$A$7:$A$17</c:f>
              <c:strCache>
                <c:ptCount val="1"/>
                <c:pt idx="0">
                  <c:v>НАЛОГ НА ДОХОДЫ ФИЗЛИЦ АРЕНДА ЗЕМЛИ ПРОДАЖА ЗЕМЛИ АКЦИЗЫ НА НЕФТЕПРОДУКТЫ ЕДИНЫЙ СЕЛЬСКОХОЗЯЙСТВЕННЫЙ НАЛОГ ЕДИНЫЙ НАЛОГ НА ВМЕНЕННЫЙ ДОХОД ПРОЧИЕ ПОСТУПЛЕНИЯ УПРОЩЕННАЯ СИСТЕМА НАЛОГООБЛОЖЕНИЯ ПЛАТА ЗА ЗАГРЯЗНЕНИЕ ОКРУЖАЮЩЕЙ СРЕДЫ ШТРАФЫ ГОСУДАРСТВЕННАЯ </c:v>
                </c:pt>
              </c:strCache>
            </c:strRef>
          </c:tx>
          <c:spPr>
            <a:solidFill>
              <a:srgbClr val="9999FF"/>
            </a:solidFill>
            <a:ln w="12700">
              <a:solidFill>
                <a:srgbClr val="000000"/>
              </a:solidFill>
              <a:prstDash val="solid"/>
            </a:ln>
          </c:spPr>
          <c:explosion val="25"/>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Pt>
            <c:idx val="7"/>
            <c:bubble3D val="0"/>
            <c:spPr>
              <a:solidFill>
                <a:srgbClr val="CCCCFF"/>
              </a:solidFill>
              <a:ln w="12700">
                <a:solidFill>
                  <a:srgbClr val="000000"/>
                </a:solidFill>
                <a:prstDash val="solid"/>
              </a:ln>
            </c:spPr>
          </c:dPt>
          <c:dPt>
            <c:idx val="8"/>
            <c:bubble3D val="0"/>
            <c:spPr>
              <a:solidFill>
                <a:srgbClr val="000080"/>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Лист2!$C$7:$C$17</c:f>
              <c:numCache>
                <c:formatCode>General</c:formatCode>
                <c:ptCount val="11"/>
                <c:pt idx="0">
                  <c:v>147735.20000000001</c:v>
                </c:pt>
                <c:pt idx="1">
                  <c:v>49500</c:v>
                </c:pt>
                <c:pt idx="2">
                  <c:v>31000</c:v>
                </c:pt>
                <c:pt idx="3">
                  <c:v>14800</c:v>
                </c:pt>
                <c:pt idx="4">
                  <c:v>5301</c:v>
                </c:pt>
                <c:pt idx="5">
                  <c:v>5492</c:v>
                </c:pt>
                <c:pt idx="6">
                  <c:v>3060</c:v>
                </c:pt>
                <c:pt idx="7">
                  <c:v>27868</c:v>
                </c:pt>
                <c:pt idx="8">
                  <c:v>325.2</c:v>
                </c:pt>
                <c:pt idx="9">
                  <c:v>1650</c:v>
                </c:pt>
                <c:pt idx="10">
                  <c:v>5000</c:v>
                </c:pt>
              </c:numCache>
            </c:numRef>
          </c:val>
        </c:ser>
        <c:ser>
          <c:idx val="1"/>
          <c:order val="1"/>
          <c:tx>
            <c:v>Аренда земли</c:v>
          </c:tx>
          <c:spPr>
            <a:solidFill>
              <a:srgbClr val="993366"/>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Лист2!$C$8</c:f>
              <c:numCache>
                <c:formatCode>General</c:formatCode>
                <c:ptCount val="1"/>
                <c:pt idx="0">
                  <c:v>49500</c:v>
                </c:pt>
              </c:numCache>
            </c:numRef>
          </c:val>
        </c:ser>
        <c:ser>
          <c:idx val="2"/>
          <c:order val="2"/>
          <c:tx>
            <c:v>Доход от продажи земли</c:v>
          </c:tx>
          <c:spPr>
            <a:solidFill>
              <a:srgbClr val="FFFFCC"/>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Лист2!$C$9</c:f>
              <c:numCache>
                <c:formatCode>General</c:formatCode>
                <c:ptCount val="1"/>
                <c:pt idx="0">
                  <c:v>31000</c:v>
                </c:pt>
              </c:numCache>
            </c:numRef>
          </c:val>
        </c:ser>
        <c:ser>
          <c:idx val="3"/>
          <c:order val="3"/>
          <c:tx>
            <c:v>УСНО</c:v>
          </c:tx>
          <c:spPr>
            <a:solidFill>
              <a:srgbClr val="CCFFFF"/>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Лист2!$C$11</c:f>
              <c:numCache>
                <c:formatCode>General</c:formatCode>
                <c:ptCount val="1"/>
                <c:pt idx="0">
                  <c:v>5301</c:v>
                </c:pt>
              </c:numCache>
            </c:numRef>
          </c:val>
        </c:ser>
        <c:ser>
          <c:idx val="4"/>
          <c:order val="4"/>
          <c:tx>
            <c:v>ЕНВД</c:v>
          </c:tx>
          <c:spPr>
            <a:solidFill>
              <a:srgbClr val="660066"/>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Лист2!$C$12</c:f>
              <c:numCache>
                <c:formatCode>General</c:formatCode>
                <c:ptCount val="1"/>
                <c:pt idx="0">
                  <c:v>5492</c:v>
                </c:pt>
              </c:numCache>
            </c:numRef>
          </c:val>
        </c:ser>
        <c:ser>
          <c:idx val="5"/>
          <c:order val="5"/>
          <c:tx>
            <c:v>Прочие</c:v>
          </c:tx>
          <c:spPr>
            <a:solidFill>
              <a:srgbClr val="FF8080"/>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Лист2!$C$13</c:f>
              <c:numCache>
                <c:formatCode>General</c:formatCode>
                <c:ptCount val="1"/>
                <c:pt idx="0">
                  <c:v>3060</c:v>
                </c:pt>
              </c:numCache>
            </c:numRef>
          </c:val>
        </c:ser>
        <c:ser>
          <c:idx val="6"/>
          <c:order val="6"/>
          <c:tx>
            <c:strRef>
              <c:f>Лист2!$A$15</c:f>
              <c:strCache>
                <c:ptCount val="1"/>
                <c:pt idx="0">
                  <c:v>ПЛАТА ЗА ЗАГРЯЗНЕНИЕ ОКРУЖАЮЩЕЙ СРЕДЫ</c:v>
                </c:pt>
              </c:strCache>
            </c:strRef>
          </c:tx>
          <c:spPr>
            <a:solidFill>
              <a:srgbClr val="0066CC"/>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Лист2!$C$15</c:f>
              <c:numCache>
                <c:formatCode>General</c:formatCode>
                <c:ptCount val="1"/>
                <c:pt idx="0">
                  <c:v>325.2</c:v>
                </c:pt>
              </c:numCache>
            </c:numRef>
          </c:val>
        </c:ser>
        <c:ser>
          <c:idx val="7"/>
          <c:order val="7"/>
          <c:tx>
            <c:strRef>
              <c:f>Лист2!$A$16</c:f>
              <c:strCache>
                <c:ptCount val="1"/>
                <c:pt idx="0">
                  <c:v>ШТРАФЫ</c:v>
                </c:pt>
              </c:strCache>
            </c:strRef>
          </c:tx>
          <c:spPr>
            <a:solidFill>
              <a:srgbClr val="CCCCFF"/>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Лист2!$C$16</c:f>
              <c:numCache>
                <c:formatCode>General</c:formatCode>
                <c:ptCount val="1"/>
                <c:pt idx="0">
                  <c:v>1650</c:v>
                </c:pt>
              </c:numCache>
            </c:numRef>
          </c:val>
        </c:ser>
        <c:ser>
          <c:idx val="8"/>
          <c:order val="8"/>
          <c:tx>
            <c:strRef>
              <c:f>Лист2!$A$17</c:f>
              <c:strCache>
                <c:ptCount val="1"/>
                <c:pt idx="0">
                  <c:v>ГОСУДАРСТВЕННАЯ ПОШЛИНА</c:v>
                </c:pt>
              </c:strCache>
            </c:strRef>
          </c:tx>
          <c:spPr>
            <a:solidFill>
              <a:srgbClr val="000080"/>
            </a:solidFill>
            <a:ln w="12700">
              <a:solidFill>
                <a:srgbClr val="000000"/>
              </a:solidFill>
              <a:prstDash val="solid"/>
            </a:ln>
          </c:spPr>
          <c:explosion val="25"/>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Лист2!$A$7:$A$17</c:f>
              <c:strCache>
                <c:ptCount val="11"/>
                <c:pt idx="0">
                  <c:v>НАЛОГ НА ДОХОДЫ ФИЗЛИЦ</c:v>
                </c:pt>
                <c:pt idx="1">
                  <c:v>АРЕНДА ЗЕМЛИ</c:v>
                </c:pt>
                <c:pt idx="2">
                  <c:v>ПРОДАЖА ЗЕМЛИ</c:v>
                </c:pt>
                <c:pt idx="3">
                  <c:v>АКЦИЗЫ НА НЕФТЕПРОДУКТЫ</c:v>
                </c:pt>
                <c:pt idx="4">
                  <c:v>ЕДИНЫЙ СЕЛЬСКОХОЗЯЙСТВЕННЫЙ НАЛОГ</c:v>
                </c:pt>
                <c:pt idx="5">
                  <c:v>ЕДИНЫЙ НАЛОГ НА ВМЕНЕННЫЙ ДОХОД</c:v>
                </c:pt>
                <c:pt idx="6">
                  <c:v>ПРОЧИЕ ПОСТУПЛЕНИЯ</c:v>
                </c:pt>
                <c:pt idx="7">
                  <c:v>УПРОЩЕННАЯ СИСТЕМА НАЛОГООБЛОЖЕНИЯ</c:v>
                </c:pt>
                <c:pt idx="8">
                  <c:v>ПЛАТА ЗА ЗАГРЯЗНЕНИЕ ОКРУЖАЮЩЕЙ СРЕДЫ</c:v>
                </c:pt>
                <c:pt idx="9">
                  <c:v>ШТРАФЫ</c:v>
                </c:pt>
                <c:pt idx="10">
                  <c:v>ГОСУДАРСТВЕННАЯ ПОШЛИНА</c:v>
                </c:pt>
              </c:strCache>
            </c:strRef>
          </c:cat>
          <c:val>
            <c:numRef>
              <c:f>Лист2!$C$17</c:f>
              <c:numCache>
                <c:formatCode>General</c:formatCode>
                <c:ptCount val="1"/>
                <c:pt idx="0">
                  <c:v>5000</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76628753280213968"/>
          <c:y val="0.1301082230368637"/>
          <c:w val="0.22854191671513266"/>
          <c:h val="0.74626314295352703"/>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Cyr"/>
              <a:ea typeface="Arial Cyr"/>
              <a:cs typeface="Arial Cyr"/>
            </a:defRPr>
          </a:pPr>
          <a:endParaRPr lang="ru-RU"/>
        </a:p>
      </c:txPr>
    </c:legend>
    <c:plotVisOnly val="1"/>
    <c:dispBlanksAs val="zero"/>
    <c:showDLblsOverMax val="0"/>
  </c:chart>
  <c:spPr>
    <a:noFill/>
    <a:ln w="9525">
      <a:noFill/>
    </a:ln>
  </c:spPr>
  <c:txPr>
    <a:bodyPr/>
    <a:lstStyle/>
    <a:p>
      <a:pPr>
        <a:defRPr sz="1000" b="0"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13B64-C131-4E7E-A619-F94D64304FAC}" type="doc">
      <dgm:prSet loTypeId="urn:microsoft.com/office/officeart/2005/8/layout/list1" loCatId="list" qsTypeId="urn:microsoft.com/office/officeart/2005/8/quickstyle/3d2" qsCatId="3D" csTypeId="urn:microsoft.com/office/officeart/2005/8/colors/accent2_2" csCatId="accent2" phldr="1"/>
      <dgm:spPr/>
      <dgm:t>
        <a:bodyPr/>
        <a:lstStyle/>
        <a:p>
          <a:endParaRPr lang="ru-RU"/>
        </a:p>
      </dgm:t>
    </dgm:pt>
    <dgm:pt modelId="{C697D1BC-9402-4225-86F5-E787C259B0C9}">
      <dgm:prSet phldrT="[Текст]"/>
      <dgm:spPr/>
      <dgm:t>
        <a:bodyPr/>
        <a:lstStyle/>
        <a:p>
          <a:r>
            <a:rPr lang="ru-RU" dirty="0" smtClean="0">
              <a:solidFill>
                <a:srgbClr val="0070C0"/>
              </a:solidFill>
            </a:rPr>
            <a:t>Адрес финансового управления МО «Приволжский район»</a:t>
          </a:r>
          <a:endParaRPr lang="ru-RU" dirty="0">
            <a:solidFill>
              <a:srgbClr val="0070C0"/>
            </a:solidFill>
          </a:endParaRPr>
        </a:p>
      </dgm:t>
    </dgm:pt>
    <dgm:pt modelId="{6E10AEF3-7C5E-4154-A63D-F3D734E8E2EB}" type="parTrans" cxnId="{0A412960-7B56-411A-A5F1-171CC4ED29E9}">
      <dgm:prSet/>
      <dgm:spPr/>
      <dgm:t>
        <a:bodyPr/>
        <a:lstStyle/>
        <a:p>
          <a:endParaRPr lang="ru-RU"/>
        </a:p>
      </dgm:t>
    </dgm:pt>
    <dgm:pt modelId="{EA2258F8-8F60-414C-B5F2-6CB7E856CFFF}" type="sibTrans" cxnId="{0A412960-7B56-411A-A5F1-171CC4ED29E9}">
      <dgm:prSet/>
      <dgm:spPr/>
      <dgm:t>
        <a:bodyPr/>
        <a:lstStyle/>
        <a:p>
          <a:endParaRPr lang="ru-RU"/>
        </a:p>
      </dgm:t>
    </dgm:pt>
    <dgm:pt modelId="{E03CD317-4671-4F11-9CCE-CDDD7D948CB0}">
      <dgm:prSet phldrT="[Текст]"/>
      <dgm:spPr/>
      <dgm:t>
        <a:bodyPr/>
        <a:lstStyle/>
        <a:p>
          <a:r>
            <a:rPr lang="ru-RU" dirty="0" smtClean="0"/>
            <a:t>  </a:t>
          </a:r>
          <a:r>
            <a:rPr lang="ru-RU" dirty="0" smtClean="0">
              <a:solidFill>
                <a:srgbClr val="0070C0"/>
              </a:solidFill>
            </a:rPr>
            <a:t>Тел/факс            Электронная почта:</a:t>
          </a:r>
          <a:endParaRPr lang="ru-RU" dirty="0">
            <a:solidFill>
              <a:srgbClr val="0070C0"/>
            </a:solidFill>
          </a:endParaRPr>
        </a:p>
      </dgm:t>
    </dgm:pt>
    <dgm:pt modelId="{C8DDA964-5E57-4A61-92A8-CC6A7985EB89}" type="parTrans" cxnId="{6765CC12-4D14-4379-B282-5485152836E9}">
      <dgm:prSet/>
      <dgm:spPr/>
      <dgm:t>
        <a:bodyPr/>
        <a:lstStyle/>
        <a:p>
          <a:endParaRPr lang="ru-RU"/>
        </a:p>
      </dgm:t>
    </dgm:pt>
    <dgm:pt modelId="{A066388E-5BE9-432D-A8AC-884DFBC93B18}" type="sibTrans" cxnId="{6765CC12-4D14-4379-B282-5485152836E9}">
      <dgm:prSet/>
      <dgm:spPr/>
      <dgm:t>
        <a:bodyPr/>
        <a:lstStyle/>
        <a:p>
          <a:endParaRPr lang="ru-RU"/>
        </a:p>
      </dgm:t>
    </dgm:pt>
    <dgm:pt modelId="{4228A2EC-2464-4E61-9803-14CA74E64540}">
      <dgm:prSet phldrT="[Текст]"/>
      <dgm:spPr/>
      <dgm:t>
        <a:bodyPr/>
        <a:lstStyle/>
        <a:p>
          <a:r>
            <a:rPr lang="ru-RU" dirty="0" smtClean="0">
              <a:solidFill>
                <a:srgbClr val="0070C0"/>
              </a:solidFill>
            </a:rPr>
            <a:t>Часы работы:</a:t>
          </a:r>
          <a:endParaRPr lang="ru-RU" dirty="0">
            <a:solidFill>
              <a:srgbClr val="0070C0"/>
            </a:solidFill>
          </a:endParaRPr>
        </a:p>
      </dgm:t>
    </dgm:pt>
    <dgm:pt modelId="{8F5BD340-E18C-462F-A8C7-87D2CF4C5284}" type="parTrans" cxnId="{3A0CDEE6-3154-4C82-BA3B-AE2136A008D6}">
      <dgm:prSet/>
      <dgm:spPr/>
      <dgm:t>
        <a:bodyPr/>
        <a:lstStyle/>
        <a:p>
          <a:endParaRPr lang="ru-RU"/>
        </a:p>
      </dgm:t>
    </dgm:pt>
    <dgm:pt modelId="{E54A039B-0322-420C-9FCE-54C0DCBA1DC2}" type="sibTrans" cxnId="{3A0CDEE6-3154-4C82-BA3B-AE2136A008D6}">
      <dgm:prSet/>
      <dgm:spPr/>
      <dgm:t>
        <a:bodyPr/>
        <a:lstStyle/>
        <a:p>
          <a:endParaRPr lang="ru-RU"/>
        </a:p>
      </dgm:t>
    </dgm:pt>
    <dgm:pt modelId="{161D9431-B8E4-4FC7-B891-4696B0915721}">
      <dgm:prSet/>
      <dgm:spPr>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u-RU" dirty="0" smtClean="0"/>
            <a:t>49-57-43,40-60-29        </a:t>
          </a:r>
          <a:r>
            <a:rPr lang="en-US" dirty="0" smtClean="0"/>
            <a:t>privolg@mail.ru</a:t>
          </a:r>
          <a:r>
            <a:rPr lang="ru-RU" dirty="0" smtClean="0"/>
            <a:t> </a:t>
          </a:r>
          <a:endParaRPr lang="ru-RU" dirty="0"/>
        </a:p>
      </dgm:t>
    </dgm:pt>
    <dgm:pt modelId="{D0624B4B-D6B6-4F6A-B162-4F2216088635}" type="parTrans" cxnId="{3F8775F3-235A-4B3C-93A6-98BBA0FB68D1}">
      <dgm:prSet/>
      <dgm:spPr/>
      <dgm:t>
        <a:bodyPr/>
        <a:lstStyle/>
        <a:p>
          <a:endParaRPr lang="ru-RU"/>
        </a:p>
      </dgm:t>
    </dgm:pt>
    <dgm:pt modelId="{DC5516D6-96A8-4008-AF9E-DA089830B80B}" type="sibTrans" cxnId="{3F8775F3-235A-4B3C-93A6-98BBA0FB68D1}">
      <dgm:prSet/>
      <dgm:spPr/>
      <dgm:t>
        <a:bodyPr/>
        <a:lstStyle/>
        <a:p>
          <a:endParaRPr lang="ru-RU"/>
        </a:p>
      </dgm:t>
    </dgm:pt>
    <dgm:pt modelId="{5D1703FD-1AC6-4CC0-8E7C-B8213DDCD04B}">
      <dgm:prSet/>
      <dgm:spPr>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u-RU" dirty="0" smtClean="0"/>
            <a:t>416450, Астраханская область, Приволжский район,  </a:t>
          </a:r>
          <a:endParaRPr lang="ru-RU" dirty="0"/>
        </a:p>
      </dgm:t>
    </dgm:pt>
    <dgm:pt modelId="{EF1A33E6-4C77-4203-8205-D2DA586D07F4}" type="parTrans" cxnId="{F4ADEB5B-3922-4702-B8F0-7C0791D55FED}">
      <dgm:prSet/>
      <dgm:spPr/>
      <dgm:t>
        <a:bodyPr/>
        <a:lstStyle/>
        <a:p>
          <a:endParaRPr lang="ru-RU"/>
        </a:p>
      </dgm:t>
    </dgm:pt>
    <dgm:pt modelId="{11EC0545-024F-4A11-A833-5A6186DBE684}" type="sibTrans" cxnId="{F4ADEB5B-3922-4702-B8F0-7C0791D55FED}">
      <dgm:prSet/>
      <dgm:spPr/>
      <dgm:t>
        <a:bodyPr/>
        <a:lstStyle/>
        <a:p>
          <a:endParaRPr lang="ru-RU"/>
        </a:p>
      </dgm:t>
    </dgm:pt>
    <dgm:pt modelId="{73E109FB-C999-4A14-BE59-CC0C77424AF5}">
      <dgm:prSet/>
      <dgm:spPr>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u-RU" baseline="0" dirty="0" smtClean="0"/>
            <a:t> понедельник-пятница  с 8.00 до 17.00</a:t>
          </a:r>
          <a:endParaRPr lang="ru-RU" dirty="0"/>
        </a:p>
      </dgm:t>
    </dgm:pt>
    <dgm:pt modelId="{51824D15-02B0-4909-ACB6-453593FE8421}" type="parTrans" cxnId="{AC47A164-31DE-455D-BE34-55AAB685C16A}">
      <dgm:prSet/>
      <dgm:spPr/>
      <dgm:t>
        <a:bodyPr/>
        <a:lstStyle/>
        <a:p>
          <a:endParaRPr lang="ru-RU"/>
        </a:p>
      </dgm:t>
    </dgm:pt>
    <dgm:pt modelId="{E2CFFAA9-70CE-4DA3-ADB8-DDA81765DEE4}" type="sibTrans" cxnId="{AC47A164-31DE-455D-BE34-55AAB685C16A}">
      <dgm:prSet/>
      <dgm:spPr/>
      <dgm:t>
        <a:bodyPr/>
        <a:lstStyle/>
        <a:p>
          <a:endParaRPr lang="ru-RU"/>
        </a:p>
      </dgm:t>
    </dgm:pt>
    <dgm:pt modelId="{48C84967-E49C-40D3-929C-F29E6DD6B72E}">
      <dgm:prSet/>
      <dgm:spPr>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u-RU" baseline="0" dirty="0" smtClean="0"/>
            <a:t>перерыв на обед  с 12.00 до 13.00</a:t>
          </a:r>
          <a:endParaRPr lang="ru-RU" dirty="0"/>
        </a:p>
      </dgm:t>
    </dgm:pt>
    <dgm:pt modelId="{02E6E468-C423-4676-AE73-FF8247974B22}" type="parTrans" cxnId="{1490F474-8EA6-4283-A0ED-62032349ECAC}">
      <dgm:prSet/>
      <dgm:spPr/>
      <dgm:t>
        <a:bodyPr/>
        <a:lstStyle/>
        <a:p>
          <a:endParaRPr lang="ru-RU"/>
        </a:p>
      </dgm:t>
    </dgm:pt>
    <dgm:pt modelId="{9EF823B5-D204-4D6B-B6CC-16644349444B}" type="sibTrans" cxnId="{1490F474-8EA6-4283-A0ED-62032349ECAC}">
      <dgm:prSet/>
      <dgm:spPr/>
      <dgm:t>
        <a:bodyPr/>
        <a:lstStyle/>
        <a:p>
          <a:endParaRPr lang="ru-RU"/>
        </a:p>
      </dgm:t>
    </dgm:pt>
    <dgm:pt modelId="{7C3BD1FC-5061-4F9F-A563-3C3884EB6DE8}">
      <dgm:prSet/>
      <dgm:spPr>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u-RU" dirty="0" smtClean="0"/>
            <a:t>с. Началово, ул.Ленина 46</a:t>
          </a:r>
          <a:endParaRPr lang="ru-RU" dirty="0"/>
        </a:p>
      </dgm:t>
    </dgm:pt>
    <dgm:pt modelId="{C10561E4-AFB4-440E-9D95-AC1044C70132}" type="parTrans" cxnId="{C5A0BEAE-EEB2-4330-A99E-46AF60F5422B}">
      <dgm:prSet/>
      <dgm:spPr/>
      <dgm:t>
        <a:bodyPr/>
        <a:lstStyle/>
        <a:p>
          <a:endParaRPr lang="ru-RU"/>
        </a:p>
      </dgm:t>
    </dgm:pt>
    <dgm:pt modelId="{D29EC845-4907-4391-BF6E-74C24E772D93}" type="sibTrans" cxnId="{C5A0BEAE-EEB2-4330-A99E-46AF60F5422B}">
      <dgm:prSet/>
      <dgm:spPr/>
      <dgm:t>
        <a:bodyPr/>
        <a:lstStyle/>
        <a:p>
          <a:endParaRPr lang="ru-RU"/>
        </a:p>
      </dgm:t>
    </dgm:pt>
    <dgm:pt modelId="{67C11ED9-5C03-43E9-BAA8-A8BFD1962CF8}" type="pres">
      <dgm:prSet presAssocID="{B3313B64-C131-4E7E-A619-F94D64304FAC}" presName="linear" presStyleCnt="0">
        <dgm:presLayoutVars>
          <dgm:dir/>
          <dgm:animLvl val="lvl"/>
          <dgm:resizeHandles val="exact"/>
        </dgm:presLayoutVars>
      </dgm:prSet>
      <dgm:spPr/>
      <dgm:t>
        <a:bodyPr/>
        <a:lstStyle/>
        <a:p>
          <a:endParaRPr lang="ru-RU"/>
        </a:p>
      </dgm:t>
    </dgm:pt>
    <dgm:pt modelId="{B24ED75F-DEE0-4D2D-96BF-4816A1FCADC4}" type="pres">
      <dgm:prSet presAssocID="{C697D1BC-9402-4225-86F5-E787C259B0C9}" presName="parentLin" presStyleCnt="0"/>
      <dgm:spPr/>
    </dgm:pt>
    <dgm:pt modelId="{FBD08A68-E5E8-44CD-B95B-5143982565A1}" type="pres">
      <dgm:prSet presAssocID="{C697D1BC-9402-4225-86F5-E787C259B0C9}" presName="parentLeftMargin" presStyleLbl="node1" presStyleIdx="0" presStyleCnt="3"/>
      <dgm:spPr/>
      <dgm:t>
        <a:bodyPr/>
        <a:lstStyle/>
        <a:p>
          <a:endParaRPr lang="ru-RU"/>
        </a:p>
      </dgm:t>
    </dgm:pt>
    <dgm:pt modelId="{3C2A90F7-2F0C-4298-A6FD-447FBF23BCAE}" type="pres">
      <dgm:prSet presAssocID="{C697D1BC-9402-4225-86F5-E787C259B0C9}" presName="parentText" presStyleLbl="node1" presStyleIdx="0" presStyleCnt="3" custScaleX="97171" custScaleY="160978">
        <dgm:presLayoutVars>
          <dgm:chMax val="0"/>
          <dgm:bulletEnabled val="1"/>
        </dgm:presLayoutVars>
      </dgm:prSet>
      <dgm:spPr>
        <a:prstGeom prst="homePlate">
          <a:avLst/>
        </a:prstGeom>
      </dgm:spPr>
      <dgm:t>
        <a:bodyPr/>
        <a:lstStyle/>
        <a:p>
          <a:endParaRPr lang="ru-RU"/>
        </a:p>
      </dgm:t>
    </dgm:pt>
    <dgm:pt modelId="{2BACBD54-243D-4A41-A0F6-2EF76C941A11}" type="pres">
      <dgm:prSet presAssocID="{C697D1BC-9402-4225-86F5-E787C259B0C9}" presName="negativeSpace" presStyleCnt="0"/>
      <dgm:spPr/>
    </dgm:pt>
    <dgm:pt modelId="{ACE81A38-C04A-47AA-B009-B8AD48E4C429}" type="pres">
      <dgm:prSet presAssocID="{C697D1BC-9402-4225-86F5-E787C259B0C9}" presName="childText" presStyleLbl="conFgAcc1" presStyleIdx="0" presStyleCnt="3">
        <dgm:presLayoutVars>
          <dgm:bulletEnabled val="1"/>
        </dgm:presLayoutVars>
      </dgm:prSet>
      <dgm:spPr/>
      <dgm:t>
        <a:bodyPr/>
        <a:lstStyle/>
        <a:p>
          <a:endParaRPr lang="ru-RU"/>
        </a:p>
      </dgm:t>
    </dgm:pt>
    <dgm:pt modelId="{4A33365E-4634-4786-9FF6-A157868AEDBE}" type="pres">
      <dgm:prSet presAssocID="{EA2258F8-8F60-414C-B5F2-6CB7E856CFFF}" presName="spaceBetweenRectangles" presStyleCnt="0"/>
      <dgm:spPr/>
    </dgm:pt>
    <dgm:pt modelId="{BCA8D773-9CA8-4908-8A6A-F93F80B0DEB2}" type="pres">
      <dgm:prSet presAssocID="{E03CD317-4671-4F11-9CCE-CDDD7D948CB0}" presName="parentLin" presStyleCnt="0"/>
      <dgm:spPr/>
    </dgm:pt>
    <dgm:pt modelId="{1218DD49-5784-45CC-ADB3-B3C4D07B176D}" type="pres">
      <dgm:prSet presAssocID="{E03CD317-4671-4F11-9CCE-CDDD7D948CB0}" presName="parentLeftMargin" presStyleLbl="node1" presStyleIdx="0" presStyleCnt="3"/>
      <dgm:spPr/>
      <dgm:t>
        <a:bodyPr/>
        <a:lstStyle/>
        <a:p>
          <a:endParaRPr lang="ru-RU"/>
        </a:p>
      </dgm:t>
    </dgm:pt>
    <dgm:pt modelId="{043C1EBB-758A-41A6-A920-026D73DC1726}" type="pres">
      <dgm:prSet presAssocID="{E03CD317-4671-4F11-9CCE-CDDD7D948CB0}" presName="parentText" presStyleLbl="node1" presStyleIdx="1" presStyleCnt="3" custScaleX="97171" custScaleY="129461">
        <dgm:presLayoutVars>
          <dgm:chMax val="0"/>
          <dgm:bulletEnabled val="1"/>
        </dgm:presLayoutVars>
      </dgm:prSet>
      <dgm:spPr>
        <a:prstGeom prst="homePlate">
          <a:avLst/>
        </a:prstGeom>
      </dgm:spPr>
      <dgm:t>
        <a:bodyPr/>
        <a:lstStyle/>
        <a:p>
          <a:endParaRPr lang="ru-RU"/>
        </a:p>
      </dgm:t>
    </dgm:pt>
    <dgm:pt modelId="{B2F61BCE-637C-44C9-B036-C0C0ED196F97}" type="pres">
      <dgm:prSet presAssocID="{E03CD317-4671-4F11-9CCE-CDDD7D948CB0}" presName="negativeSpace" presStyleCnt="0"/>
      <dgm:spPr/>
    </dgm:pt>
    <dgm:pt modelId="{C32D74B2-874D-40F0-AECD-9643298B59DC}" type="pres">
      <dgm:prSet presAssocID="{E03CD317-4671-4F11-9CCE-CDDD7D948CB0}" presName="childText" presStyleLbl="conFgAcc1" presStyleIdx="1" presStyleCnt="3" custLinFactNeighborX="-990" custLinFactNeighborY="-1305">
        <dgm:presLayoutVars>
          <dgm:bulletEnabled val="1"/>
        </dgm:presLayoutVars>
      </dgm:prSet>
      <dgm:spPr/>
      <dgm:t>
        <a:bodyPr/>
        <a:lstStyle/>
        <a:p>
          <a:endParaRPr lang="ru-RU"/>
        </a:p>
      </dgm:t>
    </dgm:pt>
    <dgm:pt modelId="{95B73C49-0B13-4520-BBDD-FAEBF5336CE6}" type="pres">
      <dgm:prSet presAssocID="{A066388E-5BE9-432D-A8AC-884DFBC93B18}" presName="spaceBetweenRectangles" presStyleCnt="0"/>
      <dgm:spPr/>
    </dgm:pt>
    <dgm:pt modelId="{5E989183-C3CC-47E1-8A5A-57C738DB1497}" type="pres">
      <dgm:prSet presAssocID="{4228A2EC-2464-4E61-9803-14CA74E64540}" presName="parentLin" presStyleCnt="0"/>
      <dgm:spPr/>
    </dgm:pt>
    <dgm:pt modelId="{DCE9B59E-6C9F-430D-BC4D-CCA3EF163F65}" type="pres">
      <dgm:prSet presAssocID="{4228A2EC-2464-4E61-9803-14CA74E64540}" presName="parentLeftMargin" presStyleLbl="node1" presStyleIdx="1" presStyleCnt="3"/>
      <dgm:spPr/>
      <dgm:t>
        <a:bodyPr/>
        <a:lstStyle/>
        <a:p>
          <a:endParaRPr lang="ru-RU"/>
        </a:p>
      </dgm:t>
    </dgm:pt>
    <dgm:pt modelId="{8D830F86-F021-4810-9EE3-B85B0D5403E6}" type="pres">
      <dgm:prSet presAssocID="{4228A2EC-2464-4E61-9803-14CA74E64540}" presName="parentText" presStyleLbl="node1" presStyleIdx="2" presStyleCnt="3" custScaleX="97878" custScaleY="165160">
        <dgm:presLayoutVars>
          <dgm:chMax val="0"/>
          <dgm:bulletEnabled val="1"/>
        </dgm:presLayoutVars>
      </dgm:prSet>
      <dgm:spPr>
        <a:prstGeom prst="homePlate">
          <a:avLst/>
        </a:prstGeom>
      </dgm:spPr>
      <dgm:t>
        <a:bodyPr/>
        <a:lstStyle/>
        <a:p>
          <a:endParaRPr lang="ru-RU"/>
        </a:p>
      </dgm:t>
    </dgm:pt>
    <dgm:pt modelId="{4E366689-7CC7-4435-912C-73FBD793809F}" type="pres">
      <dgm:prSet presAssocID="{4228A2EC-2464-4E61-9803-14CA74E64540}" presName="negativeSpace" presStyleCnt="0"/>
      <dgm:spPr/>
    </dgm:pt>
    <dgm:pt modelId="{E8202C5A-D868-486C-91BC-AF4B5737F0AC}" type="pres">
      <dgm:prSet presAssocID="{4228A2EC-2464-4E61-9803-14CA74E64540}" presName="childText" presStyleLbl="conFgAcc1" presStyleIdx="2" presStyleCnt="3">
        <dgm:presLayoutVars>
          <dgm:bulletEnabled val="1"/>
        </dgm:presLayoutVars>
      </dgm:prSet>
      <dgm:spPr/>
      <dgm:t>
        <a:bodyPr/>
        <a:lstStyle/>
        <a:p>
          <a:endParaRPr lang="ru-RU"/>
        </a:p>
      </dgm:t>
    </dgm:pt>
  </dgm:ptLst>
  <dgm:cxnLst>
    <dgm:cxn modelId="{C9D70E59-D868-43FA-964C-99CB4C6906FF}" type="presOf" srcId="{4228A2EC-2464-4E61-9803-14CA74E64540}" destId="{8D830F86-F021-4810-9EE3-B85B0D5403E6}" srcOrd="1" destOrd="0" presId="urn:microsoft.com/office/officeart/2005/8/layout/list1"/>
    <dgm:cxn modelId="{1490F474-8EA6-4283-A0ED-62032349ECAC}" srcId="{4228A2EC-2464-4E61-9803-14CA74E64540}" destId="{48C84967-E49C-40D3-929C-F29E6DD6B72E}" srcOrd="1" destOrd="0" parTransId="{02E6E468-C423-4676-AE73-FF8247974B22}" sibTransId="{9EF823B5-D204-4D6B-B6CC-16644349444B}"/>
    <dgm:cxn modelId="{3F8775F3-235A-4B3C-93A6-98BBA0FB68D1}" srcId="{E03CD317-4671-4F11-9CCE-CDDD7D948CB0}" destId="{161D9431-B8E4-4FC7-B891-4696B0915721}" srcOrd="0" destOrd="0" parTransId="{D0624B4B-D6B6-4F6A-B162-4F2216088635}" sibTransId="{DC5516D6-96A8-4008-AF9E-DA089830B80B}"/>
    <dgm:cxn modelId="{5CB380C0-605C-4A0D-B162-63AF109E050B}" type="presOf" srcId="{E03CD317-4671-4F11-9CCE-CDDD7D948CB0}" destId="{1218DD49-5784-45CC-ADB3-B3C4D07B176D}" srcOrd="0" destOrd="0" presId="urn:microsoft.com/office/officeart/2005/8/layout/list1"/>
    <dgm:cxn modelId="{621FDD73-FB79-40C3-9335-F908EC5C8050}" type="presOf" srcId="{B3313B64-C131-4E7E-A619-F94D64304FAC}" destId="{67C11ED9-5C03-43E9-BAA8-A8BFD1962CF8}" srcOrd="0" destOrd="0" presId="urn:microsoft.com/office/officeart/2005/8/layout/list1"/>
    <dgm:cxn modelId="{A9AC8F34-3FDC-4EBD-84D9-857527D9D8CC}" type="presOf" srcId="{5D1703FD-1AC6-4CC0-8E7C-B8213DDCD04B}" destId="{ACE81A38-C04A-47AA-B009-B8AD48E4C429}" srcOrd="0" destOrd="0" presId="urn:microsoft.com/office/officeart/2005/8/layout/list1"/>
    <dgm:cxn modelId="{6765CC12-4D14-4379-B282-5485152836E9}" srcId="{B3313B64-C131-4E7E-A619-F94D64304FAC}" destId="{E03CD317-4671-4F11-9CCE-CDDD7D948CB0}" srcOrd="1" destOrd="0" parTransId="{C8DDA964-5E57-4A61-92A8-CC6A7985EB89}" sibTransId="{A066388E-5BE9-432D-A8AC-884DFBC93B18}"/>
    <dgm:cxn modelId="{635C2118-74A7-4641-9CE4-50326C856D58}" type="presOf" srcId="{C697D1BC-9402-4225-86F5-E787C259B0C9}" destId="{FBD08A68-E5E8-44CD-B95B-5143982565A1}" srcOrd="0" destOrd="0" presId="urn:microsoft.com/office/officeart/2005/8/layout/list1"/>
    <dgm:cxn modelId="{65BCD842-FCA6-475B-B018-15B658583358}" type="presOf" srcId="{161D9431-B8E4-4FC7-B891-4696B0915721}" destId="{C32D74B2-874D-40F0-AECD-9643298B59DC}" srcOrd="0" destOrd="0" presId="urn:microsoft.com/office/officeart/2005/8/layout/list1"/>
    <dgm:cxn modelId="{75B216EC-B6BC-45B9-8541-9FF0B953E4FA}" type="presOf" srcId="{E03CD317-4671-4F11-9CCE-CDDD7D948CB0}" destId="{043C1EBB-758A-41A6-A920-026D73DC1726}" srcOrd="1" destOrd="0" presId="urn:microsoft.com/office/officeart/2005/8/layout/list1"/>
    <dgm:cxn modelId="{5AEF0227-0075-432A-A5BC-285544C54EE1}" type="presOf" srcId="{7C3BD1FC-5061-4F9F-A563-3C3884EB6DE8}" destId="{ACE81A38-C04A-47AA-B009-B8AD48E4C429}" srcOrd="0" destOrd="1" presId="urn:microsoft.com/office/officeart/2005/8/layout/list1"/>
    <dgm:cxn modelId="{3A0CDEE6-3154-4C82-BA3B-AE2136A008D6}" srcId="{B3313B64-C131-4E7E-A619-F94D64304FAC}" destId="{4228A2EC-2464-4E61-9803-14CA74E64540}" srcOrd="2" destOrd="0" parTransId="{8F5BD340-E18C-462F-A8C7-87D2CF4C5284}" sibTransId="{E54A039B-0322-420C-9FCE-54C0DCBA1DC2}"/>
    <dgm:cxn modelId="{C5A0BEAE-EEB2-4330-A99E-46AF60F5422B}" srcId="{C697D1BC-9402-4225-86F5-E787C259B0C9}" destId="{7C3BD1FC-5061-4F9F-A563-3C3884EB6DE8}" srcOrd="1" destOrd="0" parTransId="{C10561E4-AFB4-440E-9D95-AC1044C70132}" sibTransId="{D29EC845-4907-4391-BF6E-74C24E772D93}"/>
    <dgm:cxn modelId="{AC47A164-31DE-455D-BE34-55AAB685C16A}" srcId="{4228A2EC-2464-4E61-9803-14CA74E64540}" destId="{73E109FB-C999-4A14-BE59-CC0C77424AF5}" srcOrd="0" destOrd="0" parTransId="{51824D15-02B0-4909-ACB6-453593FE8421}" sibTransId="{E2CFFAA9-70CE-4DA3-ADB8-DDA81765DEE4}"/>
    <dgm:cxn modelId="{0A412960-7B56-411A-A5F1-171CC4ED29E9}" srcId="{B3313B64-C131-4E7E-A619-F94D64304FAC}" destId="{C697D1BC-9402-4225-86F5-E787C259B0C9}" srcOrd="0" destOrd="0" parTransId="{6E10AEF3-7C5E-4154-A63D-F3D734E8E2EB}" sibTransId="{EA2258F8-8F60-414C-B5F2-6CB7E856CFFF}"/>
    <dgm:cxn modelId="{B4BC7C66-6BF6-4A05-96F2-C7C26F8EBF75}" type="presOf" srcId="{C697D1BC-9402-4225-86F5-E787C259B0C9}" destId="{3C2A90F7-2F0C-4298-A6FD-447FBF23BCAE}" srcOrd="1" destOrd="0" presId="urn:microsoft.com/office/officeart/2005/8/layout/list1"/>
    <dgm:cxn modelId="{5B9653EE-B988-4E08-9CC5-1117E0CF644D}" type="presOf" srcId="{4228A2EC-2464-4E61-9803-14CA74E64540}" destId="{DCE9B59E-6C9F-430D-BC4D-CCA3EF163F65}" srcOrd="0" destOrd="0" presId="urn:microsoft.com/office/officeart/2005/8/layout/list1"/>
    <dgm:cxn modelId="{EE22312F-DF58-47DB-9C84-37CB170080A9}" type="presOf" srcId="{73E109FB-C999-4A14-BE59-CC0C77424AF5}" destId="{E8202C5A-D868-486C-91BC-AF4B5737F0AC}" srcOrd="0" destOrd="0" presId="urn:microsoft.com/office/officeart/2005/8/layout/list1"/>
    <dgm:cxn modelId="{F9EC601B-F41D-4BD3-846D-88F4572C3D67}" type="presOf" srcId="{48C84967-E49C-40D3-929C-F29E6DD6B72E}" destId="{E8202C5A-D868-486C-91BC-AF4B5737F0AC}" srcOrd="0" destOrd="1" presId="urn:microsoft.com/office/officeart/2005/8/layout/list1"/>
    <dgm:cxn modelId="{F4ADEB5B-3922-4702-B8F0-7C0791D55FED}" srcId="{C697D1BC-9402-4225-86F5-E787C259B0C9}" destId="{5D1703FD-1AC6-4CC0-8E7C-B8213DDCD04B}" srcOrd="0" destOrd="0" parTransId="{EF1A33E6-4C77-4203-8205-D2DA586D07F4}" sibTransId="{11EC0545-024F-4A11-A833-5A6186DBE684}"/>
    <dgm:cxn modelId="{57A448DB-54D3-4B2C-B997-94170D62CF63}" type="presParOf" srcId="{67C11ED9-5C03-43E9-BAA8-A8BFD1962CF8}" destId="{B24ED75F-DEE0-4D2D-96BF-4816A1FCADC4}" srcOrd="0" destOrd="0" presId="urn:microsoft.com/office/officeart/2005/8/layout/list1"/>
    <dgm:cxn modelId="{394C9388-452F-4C68-A3E6-0C16CF669224}" type="presParOf" srcId="{B24ED75F-DEE0-4D2D-96BF-4816A1FCADC4}" destId="{FBD08A68-E5E8-44CD-B95B-5143982565A1}" srcOrd="0" destOrd="0" presId="urn:microsoft.com/office/officeart/2005/8/layout/list1"/>
    <dgm:cxn modelId="{C03E6BFA-D6BE-4247-9415-BA2118104D7E}" type="presParOf" srcId="{B24ED75F-DEE0-4D2D-96BF-4816A1FCADC4}" destId="{3C2A90F7-2F0C-4298-A6FD-447FBF23BCAE}" srcOrd="1" destOrd="0" presId="urn:microsoft.com/office/officeart/2005/8/layout/list1"/>
    <dgm:cxn modelId="{E28A5484-8356-4426-8F48-36D962810AAA}" type="presParOf" srcId="{67C11ED9-5C03-43E9-BAA8-A8BFD1962CF8}" destId="{2BACBD54-243D-4A41-A0F6-2EF76C941A11}" srcOrd="1" destOrd="0" presId="urn:microsoft.com/office/officeart/2005/8/layout/list1"/>
    <dgm:cxn modelId="{7E1C3B48-E8A8-429D-B0C8-C9E862F6449B}" type="presParOf" srcId="{67C11ED9-5C03-43E9-BAA8-A8BFD1962CF8}" destId="{ACE81A38-C04A-47AA-B009-B8AD48E4C429}" srcOrd="2" destOrd="0" presId="urn:microsoft.com/office/officeart/2005/8/layout/list1"/>
    <dgm:cxn modelId="{D072229C-AE89-4ED5-893A-27686B477525}" type="presParOf" srcId="{67C11ED9-5C03-43E9-BAA8-A8BFD1962CF8}" destId="{4A33365E-4634-4786-9FF6-A157868AEDBE}" srcOrd="3" destOrd="0" presId="urn:microsoft.com/office/officeart/2005/8/layout/list1"/>
    <dgm:cxn modelId="{799803C4-F7DE-49C5-9611-6C2132653969}" type="presParOf" srcId="{67C11ED9-5C03-43E9-BAA8-A8BFD1962CF8}" destId="{BCA8D773-9CA8-4908-8A6A-F93F80B0DEB2}" srcOrd="4" destOrd="0" presId="urn:microsoft.com/office/officeart/2005/8/layout/list1"/>
    <dgm:cxn modelId="{F30A110D-62E6-4C24-89DB-9B999EE6AFA5}" type="presParOf" srcId="{BCA8D773-9CA8-4908-8A6A-F93F80B0DEB2}" destId="{1218DD49-5784-45CC-ADB3-B3C4D07B176D}" srcOrd="0" destOrd="0" presId="urn:microsoft.com/office/officeart/2005/8/layout/list1"/>
    <dgm:cxn modelId="{B26C7187-559E-4C40-A190-66999235154F}" type="presParOf" srcId="{BCA8D773-9CA8-4908-8A6A-F93F80B0DEB2}" destId="{043C1EBB-758A-41A6-A920-026D73DC1726}" srcOrd="1" destOrd="0" presId="urn:microsoft.com/office/officeart/2005/8/layout/list1"/>
    <dgm:cxn modelId="{F837D0DF-0212-4C82-B8B2-273514EADA5D}" type="presParOf" srcId="{67C11ED9-5C03-43E9-BAA8-A8BFD1962CF8}" destId="{B2F61BCE-637C-44C9-B036-C0C0ED196F97}" srcOrd="5" destOrd="0" presId="urn:microsoft.com/office/officeart/2005/8/layout/list1"/>
    <dgm:cxn modelId="{EF6FC6AE-C0AD-4480-8CA4-43303C053DE9}" type="presParOf" srcId="{67C11ED9-5C03-43E9-BAA8-A8BFD1962CF8}" destId="{C32D74B2-874D-40F0-AECD-9643298B59DC}" srcOrd="6" destOrd="0" presId="urn:microsoft.com/office/officeart/2005/8/layout/list1"/>
    <dgm:cxn modelId="{847BB349-9375-4654-B16E-0A1381C1472D}" type="presParOf" srcId="{67C11ED9-5C03-43E9-BAA8-A8BFD1962CF8}" destId="{95B73C49-0B13-4520-BBDD-FAEBF5336CE6}" srcOrd="7" destOrd="0" presId="urn:microsoft.com/office/officeart/2005/8/layout/list1"/>
    <dgm:cxn modelId="{AFDC0330-5AA0-4BC3-9A93-7C4F64B5EE23}" type="presParOf" srcId="{67C11ED9-5C03-43E9-BAA8-A8BFD1962CF8}" destId="{5E989183-C3CC-47E1-8A5A-57C738DB1497}" srcOrd="8" destOrd="0" presId="urn:microsoft.com/office/officeart/2005/8/layout/list1"/>
    <dgm:cxn modelId="{7A1089AC-90BB-4BAD-89EF-8E6570CC5996}" type="presParOf" srcId="{5E989183-C3CC-47E1-8A5A-57C738DB1497}" destId="{DCE9B59E-6C9F-430D-BC4D-CCA3EF163F65}" srcOrd="0" destOrd="0" presId="urn:microsoft.com/office/officeart/2005/8/layout/list1"/>
    <dgm:cxn modelId="{5D5AEC7C-FE01-432B-8F80-3F43FDF4F3E5}" type="presParOf" srcId="{5E989183-C3CC-47E1-8A5A-57C738DB1497}" destId="{8D830F86-F021-4810-9EE3-B85B0D5403E6}" srcOrd="1" destOrd="0" presId="urn:microsoft.com/office/officeart/2005/8/layout/list1"/>
    <dgm:cxn modelId="{42870530-140B-4047-A9B9-168820F65098}" type="presParOf" srcId="{67C11ED9-5C03-43E9-BAA8-A8BFD1962CF8}" destId="{4E366689-7CC7-4435-912C-73FBD793809F}" srcOrd="9" destOrd="0" presId="urn:microsoft.com/office/officeart/2005/8/layout/list1"/>
    <dgm:cxn modelId="{037336AD-31BD-4226-A0D1-F7AFFDA6056F}" type="presParOf" srcId="{67C11ED9-5C03-43E9-BAA8-A8BFD1962CF8}" destId="{E8202C5A-D868-486C-91BC-AF4B5737F0A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0.16423</cdr:x>
      <cdr:y>0.869</cdr:y>
    </cdr:from>
    <cdr:to>
      <cdr:x>0.64567</cdr:x>
      <cdr:y>0.94096</cdr:y>
    </cdr:to>
    <cdr:sp macro="" textlink="">
      <cdr:nvSpPr>
        <cdr:cNvPr id="2" name="TextBox 1"/>
        <cdr:cNvSpPr txBox="1"/>
      </cdr:nvSpPr>
      <cdr:spPr>
        <a:xfrm xmlns:a="http://schemas.openxmlformats.org/drawingml/2006/main">
          <a:off x="1511576" y="4876386"/>
          <a:ext cx="4431196" cy="403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b="1"/>
            <a:t>Всего налоговые и неналоговые доходы - 282793,0 тыс. руб</a:t>
          </a:r>
          <a:r>
            <a:rPr lang="ru-RU" sz="1100"/>
            <a:t>.</a:t>
          </a:r>
        </a:p>
      </cdr:txBody>
    </cdr:sp>
  </cdr:relSizeAnchor>
</c:userShapes>
</file>

<file path=ppt/drawings/drawing2.xml><?xml version="1.0" encoding="utf-8"?>
<c:userShapes xmlns:c="http://schemas.openxmlformats.org/drawingml/2006/chart">
  <cdr:relSizeAnchor xmlns:cdr="http://schemas.openxmlformats.org/drawingml/2006/chartDrawing">
    <cdr:from>
      <cdr:x>0.16423</cdr:x>
      <cdr:y>0.869</cdr:y>
    </cdr:from>
    <cdr:to>
      <cdr:x>0.70492</cdr:x>
      <cdr:y>0.94096</cdr:y>
    </cdr:to>
    <cdr:sp macro="" textlink="">
      <cdr:nvSpPr>
        <cdr:cNvPr id="2" name="TextBox 1"/>
        <cdr:cNvSpPr txBox="1"/>
      </cdr:nvSpPr>
      <cdr:spPr>
        <a:xfrm xmlns:a="http://schemas.openxmlformats.org/drawingml/2006/main">
          <a:off x="1231618" y="5525086"/>
          <a:ext cx="4054794" cy="4575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b="1" dirty="0"/>
            <a:t>Всего налоговые и неналоговые доходы - 291731,4 тыс. руб</a:t>
          </a:r>
          <a:r>
            <a:rPr lang="ru-RU" sz="1100" dirty="0"/>
            <a:t>.</a:t>
          </a:r>
        </a:p>
      </cdr:txBody>
    </cdr:sp>
  </cdr:relSizeAnchor>
</c:userShapes>
</file>

<file path=ppt/drawings/drawing3.xml><?xml version="1.0" encoding="utf-8"?>
<c:userShapes xmlns:c="http://schemas.openxmlformats.org/drawingml/2006/chart">
  <cdr:relSizeAnchor xmlns:cdr="http://schemas.openxmlformats.org/drawingml/2006/chartDrawing">
    <cdr:from>
      <cdr:x>0.16423</cdr:x>
      <cdr:y>0.869</cdr:y>
    </cdr:from>
    <cdr:to>
      <cdr:x>0.64567</cdr:x>
      <cdr:y>0.94096</cdr:y>
    </cdr:to>
    <cdr:sp macro="" textlink="">
      <cdr:nvSpPr>
        <cdr:cNvPr id="2" name="TextBox 1"/>
        <cdr:cNvSpPr txBox="1"/>
      </cdr:nvSpPr>
      <cdr:spPr>
        <a:xfrm xmlns:a="http://schemas.openxmlformats.org/drawingml/2006/main">
          <a:off x="1511576" y="4876386"/>
          <a:ext cx="4431196" cy="403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b="1"/>
            <a:t>Всего налоговые и неналоговые доходы - 291731,4 тыс. руб</a:t>
          </a:r>
          <a:r>
            <a:rPr lang="ru-RU" sz="110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defTabSz="925513">
              <a:defRPr kumimoji="0" sz="1200">
                <a:latin typeface="Times New Roman" pitchFamily="18" charset="0"/>
              </a:defRPr>
            </a:lvl1pPr>
          </a:lstStyle>
          <a:p>
            <a:endParaRPr lang="ru-RU" dirty="0"/>
          </a:p>
        </p:txBody>
      </p:sp>
      <p:sp>
        <p:nvSpPr>
          <p:cNvPr id="23555"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a:defRPr kumimoji="0" sz="1200">
                <a:latin typeface="Times New Roman" pitchFamily="18" charset="0"/>
              </a:defRPr>
            </a:lvl1pPr>
          </a:lstStyle>
          <a:p>
            <a:endParaRPr lang="ru-RU" dirty="0"/>
          </a:p>
        </p:txBody>
      </p:sp>
      <p:sp>
        <p:nvSpPr>
          <p:cNvPr id="23556"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3558"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defTabSz="925513">
              <a:defRPr kumimoji="0" sz="1200">
                <a:latin typeface="Times New Roman" pitchFamily="18" charset="0"/>
              </a:defRPr>
            </a:lvl1pPr>
          </a:lstStyle>
          <a:p>
            <a:endParaRPr lang="ru-RU" dirty="0"/>
          </a:p>
        </p:txBody>
      </p:sp>
      <p:sp>
        <p:nvSpPr>
          <p:cNvPr id="23559"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a:defRPr kumimoji="0" sz="1200">
                <a:latin typeface="Times New Roman" pitchFamily="18" charset="0"/>
              </a:defRPr>
            </a:lvl1pPr>
          </a:lstStyle>
          <a:p>
            <a:fld id="{EE02402B-37A0-4BD1-95C2-6BDB902C0328}" type="slidenum">
              <a:rPr lang="ru-RU"/>
              <a:pPr/>
              <a:t>‹#›</a:t>
            </a:fld>
            <a:endParaRPr lang="ru-RU" dirty="0"/>
          </a:p>
        </p:txBody>
      </p:sp>
    </p:spTree>
    <p:extLst>
      <p:ext uri="{BB962C8B-B14F-4D97-AF65-F5344CB8AC3E}">
        <p14:creationId xmlns:p14="http://schemas.microsoft.com/office/powerpoint/2010/main" val="38431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endParaRPr lang="ru-RU" dirty="0"/>
          </a:p>
        </p:txBody>
      </p:sp>
      <p:sp>
        <p:nvSpPr>
          <p:cNvPr id="20" name="Нижний колонтитул 19"/>
          <p:cNvSpPr>
            <a:spLocks noGrp="1"/>
          </p:cNvSpPr>
          <p:nvPr>
            <p:ph type="ftr" sz="quarter" idx="11"/>
          </p:nvPr>
        </p:nvSpPr>
        <p:spPr/>
        <p:txBody>
          <a:bodyPr/>
          <a:lstStyle>
            <a:extLst/>
          </a:lstStyle>
          <a:p>
            <a:endParaRPr lang="ru-RU" dirty="0"/>
          </a:p>
        </p:txBody>
      </p:sp>
      <p:sp>
        <p:nvSpPr>
          <p:cNvPr id="10" name="Номер слайда 9"/>
          <p:cNvSpPr>
            <a:spLocks noGrp="1"/>
          </p:cNvSpPr>
          <p:nvPr>
            <p:ph type="sldNum" sz="quarter" idx="12"/>
          </p:nvPr>
        </p:nvSpPr>
        <p:spPr/>
        <p:txBody>
          <a:bodyPr/>
          <a:lstStyle>
            <a:extLst/>
          </a:lstStyle>
          <a:p>
            <a:fld id="{8623E877-93BB-4664-B463-9AB07FABC8E2}" type="slidenum">
              <a:rPr lang="ru-RU" smtClean="0"/>
              <a:pPr/>
              <a:t>‹#›</a:t>
            </a:fld>
            <a:endParaRPr lang="ru-RU"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C42060F7-E6FC-47C8-B2AD-A38679CDF6AC}"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C3E117CB-03F1-4CEF-AC0A-BA334B5A5CB1}"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486250D-5EEC-41AD-B109-A426CC5D57F7}"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220F6618-297B-458F-B45B-27C5E41211ED}" type="slidenum">
              <a:rPr lang="ru-RU" smtClean="0"/>
              <a:pPr/>
              <a:t>‹#›</a:t>
            </a:fld>
            <a:endParaRPr lang="ru-RU"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D025D674-0736-41BC-B791-A7A5EC8D8276}"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5DE28D3F-0832-4BCE-BAE4-354837E77C5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BEA4D9D5-2BD1-4E25-AD0D-0B593AF30CEA}"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2616E088-4096-40E7-9FD2-7D9D00F8634C}" type="slidenum">
              <a:rPr lang="ru-RU" smtClean="0"/>
              <a:pPr/>
              <a:t>‹#›</a:t>
            </a:fld>
            <a:endParaRPr lang="ru-RU"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D8AC7E24-BC98-4C3D-B90E-AC55CC40570F}"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C216A81-23AF-4C0F-9E6D-D11C33FEF3C5}" type="slidenum">
              <a:rPr lang="ru-RU" smtClean="0"/>
              <a:pPr/>
              <a:t>‹#›</a:t>
            </a:fld>
            <a:endParaRPr lang="ru-RU"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ru-RU"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2537620-4EBE-4C13-A988-F6E139EBCF11}" type="slidenum">
              <a:rPr lang="ru-RU" smtClean="0"/>
              <a:pPr/>
              <a:t>‹#›</a:t>
            </a:fld>
            <a:endParaRPr lang="ru-RU"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857224" y="285728"/>
            <a:ext cx="8143932" cy="1857387"/>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Бюджет для граждан</a:t>
            </a:r>
            <a:endParaRPr lang="fr-C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051" name="Sous-titre 2"/>
          <p:cNvSpPr>
            <a:spLocks noGrp="1"/>
          </p:cNvSpPr>
          <p:nvPr>
            <p:ph type="subTitle" idx="1"/>
          </p:nvPr>
        </p:nvSpPr>
        <p:spPr>
          <a:xfrm>
            <a:off x="1571604" y="2571744"/>
            <a:ext cx="6400800" cy="1857388"/>
          </a:xfrm>
          <a:ln>
            <a:noFill/>
          </a:ln>
          <a:effectLst/>
          <a:scene3d>
            <a:camera prst="orthographicFront">
              <a:rot lat="0" lon="0" rev="0"/>
            </a:camera>
            <a:lightRig rig="glow" dir="t">
              <a:rot lat="0" lon="0" rev="14100000"/>
            </a:lightRig>
          </a:scene3d>
          <a:sp3d prstMaterial="softEdge">
            <a:bevelT w="127000" prst="artDeco"/>
          </a:sp3d>
        </p:spPr>
        <p:style>
          <a:lnRef idx="0">
            <a:schemeClr val="accent1"/>
          </a:lnRef>
          <a:fillRef idx="3">
            <a:schemeClr val="accent1"/>
          </a:fillRef>
          <a:effectRef idx="3">
            <a:schemeClr val="accent1"/>
          </a:effectRef>
          <a:fontRef idx="minor">
            <a:schemeClr val="lt1"/>
          </a:fontRef>
        </p:style>
        <p:txBody>
          <a:bodyPr>
            <a:normAutofit/>
          </a:bodyPr>
          <a:lstStyle/>
          <a:p>
            <a:r>
              <a:rPr lang="ru-RU" sz="2600" dirty="0" smtClean="0">
                <a:solidFill>
                  <a:schemeClr val="tx1"/>
                </a:solidFill>
              </a:rPr>
              <a:t>Бюджет муниципального образования «Приволжский район» на 201</a:t>
            </a:r>
            <a:r>
              <a:rPr lang="en-US" sz="2600" dirty="0" smtClean="0">
                <a:solidFill>
                  <a:schemeClr val="tx1"/>
                </a:solidFill>
              </a:rPr>
              <a:t>9</a:t>
            </a:r>
            <a:r>
              <a:rPr lang="ru-RU" sz="2600" dirty="0" smtClean="0">
                <a:solidFill>
                  <a:schemeClr val="tx1"/>
                </a:solidFill>
              </a:rPr>
              <a:t> год</a:t>
            </a:r>
            <a:r>
              <a:rPr lang="en-US" sz="2600" dirty="0" smtClean="0">
                <a:solidFill>
                  <a:schemeClr val="tx1"/>
                </a:solidFill>
              </a:rPr>
              <a:t> </a:t>
            </a:r>
            <a:r>
              <a:rPr lang="ru-RU" sz="2600" dirty="0" smtClean="0">
                <a:solidFill>
                  <a:schemeClr val="tx1"/>
                </a:solidFill>
              </a:rPr>
              <a:t>и плановый период 2020-2021 годов</a:t>
            </a:r>
          </a:p>
          <a:p>
            <a:r>
              <a:rPr lang="fr-CA" sz="2600" dirty="0" smtClean="0">
                <a:solidFill>
                  <a:schemeClr val="tx1"/>
                </a:solidFill>
              </a:rPr>
              <a:t> </a:t>
            </a:r>
          </a:p>
        </p:txBody>
      </p:sp>
      <p:sp>
        <p:nvSpPr>
          <p:cNvPr id="4" name="TextBox 3"/>
          <p:cNvSpPr txBox="1"/>
          <p:nvPr/>
        </p:nvSpPr>
        <p:spPr>
          <a:xfrm>
            <a:off x="5357818" y="5357826"/>
            <a:ext cx="3643338" cy="646331"/>
          </a:xfrm>
          <a:prstGeom prst="rect">
            <a:avLst/>
          </a:prstGeom>
          <a:noFill/>
        </p:spPr>
        <p:txBody>
          <a:bodyPr wrap="square" rtlCol="0">
            <a:spAutoFit/>
          </a:bodyPr>
          <a:lstStyle/>
          <a:p>
            <a:r>
              <a:rPr lang="ru-RU" sz="1200" b="1" i="1" dirty="0" smtClean="0">
                <a:solidFill>
                  <a:schemeClr val="accent6"/>
                </a:solidFill>
              </a:rPr>
              <a:t>Финансовое управление муниципального образования «Приволжский район» Астраханской области</a:t>
            </a:r>
            <a:endParaRPr lang="ru-RU" sz="1200" b="1" i="1"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611560" y="433576"/>
            <a:ext cx="7992888"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286250" algn="l"/>
              </a:tabLst>
            </a:pPr>
            <a:r>
              <a:rPr kumimoji="0" lang="ru-RU" sz="2000" b="1" i="1" u="none" strike="noStrike" cap="none" normalizeH="0" baseline="0" dirty="0" smtClean="0">
                <a:ln>
                  <a:noFill/>
                </a:ln>
                <a:solidFill>
                  <a:schemeClr val="accent3"/>
                </a:solidFill>
                <a:effectLst/>
                <a:latin typeface="Calibri" pitchFamily="34" charset="0"/>
                <a:ea typeface="Calibri" pitchFamily="34" charset="0"/>
                <a:cs typeface="Times New Roman" pitchFamily="18" charset="0"/>
              </a:rPr>
              <a:t>     ОСНОВНЫЕ ПАРАМЕТРЫ  БЮДЖЕТА МУНИЦИПАЛЬНОГО</a:t>
            </a:r>
            <a:r>
              <a:rPr kumimoji="0" lang="ru-RU" sz="2000" b="1" i="1" u="none" strike="noStrike" cap="none" normalizeH="0" dirty="0" smtClean="0">
                <a:ln>
                  <a:noFill/>
                </a:ln>
                <a:solidFill>
                  <a:schemeClr val="accent3"/>
                </a:solidFill>
                <a:effectLst/>
                <a:latin typeface="Calibri" pitchFamily="34" charset="0"/>
                <a:ea typeface="Calibri" pitchFamily="34" charset="0"/>
                <a:cs typeface="Times New Roman" pitchFamily="18" charset="0"/>
              </a:rPr>
              <a:t> ОБРАЗОВАНИЯ «ПРИВОЛЖСКИЙ РАЙОН»</a:t>
            </a:r>
            <a:endParaRPr kumimoji="0" lang="ru-RU" sz="2000" b="1" i="1" u="none" strike="noStrike" cap="none" normalizeH="0" baseline="0" dirty="0" smtClean="0">
              <a:ln>
                <a:noFill/>
              </a:ln>
              <a:solidFill>
                <a:schemeClr val="accent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86250" algn="l"/>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6" name="Picture 5"/>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100000" l="10000" r="96625"/>
                    </a14:imgEffect>
                  </a14:imgLayer>
                </a14:imgProps>
              </a:ext>
              <a:ext uri="{28A0092B-C50C-407E-A947-70E740481C1C}">
                <a14:useLocalDpi xmlns:a14="http://schemas.microsoft.com/office/drawing/2010/main"/>
              </a:ext>
            </a:extLst>
          </a:blip>
          <a:srcRect/>
          <a:stretch>
            <a:fillRect/>
          </a:stretch>
        </p:blipFill>
        <p:spPr bwMode="auto">
          <a:xfrm>
            <a:off x="3347864" y="5008858"/>
            <a:ext cx="3527017" cy="1849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Таблица 4"/>
          <p:cNvGraphicFramePr>
            <a:graphicFrameLocks noGrp="1"/>
          </p:cNvGraphicFramePr>
          <p:nvPr/>
        </p:nvGraphicFramePr>
        <p:xfrm>
          <a:off x="1043608" y="1196751"/>
          <a:ext cx="7488832" cy="4035206"/>
        </p:xfrm>
        <a:graphic>
          <a:graphicData uri="http://schemas.openxmlformats.org/drawingml/2006/table">
            <a:tbl>
              <a:tblPr/>
              <a:tblGrid>
                <a:gridCol w="576064"/>
                <a:gridCol w="3168352"/>
                <a:gridCol w="1584176"/>
                <a:gridCol w="1008112"/>
                <a:gridCol w="1152128"/>
              </a:tblGrid>
              <a:tr h="367241">
                <a:tc rowSpan="2">
                  <a:txBody>
                    <a:bodyPr/>
                    <a:lstStyle/>
                    <a:p>
                      <a:pPr algn="ctr">
                        <a:spcAft>
                          <a:spcPts val="0"/>
                        </a:spcAft>
                        <a:tabLst>
                          <a:tab pos="4286250" algn="l"/>
                        </a:tabLst>
                      </a:pPr>
                      <a:r>
                        <a:rPr lang="ru-RU" sz="1800" dirty="0">
                          <a:latin typeface="Times New Roman"/>
                          <a:ea typeface="Times New Roman"/>
                          <a:cs typeface="Times New Roman"/>
                        </a:rPr>
                        <a:t>№ </a:t>
                      </a:r>
                      <a:r>
                        <a:rPr lang="ru-RU" sz="1800" dirty="0" err="1">
                          <a:latin typeface="Times New Roman"/>
                          <a:ea typeface="Times New Roman"/>
                          <a:cs typeface="Times New Roman"/>
                        </a:rPr>
                        <a:t>п</a:t>
                      </a:r>
                      <a:r>
                        <a:rPr lang="ru-RU" sz="1800" dirty="0">
                          <a:latin typeface="Times New Roman"/>
                          <a:ea typeface="Times New Roman"/>
                          <a:cs typeface="Times New Roman"/>
                        </a:rPr>
                        <a:t>/</a:t>
                      </a:r>
                      <a:r>
                        <a:rPr lang="ru-RU" sz="1800" dirty="0" err="1">
                          <a:latin typeface="Times New Roman"/>
                          <a:ea typeface="Times New Roman"/>
                          <a:cs typeface="Times New Roman"/>
                        </a:rPr>
                        <a:t>п</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4286250" algn="l"/>
                        </a:tabLst>
                      </a:pPr>
                      <a:r>
                        <a:rPr lang="ru-RU" sz="1800" dirty="0">
                          <a:latin typeface="Times New Roman"/>
                          <a:ea typeface="Times New Roman"/>
                          <a:cs typeface="Times New Roman"/>
                        </a:rPr>
                        <a:t>Показатель</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4286250" algn="l"/>
                        </a:tabLst>
                      </a:pPr>
                      <a:r>
                        <a:rPr lang="ru-RU" sz="1800" dirty="0" smtClean="0">
                          <a:latin typeface="Times New Roman"/>
                          <a:ea typeface="Times New Roman"/>
                          <a:cs typeface="Times New Roman"/>
                        </a:rPr>
                        <a:t>2019 </a:t>
                      </a:r>
                      <a:r>
                        <a:rPr lang="ru-RU" sz="1800" dirty="0">
                          <a:latin typeface="Times New Roman"/>
                          <a:ea typeface="Times New Roman"/>
                          <a:cs typeface="Times New Roman"/>
                        </a:rPr>
                        <a:t>год</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4286250" algn="l"/>
                        </a:tabLst>
                      </a:pPr>
                      <a:r>
                        <a:rPr lang="ru-RU" sz="1800">
                          <a:latin typeface="Times New Roman"/>
                          <a:ea typeface="Times New Roman"/>
                          <a:cs typeface="Times New Roman"/>
                        </a:rPr>
                        <a:t>Плановый период</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36724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tabLst>
                          <a:tab pos="4286250" algn="l"/>
                        </a:tabLst>
                      </a:pPr>
                      <a:r>
                        <a:rPr lang="ru-RU" sz="1800" dirty="0" smtClean="0">
                          <a:latin typeface="Times New Roman"/>
                          <a:ea typeface="Times New Roman"/>
                          <a:cs typeface="Times New Roman"/>
                        </a:rPr>
                        <a:t>2020 </a:t>
                      </a:r>
                      <a:r>
                        <a:rPr lang="ru-RU" sz="1800" dirty="0">
                          <a:latin typeface="Times New Roman"/>
                          <a:ea typeface="Times New Roman"/>
                          <a:cs typeface="Times New Roman"/>
                        </a:rPr>
                        <a:t>год</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286250" algn="l"/>
                        </a:tabLst>
                      </a:pPr>
                      <a:r>
                        <a:rPr lang="ru-RU" sz="1800" dirty="0" smtClean="0">
                          <a:latin typeface="Times New Roman"/>
                          <a:ea typeface="Times New Roman"/>
                          <a:cs typeface="Times New Roman"/>
                        </a:rPr>
                        <a:t>2021 </a:t>
                      </a:r>
                      <a:r>
                        <a:rPr lang="ru-RU" sz="1800" dirty="0">
                          <a:latin typeface="Times New Roman"/>
                          <a:ea typeface="Times New Roman"/>
                          <a:cs typeface="Times New Roman"/>
                        </a:rPr>
                        <a:t>год</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41">
                <a:tc>
                  <a:txBody>
                    <a:bodyPr/>
                    <a:lstStyle/>
                    <a:p>
                      <a:pPr algn="r">
                        <a:spcAft>
                          <a:spcPts val="0"/>
                        </a:spcAft>
                        <a:tabLst>
                          <a:tab pos="4286250" algn="l"/>
                        </a:tabLst>
                      </a:pP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286250" algn="l"/>
                        </a:tabLst>
                      </a:pPr>
                      <a:r>
                        <a:rPr lang="ru-RU" sz="1800" dirty="0">
                          <a:latin typeface="Times New Roman"/>
                          <a:ea typeface="Times New Roman"/>
                          <a:cs typeface="Times New Roman"/>
                        </a:rPr>
                        <a:t>Местный бюджет</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4286250" algn="l"/>
                        </a:tabLst>
                      </a:pPr>
                      <a:r>
                        <a:rPr lang="ru-RU" sz="1800" dirty="0" smtClean="0">
                          <a:latin typeface="Times New Roman"/>
                          <a:ea typeface="Times New Roman"/>
                          <a:cs typeface="Times New Roman"/>
                        </a:rPr>
                        <a:t>Тыс.руб.</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4286250" algn="l"/>
                        </a:tabLst>
                      </a:pPr>
                      <a:r>
                        <a:rPr lang="ru-RU" sz="1800" dirty="0" err="1" smtClean="0">
                          <a:latin typeface="Times New Roman"/>
                          <a:ea typeface="Times New Roman"/>
                          <a:cs typeface="Times New Roman"/>
                        </a:rPr>
                        <a:t>Тыс.руб</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4286250" algn="l"/>
                        </a:tabLst>
                      </a:pPr>
                      <a:r>
                        <a:rPr lang="ru-RU" sz="1800" dirty="0" err="1" smtClean="0">
                          <a:latin typeface="Times New Roman"/>
                          <a:ea typeface="Times New Roman"/>
                          <a:cs typeface="Times New Roman"/>
                        </a:rPr>
                        <a:t>Тыс.руб</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481">
                <a:tc>
                  <a:txBody>
                    <a:bodyPr/>
                    <a:lstStyle/>
                    <a:p>
                      <a:pPr algn="r">
                        <a:spcAft>
                          <a:spcPts val="0"/>
                        </a:spcAft>
                        <a:tabLst>
                          <a:tab pos="4286250" algn="l"/>
                        </a:tabLst>
                      </a:pPr>
                      <a:r>
                        <a:rPr lang="ru-RU" sz="1800" dirty="0">
                          <a:latin typeface="Times New Roman"/>
                          <a:ea typeface="Times New Roman"/>
                          <a:cs typeface="Times New Roman"/>
                        </a:rPr>
                        <a:t>1</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286250" algn="l"/>
                        </a:tabLst>
                      </a:pPr>
                      <a:r>
                        <a:rPr lang="ru-RU" sz="1800" dirty="0">
                          <a:latin typeface="Times New Roman"/>
                          <a:ea typeface="Times New Roman"/>
                          <a:cs typeface="Times New Roman"/>
                        </a:rPr>
                        <a:t>Доходы</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286250" algn="l"/>
                        </a:tabLst>
                      </a:pPr>
                      <a:r>
                        <a:rPr lang="ru-RU" sz="1800" dirty="0" smtClean="0">
                          <a:latin typeface="Times New Roman"/>
                          <a:ea typeface="Times New Roman"/>
                          <a:cs typeface="Times New Roman"/>
                        </a:rPr>
                        <a:t>955184,0</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286250" algn="l"/>
                        </a:tabLst>
                      </a:pPr>
                      <a:r>
                        <a:rPr lang="ru-RU" sz="1800" dirty="0" smtClean="0">
                          <a:latin typeface="Times New Roman"/>
                          <a:ea typeface="Times New Roman"/>
                          <a:cs typeface="Times New Roman"/>
                        </a:rPr>
                        <a:t>796256,8</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286250" algn="l"/>
                        </a:tabLst>
                      </a:pPr>
                      <a:r>
                        <a:rPr lang="ru-RU" sz="1800" dirty="0" smtClean="0">
                          <a:latin typeface="Times New Roman"/>
                          <a:ea typeface="Times New Roman"/>
                          <a:cs typeface="Times New Roman"/>
                        </a:rPr>
                        <a:t>757053,4</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41">
                <a:tc>
                  <a:txBody>
                    <a:bodyPr/>
                    <a:lstStyle/>
                    <a:p>
                      <a:pPr algn="r">
                        <a:spcAft>
                          <a:spcPts val="0"/>
                        </a:spcAft>
                        <a:tabLst>
                          <a:tab pos="4286250" algn="l"/>
                        </a:tabLst>
                      </a:pPr>
                      <a:r>
                        <a:rPr lang="ru-RU" sz="1800" dirty="0">
                          <a:latin typeface="Times New Roman"/>
                          <a:ea typeface="Times New Roman"/>
                          <a:cs typeface="Times New Roman"/>
                        </a:rPr>
                        <a:t>1.1</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286250" algn="l"/>
                        </a:tabLst>
                      </a:pPr>
                      <a:r>
                        <a:rPr lang="ru-RU" sz="1800" dirty="0" smtClean="0">
                          <a:latin typeface="Times New Roman"/>
                          <a:ea typeface="Times New Roman"/>
                          <a:cs typeface="Times New Roman"/>
                        </a:rPr>
                        <a:t>Налоговые и неналоговые доходы </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286250" algn="l"/>
                        </a:tabLst>
                      </a:pPr>
                      <a:r>
                        <a:rPr lang="ru-RU" sz="1800" dirty="0" smtClean="0">
                          <a:latin typeface="Times New Roman"/>
                          <a:ea typeface="Times New Roman"/>
                          <a:cs typeface="Times New Roman"/>
                        </a:rPr>
                        <a:t>282793,0</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286250" algn="l"/>
                        </a:tabLst>
                      </a:pPr>
                      <a:r>
                        <a:rPr lang="ru-RU" sz="1800" dirty="0" smtClean="0">
                          <a:latin typeface="Times New Roman"/>
                          <a:ea typeface="Times New Roman"/>
                          <a:cs typeface="Times New Roman"/>
                        </a:rPr>
                        <a:t>291731,4</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286250" algn="l"/>
                        </a:tabLst>
                      </a:pPr>
                      <a:r>
                        <a:rPr lang="ru-RU" sz="1800" dirty="0" smtClean="0">
                          <a:latin typeface="Times New Roman"/>
                          <a:ea typeface="Times New Roman"/>
                          <a:cs typeface="Times New Roman"/>
                        </a:rPr>
                        <a:t>286739,4</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41">
                <a:tc>
                  <a:txBody>
                    <a:bodyPr/>
                    <a:lstStyle/>
                    <a:p>
                      <a:pPr algn="r">
                        <a:spcAft>
                          <a:spcPts val="0"/>
                        </a:spcAft>
                        <a:tabLst>
                          <a:tab pos="4286250" algn="l"/>
                        </a:tabLst>
                      </a:pPr>
                      <a:r>
                        <a:rPr lang="ru-RU" sz="1800" dirty="0">
                          <a:latin typeface="Times New Roman"/>
                          <a:ea typeface="Times New Roman"/>
                          <a:cs typeface="Times New Roman"/>
                        </a:rPr>
                        <a:t>1.2</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286250" algn="l"/>
                        </a:tabLst>
                      </a:pPr>
                      <a:r>
                        <a:rPr lang="ru-RU" sz="1800" dirty="0">
                          <a:latin typeface="Times New Roman"/>
                          <a:ea typeface="Times New Roman"/>
                          <a:cs typeface="Times New Roman"/>
                        </a:rPr>
                        <a:t>Безвозмездные </a:t>
                      </a:r>
                      <a:r>
                        <a:rPr lang="ru-RU" sz="1800" dirty="0" smtClean="0">
                          <a:latin typeface="Times New Roman"/>
                          <a:ea typeface="Times New Roman"/>
                          <a:cs typeface="Times New Roman"/>
                        </a:rPr>
                        <a:t>поступления (межбюджетные трансферты)</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286250" algn="l"/>
                        </a:tabLst>
                      </a:pPr>
                      <a:r>
                        <a:rPr lang="ru-RU" sz="1800" dirty="0" smtClean="0">
                          <a:latin typeface="Times New Roman"/>
                          <a:ea typeface="Times New Roman"/>
                          <a:cs typeface="Times New Roman"/>
                        </a:rPr>
                        <a:t>672391,0</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286250" algn="l"/>
                        </a:tabLst>
                      </a:pPr>
                      <a:r>
                        <a:rPr lang="ru-RU" sz="1800" dirty="0" smtClean="0">
                          <a:latin typeface="Times New Roman"/>
                          <a:ea typeface="Times New Roman"/>
                          <a:cs typeface="Times New Roman"/>
                        </a:rPr>
                        <a:t>504525,4</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286250" algn="l"/>
                        </a:tabLst>
                      </a:pPr>
                      <a:r>
                        <a:rPr lang="ru-RU" sz="1800" dirty="0" smtClean="0">
                          <a:latin typeface="Times New Roman"/>
                          <a:ea typeface="Times New Roman"/>
                          <a:cs typeface="Times New Roman"/>
                        </a:rPr>
                        <a:t>470314,0</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481">
                <a:tc>
                  <a:txBody>
                    <a:bodyPr/>
                    <a:lstStyle/>
                    <a:p>
                      <a:pPr algn="r">
                        <a:spcAft>
                          <a:spcPts val="0"/>
                        </a:spcAft>
                        <a:tabLst>
                          <a:tab pos="4286250" algn="l"/>
                        </a:tabLst>
                      </a:pPr>
                      <a:r>
                        <a:rPr lang="ru-RU" sz="1800" dirty="0">
                          <a:latin typeface="Times New Roman"/>
                          <a:ea typeface="Times New Roman"/>
                          <a:cs typeface="Times New Roman"/>
                        </a:rPr>
                        <a:t>2</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286250" algn="l"/>
                        </a:tabLst>
                      </a:pPr>
                      <a:r>
                        <a:rPr lang="ru-RU" sz="1800">
                          <a:latin typeface="Times New Roman"/>
                          <a:ea typeface="Times New Roman"/>
                          <a:cs typeface="Times New Roman"/>
                        </a:rPr>
                        <a:t>Расходы</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286250" algn="l"/>
                        </a:tabLst>
                      </a:pPr>
                      <a:r>
                        <a:rPr lang="ru-RU" sz="1800" dirty="0" smtClean="0">
                          <a:latin typeface="Times New Roman"/>
                          <a:ea typeface="Times New Roman"/>
                          <a:cs typeface="Times New Roman"/>
                        </a:rPr>
                        <a:t>948184,0</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286250" algn="l"/>
                        </a:tabLst>
                      </a:pPr>
                      <a:r>
                        <a:rPr lang="ru-RU" sz="1800" dirty="0" smtClean="0">
                          <a:latin typeface="Times New Roman"/>
                          <a:ea typeface="Times New Roman"/>
                          <a:cs typeface="Times New Roman"/>
                        </a:rPr>
                        <a:t>789256,8</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286250" algn="l"/>
                        </a:tabLst>
                      </a:pPr>
                      <a:r>
                        <a:rPr lang="ru-RU" sz="1800" dirty="0" smtClean="0">
                          <a:latin typeface="Times New Roman"/>
                          <a:ea typeface="Times New Roman"/>
                          <a:cs typeface="Times New Roman"/>
                        </a:rPr>
                        <a:t>749193,4</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41">
                <a:tc>
                  <a:txBody>
                    <a:bodyPr/>
                    <a:lstStyle/>
                    <a:p>
                      <a:pPr algn="r">
                        <a:spcAft>
                          <a:spcPts val="0"/>
                        </a:spcAft>
                        <a:tabLst>
                          <a:tab pos="4286250" algn="l"/>
                        </a:tabLst>
                      </a:pPr>
                      <a:r>
                        <a:rPr lang="ru-RU" sz="1800">
                          <a:latin typeface="Times New Roman"/>
                          <a:ea typeface="Times New Roman"/>
                          <a:cs typeface="Times New Roman"/>
                        </a:rPr>
                        <a:t>3</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286250" algn="l"/>
                        </a:tabLst>
                      </a:pPr>
                      <a:r>
                        <a:rPr lang="ru-RU" sz="1800" dirty="0">
                          <a:latin typeface="Times New Roman"/>
                          <a:ea typeface="Times New Roman"/>
                          <a:cs typeface="Times New Roman"/>
                        </a:rPr>
                        <a:t>Дефицит</a:t>
                      </a:r>
                      <a:r>
                        <a:rPr lang="ru-RU" sz="1800" dirty="0" smtClean="0">
                          <a:latin typeface="Times New Roman"/>
                          <a:ea typeface="Times New Roman"/>
                          <a:cs typeface="Times New Roman"/>
                        </a:rPr>
                        <a:t>(-), профицит(+)</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286250" algn="l"/>
                        </a:tabLst>
                      </a:pPr>
                      <a:r>
                        <a:rPr lang="ru-RU" sz="1800" dirty="0" smtClean="0">
                          <a:latin typeface="Times New Roman"/>
                          <a:ea typeface="Times New Roman"/>
                          <a:cs typeface="Times New Roman"/>
                        </a:rPr>
                        <a:t>+7000,0</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286250" algn="l"/>
                        </a:tabLst>
                      </a:pPr>
                      <a:r>
                        <a:rPr lang="ru-RU" sz="1800" dirty="0" smtClean="0">
                          <a:latin typeface="Times New Roman"/>
                          <a:ea typeface="Times New Roman"/>
                          <a:cs typeface="Times New Roman"/>
                        </a:rPr>
                        <a:t>+7000,0</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286250" algn="l"/>
                        </a:tabLst>
                      </a:pPr>
                      <a:r>
                        <a:rPr lang="ru-RU" sz="1800" dirty="0" smtClean="0">
                          <a:latin typeface="Times New Roman"/>
                          <a:ea typeface="Times New Roman"/>
                          <a:cs typeface="Times New Roman"/>
                        </a:rPr>
                        <a:t>+7860,0</a:t>
                      </a:r>
                      <a:endParaRPr lang="ru-RU" sz="18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95009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000100" y="214290"/>
          <a:ext cx="7862912" cy="63579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071538" y="214290"/>
          <a:ext cx="7499350" cy="63579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785786" y="285728"/>
          <a:ext cx="8148664" cy="63579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t>БЕЗВОЗМЕЗДНЫЕ ПОСТУПЛЕНИЯ</a:t>
            </a:r>
            <a:endParaRPr lang="ru-RU" sz="2800" dirty="0"/>
          </a:p>
        </p:txBody>
      </p:sp>
      <p:sp>
        <p:nvSpPr>
          <p:cNvPr id="3" name="Содержимое 2"/>
          <p:cNvSpPr>
            <a:spLocks noGrp="1"/>
          </p:cNvSpPr>
          <p:nvPr>
            <p:ph idx="1"/>
          </p:nvPr>
        </p:nvSpPr>
        <p:spPr/>
        <p:txBody>
          <a:bodyPr>
            <a:noAutofit/>
          </a:bodyPr>
          <a:lstStyle/>
          <a:p>
            <a:r>
              <a:rPr lang="ru-RU" sz="1600" b="1" dirty="0" smtClean="0"/>
              <a:t>Межбюджетные отношения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p>
          <a:p>
            <a:r>
              <a:rPr lang="ru-RU" sz="1600" b="1" dirty="0" smtClean="0"/>
              <a:t>Межбюджетные трансферты – средства, предоставляемые одним бюджетом другому бюджету.</a:t>
            </a:r>
          </a:p>
          <a:p>
            <a:r>
              <a:rPr lang="ru-RU" sz="1600" b="1" dirty="0" smtClean="0"/>
              <a:t>Дотации – межбюджетные трансферты, предоставляемые на безвозмездной и безвозвратной основе (без установления направлений и (или) условий их использования).</a:t>
            </a:r>
          </a:p>
          <a:p>
            <a:r>
              <a:rPr lang="ru-RU" sz="1600" b="1" dirty="0" smtClean="0"/>
              <a:t>Субсидии – межбюджетные трансферты, предоставляемые бюджетам в целях софинансирования расходных обязательств, возникающих при выполнении полномочий органов местного самоуправления (устанавливаются направления и (или) условия использования).</a:t>
            </a:r>
          </a:p>
          <a:p>
            <a:r>
              <a:rPr lang="ru-RU" sz="1600" b="1" dirty="0" smtClean="0"/>
              <a:t>Субвенции - межбюджетные трансферты, предоставляемые бюджетам в целях финансового обеспечения расходных обязательств, возникающих при выполнении переданных в установленном порядке полномочий органов местного самоуправления (устанавливаются направления и условия использования).</a:t>
            </a:r>
          </a:p>
          <a:p>
            <a:endParaRPr lang="ru-RU" sz="1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400" dirty="0" smtClean="0"/>
              <a:t>Объем безвозмездной финансовой помощи бюджету муниципального образования «Приволжский район»  из бюджета Астраханской области в 2019-2021 годы (млн.руб.)</a:t>
            </a:r>
            <a:endParaRPr lang="ru-RU" sz="1400" dirty="0"/>
          </a:p>
        </p:txBody>
      </p:sp>
      <p:graphicFrame>
        <p:nvGraphicFramePr>
          <p:cNvPr id="4" name="Содержимое 3"/>
          <p:cNvGraphicFramePr>
            <a:graphicFrameLocks noGrp="1"/>
          </p:cNvGraphicFramePr>
          <p:nvPr>
            <p:ph idx="1"/>
          </p:nvPr>
        </p:nvGraphicFramePr>
        <p:xfrm>
          <a:off x="1428728" y="1857364"/>
          <a:ext cx="6858048" cy="3890016"/>
        </p:xfrm>
        <a:graphic>
          <a:graphicData uri="http://schemas.openxmlformats.org/drawingml/2006/table">
            <a:tbl>
              <a:tblPr firstRow="1" bandRow="1">
                <a:tableStyleId>{5C22544A-7EE6-4342-B048-85BDC9FD1C3A}</a:tableStyleId>
              </a:tblPr>
              <a:tblGrid>
                <a:gridCol w="1785950"/>
                <a:gridCol w="1636702"/>
                <a:gridCol w="1785950"/>
                <a:gridCol w="1649446"/>
              </a:tblGrid>
              <a:tr h="370840">
                <a:tc rowSpan="2">
                  <a:txBody>
                    <a:bodyPr/>
                    <a:lstStyle/>
                    <a:p>
                      <a:pPr indent="342265" algn="ctr">
                        <a:spcAft>
                          <a:spcPts val="0"/>
                        </a:spcAft>
                      </a:pPr>
                      <a:r>
                        <a:rPr lang="ru-RU" sz="1400" b="0" dirty="0">
                          <a:latin typeface="Times New Roman"/>
                          <a:ea typeface="Times New Roman"/>
                          <a:cs typeface="Times New Roman"/>
                        </a:rPr>
                        <a:t>На</a:t>
                      </a:r>
                      <a:r>
                        <a:rPr lang="ru-RU" sz="1400" dirty="0">
                          <a:latin typeface="Times New Roman"/>
                          <a:ea typeface="Times New Roman"/>
                          <a:cs typeface="Times New Roman"/>
                        </a:rPr>
                        <a:t>именование</a:t>
                      </a:r>
                    </a:p>
                  </a:txBody>
                  <a:tcPr marL="68580" marR="68580" marT="0" marB="0" anchor="ctr"/>
                </a:tc>
                <a:tc gridSpan="3">
                  <a:txBody>
                    <a:bodyPr/>
                    <a:lstStyle/>
                    <a:p>
                      <a:pPr indent="342265" algn="ctr">
                        <a:spcAft>
                          <a:spcPts val="0"/>
                        </a:spcAft>
                      </a:pPr>
                      <a:r>
                        <a:rPr lang="ru-RU" sz="1400" dirty="0">
                          <a:latin typeface="Times New Roman"/>
                          <a:ea typeface="Times New Roman"/>
                          <a:cs typeface="Times New Roman"/>
                        </a:rPr>
                        <a:t>Прогноз на</a:t>
                      </a:r>
                    </a:p>
                  </a:txBody>
                  <a:tcPr marL="68580" marR="68580" marT="0" marB="0" anchor="ctr"/>
                </a:tc>
                <a:tc hMerge="1">
                  <a:txBody>
                    <a:bodyPr/>
                    <a:lstStyle/>
                    <a:p>
                      <a:endParaRPr lang="ru-RU"/>
                    </a:p>
                  </a:txBody>
                  <a:tcPr/>
                </a:tc>
                <a:tc hMerge="1">
                  <a:txBody>
                    <a:bodyPr/>
                    <a:lstStyle/>
                    <a:p>
                      <a:endParaRPr lang="ru-RU"/>
                    </a:p>
                  </a:txBody>
                  <a:tcPr/>
                </a:tc>
              </a:tr>
              <a:tr h="370840">
                <a:tc vMerge="1">
                  <a:txBody>
                    <a:bodyPr/>
                    <a:lstStyle/>
                    <a:p>
                      <a:endParaRPr lang="ru-RU"/>
                    </a:p>
                  </a:txBody>
                  <a:tcPr/>
                </a:tc>
                <a:tc>
                  <a:txBody>
                    <a:bodyPr/>
                    <a:lstStyle/>
                    <a:p>
                      <a:pPr indent="342265" algn="ctr">
                        <a:spcAft>
                          <a:spcPts val="0"/>
                        </a:spcAft>
                      </a:pPr>
                      <a:r>
                        <a:rPr lang="ru-RU" sz="1400" dirty="0">
                          <a:latin typeface="Times New Roman"/>
                          <a:ea typeface="Times New Roman"/>
                          <a:cs typeface="Times New Roman"/>
                        </a:rPr>
                        <a:t>2019 год</a:t>
                      </a:r>
                    </a:p>
                  </a:txBody>
                  <a:tcPr marL="68580" marR="68580" marT="0" marB="0" anchor="b"/>
                </a:tc>
                <a:tc>
                  <a:txBody>
                    <a:bodyPr/>
                    <a:lstStyle/>
                    <a:p>
                      <a:pPr indent="342265" algn="ctr">
                        <a:spcAft>
                          <a:spcPts val="0"/>
                        </a:spcAft>
                      </a:pPr>
                      <a:r>
                        <a:rPr lang="ru-RU" sz="1400" dirty="0">
                          <a:latin typeface="Times New Roman"/>
                          <a:ea typeface="Times New Roman"/>
                          <a:cs typeface="Times New Roman"/>
                        </a:rPr>
                        <a:t>2020 год</a:t>
                      </a:r>
                    </a:p>
                  </a:txBody>
                  <a:tcPr marL="68580" marR="68580" marT="0" marB="0" anchor="b"/>
                </a:tc>
                <a:tc>
                  <a:txBody>
                    <a:bodyPr/>
                    <a:lstStyle/>
                    <a:p>
                      <a:pPr indent="342265" algn="ctr">
                        <a:spcAft>
                          <a:spcPts val="0"/>
                        </a:spcAft>
                      </a:pPr>
                      <a:r>
                        <a:rPr lang="ru-RU" sz="1400" dirty="0">
                          <a:latin typeface="Times New Roman"/>
                          <a:ea typeface="Times New Roman"/>
                          <a:cs typeface="Times New Roman"/>
                        </a:rPr>
                        <a:t>2021 год</a:t>
                      </a:r>
                    </a:p>
                  </a:txBody>
                  <a:tcPr marL="68580" marR="68580" marT="0" marB="0" anchor="b"/>
                </a:tc>
              </a:tr>
              <a:tr h="857256">
                <a:tc>
                  <a:txBody>
                    <a:bodyPr/>
                    <a:lstStyle/>
                    <a:p>
                      <a:pPr indent="342265" algn="l">
                        <a:spcAft>
                          <a:spcPts val="0"/>
                        </a:spcAft>
                      </a:pPr>
                      <a:r>
                        <a:rPr lang="ru-RU" sz="1400" dirty="0">
                          <a:latin typeface="Times New Roman"/>
                          <a:ea typeface="Times New Roman"/>
                          <a:cs typeface="Times New Roman"/>
                        </a:rPr>
                        <a:t>Безвозмездные поступления от бюджетов других уровней</a:t>
                      </a:r>
                    </a:p>
                  </a:txBody>
                  <a:tcPr marL="68580" marR="68580" marT="0" marB="0"/>
                </a:tc>
                <a:tc>
                  <a:txBody>
                    <a:bodyPr/>
                    <a:lstStyle/>
                    <a:p>
                      <a:pPr indent="342265" algn="ctr">
                        <a:spcAft>
                          <a:spcPts val="0"/>
                        </a:spcAft>
                      </a:pPr>
                      <a:r>
                        <a:rPr lang="ru-RU" sz="1400" dirty="0">
                          <a:latin typeface="Times New Roman"/>
                          <a:ea typeface="Times New Roman"/>
                          <a:cs typeface="Times New Roman"/>
                        </a:rPr>
                        <a:t>672,4</a:t>
                      </a:r>
                    </a:p>
                  </a:txBody>
                  <a:tcPr marL="68580" marR="68580" marT="0" marB="0" anchor="b"/>
                </a:tc>
                <a:tc>
                  <a:txBody>
                    <a:bodyPr/>
                    <a:lstStyle/>
                    <a:p>
                      <a:pPr indent="342265" algn="ctr">
                        <a:spcAft>
                          <a:spcPts val="0"/>
                        </a:spcAft>
                      </a:pPr>
                      <a:r>
                        <a:rPr lang="ru-RU" sz="1400" dirty="0">
                          <a:latin typeface="Times New Roman"/>
                          <a:ea typeface="Times New Roman"/>
                          <a:cs typeface="Times New Roman"/>
                        </a:rPr>
                        <a:t>504,5</a:t>
                      </a:r>
                    </a:p>
                  </a:txBody>
                  <a:tcPr marL="68580" marR="68580" marT="0" marB="0" anchor="b"/>
                </a:tc>
                <a:tc>
                  <a:txBody>
                    <a:bodyPr/>
                    <a:lstStyle/>
                    <a:p>
                      <a:pPr indent="342265" algn="ctr">
                        <a:spcAft>
                          <a:spcPts val="0"/>
                        </a:spcAft>
                      </a:pPr>
                      <a:r>
                        <a:rPr lang="ru-RU" sz="1400">
                          <a:latin typeface="Times New Roman"/>
                          <a:ea typeface="Times New Roman"/>
                          <a:cs typeface="Times New Roman"/>
                        </a:rPr>
                        <a:t>470,3</a:t>
                      </a:r>
                    </a:p>
                  </a:txBody>
                  <a:tcPr marL="68580" marR="68580" marT="0" marB="0" anchor="b"/>
                </a:tc>
              </a:tr>
              <a:tr h="370840">
                <a:tc>
                  <a:txBody>
                    <a:bodyPr/>
                    <a:lstStyle/>
                    <a:p>
                      <a:pPr indent="342265" algn="just">
                        <a:spcAft>
                          <a:spcPts val="0"/>
                        </a:spcAft>
                      </a:pPr>
                      <a:r>
                        <a:rPr lang="ru-RU" sz="1400">
                          <a:latin typeface="Times New Roman"/>
                          <a:ea typeface="Times New Roman"/>
                          <a:cs typeface="Times New Roman"/>
                        </a:rPr>
                        <a:t>в т.ч.</a:t>
                      </a:r>
                    </a:p>
                  </a:txBody>
                  <a:tcPr marL="68580" marR="68580" marT="0" marB="0" anchor="b"/>
                </a:tc>
                <a:tc>
                  <a:txBody>
                    <a:bodyPr/>
                    <a:lstStyle/>
                    <a:p>
                      <a:pPr indent="342265" algn="ctr">
                        <a:spcAft>
                          <a:spcPts val="0"/>
                        </a:spcAft>
                      </a:pPr>
                      <a:r>
                        <a:rPr lang="ru-RU" sz="1400">
                          <a:latin typeface="Times New Roman"/>
                          <a:ea typeface="Times New Roman"/>
                          <a:cs typeface="Times New Roman"/>
                        </a:rPr>
                        <a:t> </a:t>
                      </a:r>
                    </a:p>
                  </a:txBody>
                  <a:tcPr marL="68580" marR="68580" marT="0" marB="0" anchor="b"/>
                </a:tc>
                <a:tc>
                  <a:txBody>
                    <a:bodyPr/>
                    <a:lstStyle/>
                    <a:p>
                      <a:pPr indent="342265" algn="ctr">
                        <a:spcAft>
                          <a:spcPts val="0"/>
                        </a:spcAft>
                      </a:pPr>
                      <a:r>
                        <a:rPr lang="ru-RU" sz="1400" dirty="0">
                          <a:latin typeface="Times New Roman"/>
                          <a:ea typeface="Times New Roman"/>
                          <a:cs typeface="Times New Roman"/>
                        </a:rPr>
                        <a:t> </a:t>
                      </a:r>
                    </a:p>
                  </a:txBody>
                  <a:tcPr marL="68580" marR="68580" marT="0" marB="0"/>
                </a:tc>
                <a:tc>
                  <a:txBody>
                    <a:bodyPr/>
                    <a:lstStyle/>
                    <a:p>
                      <a:pPr indent="342265" algn="ctr">
                        <a:spcAft>
                          <a:spcPts val="0"/>
                        </a:spcAft>
                      </a:pPr>
                      <a:r>
                        <a:rPr lang="ru-RU" sz="1400">
                          <a:latin typeface="Times New Roman"/>
                          <a:ea typeface="Times New Roman"/>
                          <a:cs typeface="Times New Roman"/>
                        </a:rPr>
                        <a:t> </a:t>
                      </a:r>
                    </a:p>
                  </a:txBody>
                  <a:tcPr marL="68580" marR="68580" marT="0" marB="0"/>
                </a:tc>
              </a:tr>
              <a:tr h="486416">
                <a:tc>
                  <a:txBody>
                    <a:bodyPr/>
                    <a:lstStyle/>
                    <a:p>
                      <a:pPr indent="342265" algn="just">
                        <a:spcAft>
                          <a:spcPts val="0"/>
                        </a:spcAft>
                      </a:pPr>
                      <a:r>
                        <a:rPr lang="ru-RU" sz="1400" dirty="0">
                          <a:latin typeface="Times New Roman"/>
                          <a:ea typeface="Times New Roman"/>
                          <a:cs typeface="Times New Roman"/>
                        </a:rPr>
                        <a:t> - дотации</a:t>
                      </a:r>
                    </a:p>
                  </a:txBody>
                  <a:tcPr marL="68580" marR="68580" marT="0" marB="0" anchor="b"/>
                </a:tc>
                <a:tc>
                  <a:txBody>
                    <a:bodyPr/>
                    <a:lstStyle/>
                    <a:p>
                      <a:pPr indent="342265" algn="ctr">
                        <a:spcAft>
                          <a:spcPts val="0"/>
                        </a:spcAft>
                      </a:pPr>
                      <a:r>
                        <a:rPr lang="ru-RU" sz="1400">
                          <a:latin typeface="Times New Roman"/>
                          <a:ea typeface="Times New Roman"/>
                          <a:cs typeface="Times New Roman"/>
                        </a:rPr>
                        <a:t>35,0</a:t>
                      </a:r>
                    </a:p>
                  </a:txBody>
                  <a:tcPr marL="68580" marR="68580" marT="0" marB="0" anchor="b"/>
                </a:tc>
                <a:tc>
                  <a:txBody>
                    <a:bodyPr/>
                    <a:lstStyle/>
                    <a:p>
                      <a:pPr indent="342265" algn="ctr">
                        <a:spcAft>
                          <a:spcPts val="0"/>
                        </a:spcAft>
                      </a:pPr>
                      <a:endParaRPr lang="ru-RU" sz="1400" dirty="0" smtClean="0">
                        <a:latin typeface="Times New Roman"/>
                        <a:ea typeface="Times New Roman"/>
                        <a:cs typeface="Times New Roman"/>
                      </a:endParaRPr>
                    </a:p>
                    <a:p>
                      <a:pPr indent="342265" algn="ctr">
                        <a:spcAft>
                          <a:spcPts val="0"/>
                        </a:spcAft>
                      </a:pPr>
                      <a:endParaRPr lang="ru-RU" sz="1400" dirty="0" smtClean="0">
                        <a:latin typeface="Times New Roman"/>
                        <a:ea typeface="Times New Roman"/>
                        <a:cs typeface="Times New Roman"/>
                      </a:endParaRPr>
                    </a:p>
                    <a:p>
                      <a:pPr indent="342265" algn="ctr">
                        <a:spcAft>
                          <a:spcPts val="0"/>
                        </a:spcAft>
                      </a:pPr>
                      <a:r>
                        <a:rPr lang="ru-RU" sz="1400" dirty="0" smtClean="0">
                          <a:latin typeface="Times New Roman"/>
                          <a:ea typeface="Times New Roman"/>
                          <a:cs typeface="Times New Roman"/>
                        </a:rPr>
                        <a:t>35,0</a:t>
                      </a:r>
                      <a:endParaRPr lang="ru-RU" sz="1400" dirty="0">
                        <a:latin typeface="Times New Roman"/>
                        <a:ea typeface="Times New Roman"/>
                        <a:cs typeface="Times New Roman"/>
                      </a:endParaRPr>
                    </a:p>
                  </a:txBody>
                  <a:tcPr marL="68580" marR="68580" marT="0" marB="0"/>
                </a:tc>
                <a:tc>
                  <a:txBody>
                    <a:bodyPr/>
                    <a:lstStyle/>
                    <a:p>
                      <a:pPr indent="342265" algn="ctr">
                        <a:spcAft>
                          <a:spcPts val="0"/>
                        </a:spcAft>
                      </a:pPr>
                      <a:endParaRPr lang="ru-RU" sz="1400" dirty="0" smtClean="0">
                        <a:latin typeface="Times New Roman"/>
                        <a:ea typeface="Times New Roman"/>
                        <a:cs typeface="Times New Roman"/>
                      </a:endParaRPr>
                    </a:p>
                    <a:p>
                      <a:pPr indent="342265" algn="ctr">
                        <a:spcAft>
                          <a:spcPts val="0"/>
                        </a:spcAft>
                      </a:pPr>
                      <a:endParaRPr lang="ru-RU" sz="1400" dirty="0" smtClean="0">
                        <a:latin typeface="Times New Roman"/>
                        <a:ea typeface="Times New Roman"/>
                        <a:cs typeface="Times New Roman"/>
                      </a:endParaRPr>
                    </a:p>
                    <a:p>
                      <a:pPr indent="342265" algn="ctr">
                        <a:spcAft>
                          <a:spcPts val="0"/>
                        </a:spcAft>
                      </a:pPr>
                      <a:r>
                        <a:rPr lang="ru-RU" sz="1400" dirty="0" smtClean="0">
                          <a:latin typeface="Times New Roman"/>
                          <a:ea typeface="Times New Roman"/>
                          <a:cs typeface="Times New Roman"/>
                        </a:rPr>
                        <a:t>35,0</a:t>
                      </a:r>
                      <a:endParaRPr lang="ru-RU" sz="1400" dirty="0">
                        <a:latin typeface="Times New Roman"/>
                        <a:ea typeface="Times New Roman"/>
                        <a:cs typeface="Times New Roman"/>
                      </a:endParaRPr>
                    </a:p>
                  </a:txBody>
                  <a:tcPr marL="68580" marR="68580" marT="0" marB="0"/>
                </a:tc>
              </a:tr>
              <a:tr h="571504">
                <a:tc>
                  <a:txBody>
                    <a:bodyPr/>
                    <a:lstStyle/>
                    <a:p>
                      <a:pPr indent="342265" algn="just">
                        <a:spcAft>
                          <a:spcPts val="0"/>
                        </a:spcAft>
                      </a:pPr>
                      <a:r>
                        <a:rPr lang="ru-RU" sz="1400" dirty="0">
                          <a:latin typeface="Times New Roman"/>
                          <a:ea typeface="Times New Roman"/>
                          <a:cs typeface="Times New Roman"/>
                        </a:rPr>
                        <a:t> - субсидии</a:t>
                      </a:r>
                    </a:p>
                  </a:txBody>
                  <a:tcPr marL="68580" marR="68580" marT="0" marB="0" anchor="b"/>
                </a:tc>
                <a:tc>
                  <a:txBody>
                    <a:bodyPr/>
                    <a:lstStyle/>
                    <a:p>
                      <a:pPr indent="342265" algn="ctr">
                        <a:spcAft>
                          <a:spcPts val="0"/>
                        </a:spcAft>
                      </a:pPr>
                      <a:r>
                        <a:rPr lang="ru-RU" sz="1400">
                          <a:latin typeface="Times New Roman"/>
                          <a:ea typeface="Times New Roman"/>
                          <a:cs typeface="Times New Roman"/>
                        </a:rPr>
                        <a:t>165,6</a:t>
                      </a:r>
                    </a:p>
                  </a:txBody>
                  <a:tcPr marL="68580" marR="68580" marT="0" marB="0" anchor="b"/>
                </a:tc>
                <a:tc>
                  <a:txBody>
                    <a:bodyPr/>
                    <a:lstStyle/>
                    <a:p>
                      <a:pPr indent="342265" algn="ctr">
                        <a:spcAft>
                          <a:spcPts val="0"/>
                        </a:spcAft>
                      </a:pPr>
                      <a:endParaRPr lang="ru-RU" sz="1400" dirty="0" smtClean="0">
                        <a:latin typeface="Times New Roman"/>
                        <a:ea typeface="Times New Roman"/>
                        <a:cs typeface="Times New Roman"/>
                      </a:endParaRPr>
                    </a:p>
                    <a:p>
                      <a:pPr indent="342265" algn="ctr">
                        <a:spcAft>
                          <a:spcPts val="0"/>
                        </a:spcAft>
                      </a:pPr>
                      <a:endParaRPr lang="ru-RU" sz="1400" dirty="0" smtClean="0">
                        <a:latin typeface="Times New Roman"/>
                        <a:ea typeface="Times New Roman"/>
                        <a:cs typeface="Times New Roman"/>
                      </a:endParaRPr>
                    </a:p>
                    <a:p>
                      <a:pPr indent="342265" algn="ctr">
                        <a:spcAft>
                          <a:spcPts val="0"/>
                        </a:spcAft>
                      </a:pPr>
                      <a:r>
                        <a:rPr lang="ru-RU" sz="1400" dirty="0" smtClean="0">
                          <a:latin typeface="Times New Roman"/>
                          <a:ea typeface="Times New Roman"/>
                          <a:cs typeface="Times New Roman"/>
                        </a:rPr>
                        <a:t>64,2</a:t>
                      </a:r>
                      <a:endParaRPr lang="ru-RU" sz="1400" dirty="0">
                        <a:latin typeface="Times New Roman"/>
                        <a:ea typeface="Times New Roman"/>
                        <a:cs typeface="Times New Roman"/>
                      </a:endParaRPr>
                    </a:p>
                  </a:txBody>
                  <a:tcPr marL="68580" marR="68580" marT="0" marB="0"/>
                </a:tc>
                <a:tc>
                  <a:txBody>
                    <a:bodyPr/>
                    <a:lstStyle/>
                    <a:p>
                      <a:pPr indent="342265" algn="ctr">
                        <a:spcAft>
                          <a:spcPts val="0"/>
                        </a:spcAft>
                      </a:pPr>
                      <a:endParaRPr lang="ru-RU" sz="1400" dirty="0" smtClean="0">
                        <a:latin typeface="Times New Roman"/>
                        <a:ea typeface="Times New Roman"/>
                        <a:cs typeface="Times New Roman"/>
                      </a:endParaRPr>
                    </a:p>
                    <a:p>
                      <a:pPr indent="342265" algn="ctr">
                        <a:spcAft>
                          <a:spcPts val="0"/>
                        </a:spcAft>
                      </a:pPr>
                      <a:endParaRPr lang="ru-RU" sz="1400" dirty="0" smtClean="0">
                        <a:latin typeface="Times New Roman"/>
                        <a:ea typeface="Times New Roman"/>
                        <a:cs typeface="Times New Roman"/>
                      </a:endParaRPr>
                    </a:p>
                    <a:p>
                      <a:pPr indent="342265" algn="ctr">
                        <a:spcAft>
                          <a:spcPts val="0"/>
                        </a:spcAft>
                      </a:pPr>
                      <a:r>
                        <a:rPr lang="ru-RU" sz="1400" dirty="0" smtClean="0">
                          <a:latin typeface="Times New Roman"/>
                          <a:ea typeface="Times New Roman"/>
                          <a:cs typeface="Times New Roman"/>
                        </a:rPr>
                        <a:t>29,8</a:t>
                      </a:r>
                      <a:endParaRPr lang="ru-RU" sz="1400" dirty="0">
                        <a:latin typeface="Times New Roman"/>
                        <a:ea typeface="Times New Roman"/>
                        <a:cs typeface="Times New Roman"/>
                      </a:endParaRPr>
                    </a:p>
                  </a:txBody>
                  <a:tcPr marL="68580" marR="68580" marT="0" marB="0"/>
                </a:tc>
              </a:tr>
              <a:tr h="370840">
                <a:tc>
                  <a:txBody>
                    <a:bodyPr/>
                    <a:lstStyle/>
                    <a:p>
                      <a:pPr indent="342265" algn="just">
                        <a:spcAft>
                          <a:spcPts val="0"/>
                        </a:spcAft>
                      </a:pPr>
                      <a:r>
                        <a:rPr lang="ru-RU" sz="1400">
                          <a:latin typeface="Times New Roman"/>
                          <a:ea typeface="Times New Roman"/>
                          <a:cs typeface="Times New Roman"/>
                        </a:rPr>
                        <a:t> - субвенции</a:t>
                      </a:r>
                    </a:p>
                  </a:txBody>
                  <a:tcPr marL="68580" marR="68580" marT="0" marB="0" anchor="b"/>
                </a:tc>
                <a:tc>
                  <a:txBody>
                    <a:bodyPr/>
                    <a:lstStyle/>
                    <a:p>
                      <a:pPr indent="342265" algn="ctr">
                        <a:spcAft>
                          <a:spcPts val="0"/>
                        </a:spcAft>
                      </a:pPr>
                      <a:r>
                        <a:rPr lang="ru-RU" sz="1400">
                          <a:latin typeface="Times New Roman"/>
                          <a:ea typeface="Times New Roman"/>
                          <a:cs typeface="Times New Roman"/>
                        </a:rPr>
                        <a:t>471,8</a:t>
                      </a:r>
                    </a:p>
                  </a:txBody>
                  <a:tcPr marL="68580" marR="68580" marT="0" marB="0" anchor="b"/>
                </a:tc>
                <a:tc>
                  <a:txBody>
                    <a:bodyPr/>
                    <a:lstStyle/>
                    <a:p>
                      <a:pPr indent="342265" algn="ctr">
                        <a:spcAft>
                          <a:spcPts val="0"/>
                        </a:spcAft>
                      </a:pPr>
                      <a:endParaRPr lang="ru-RU" sz="1400" dirty="0" smtClean="0">
                        <a:latin typeface="Times New Roman"/>
                        <a:ea typeface="Times New Roman"/>
                        <a:cs typeface="Times New Roman"/>
                      </a:endParaRPr>
                    </a:p>
                    <a:p>
                      <a:pPr indent="342265" algn="ctr">
                        <a:spcAft>
                          <a:spcPts val="0"/>
                        </a:spcAft>
                      </a:pPr>
                      <a:endParaRPr lang="ru-RU" sz="1400" dirty="0" smtClean="0">
                        <a:latin typeface="Times New Roman"/>
                        <a:ea typeface="Times New Roman"/>
                        <a:cs typeface="Times New Roman"/>
                      </a:endParaRPr>
                    </a:p>
                    <a:p>
                      <a:pPr indent="342265" algn="ctr">
                        <a:spcAft>
                          <a:spcPts val="0"/>
                        </a:spcAft>
                      </a:pPr>
                      <a:r>
                        <a:rPr lang="ru-RU" sz="1400" dirty="0" smtClean="0">
                          <a:latin typeface="Times New Roman"/>
                          <a:ea typeface="Times New Roman"/>
                          <a:cs typeface="Times New Roman"/>
                        </a:rPr>
                        <a:t>405,3</a:t>
                      </a:r>
                      <a:endParaRPr lang="ru-RU" sz="1400" dirty="0">
                        <a:latin typeface="Times New Roman"/>
                        <a:ea typeface="Times New Roman"/>
                        <a:cs typeface="Times New Roman"/>
                      </a:endParaRPr>
                    </a:p>
                  </a:txBody>
                  <a:tcPr marL="68580" marR="68580" marT="0" marB="0"/>
                </a:tc>
                <a:tc>
                  <a:txBody>
                    <a:bodyPr/>
                    <a:lstStyle/>
                    <a:p>
                      <a:pPr indent="342265" algn="ctr">
                        <a:spcAft>
                          <a:spcPts val="0"/>
                        </a:spcAft>
                      </a:pPr>
                      <a:endParaRPr lang="ru-RU" sz="1400" dirty="0" smtClean="0">
                        <a:latin typeface="Times New Roman"/>
                        <a:ea typeface="Times New Roman"/>
                        <a:cs typeface="Times New Roman"/>
                      </a:endParaRPr>
                    </a:p>
                    <a:p>
                      <a:pPr indent="342265" algn="ctr">
                        <a:spcAft>
                          <a:spcPts val="0"/>
                        </a:spcAft>
                      </a:pPr>
                      <a:endParaRPr lang="ru-RU" sz="1400" dirty="0" smtClean="0">
                        <a:latin typeface="Times New Roman"/>
                        <a:ea typeface="Times New Roman"/>
                        <a:cs typeface="Times New Roman"/>
                      </a:endParaRPr>
                    </a:p>
                    <a:p>
                      <a:pPr indent="342265" algn="ctr">
                        <a:spcAft>
                          <a:spcPts val="0"/>
                        </a:spcAft>
                      </a:pPr>
                      <a:r>
                        <a:rPr lang="ru-RU" sz="1400" dirty="0" smtClean="0">
                          <a:latin typeface="Times New Roman"/>
                          <a:ea typeface="Times New Roman"/>
                          <a:cs typeface="Times New Roman"/>
                        </a:rPr>
                        <a:t>405,5</a:t>
                      </a:r>
                      <a:endParaRPr lang="ru-RU" sz="14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498080" cy="1011222"/>
          </a:xfrm>
        </p:spPr>
        <p:txBody>
          <a:bodyPr>
            <a:noAutofit/>
          </a:bodyPr>
          <a:lstStyle/>
          <a:p>
            <a:r>
              <a:rPr lang="ru-RU" sz="1600" b="1" dirty="0" smtClean="0">
                <a:solidFill>
                  <a:srgbClr val="0066FF"/>
                </a:solidFill>
              </a:rPr>
              <a:t>Программно-целевой метод планирования бюджета – принятие муниципальных и ведомственных целевых программ</a:t>
            </a:r>
            <a:endParaRPr lang="ru-RU" sz="1600" b="1" dirty="0">
              <a:solidFill>
                <a:srgbClr val="0066FF"/>
              </a:solidFill>
            </a:endParaRPr>
          </a:p>
        </p:txBody>
      </p:sp>
      <p:graphicFrame>
        <p:nvGraphicFramePr>
          <p:cNvPr id="5" name="Содержимое 4"/>
          <p:cNvGraphicFramePr>
            <a:graphicFrameLocks noGrp="1"/>
          </p:cNvGraphicFramePr>
          <p:nvPr>
            <p:ph idx="1"/>
          </p:nvPr>
        </p:nvGraphicFramePr>
        <p:xfrm>
          <a:off x="1357290" y="1142987"/>
          <a:ext cx="7500990" cy="5506253"/>
        </p:xfrm>
        <a:graphic>
          <a:graphicData uri="http://schemas.openxmlformats.org/drawingml/2006/table">
            <a:tbl>
              <a:tblPr firstRow="1" bandRow="1">
                <a:tableStyleId>{5C22544A-7EE6-4342-B048-85BDC9FD1C3A}</a:tableStyleId>
              </a:tblPr>
              <a:tblGrid>
                <a:gridCol w="4786346"/>
                <a:gridCol w="928694"/>
                <a:gridCol w="898928"/>
                <a:gridCol w="887022"/>
              </a:tblGrid>
              <a:tr h="571501">
                <a:tc>
                  <a:txBody>
                    <a:bodyPr/>
                    <a:lstStyle/>
                    <a:p>
                      <a:pPr algn="ctr" fontAlgn="ctr"/>
                      <a:r>
                        <a:rPr lang="ru-RU" sz="900" b="0" i="0" u="none" strike="noStrike" dirty="0" smtClean="0">
                          <a:latin typeface="Arial"/>
                        </a:rPr>
                        <a:t>Наименование   расходов</a:t>
                      </a:r>
                      <a:endParaRPr lang="ru-RU" sz="900" b="0" i="0" u="none" strike="noStrike" dirty="0">
                        <a:latin typeface="Arial"/>
                      </a:endParaRPr>
                    </a:p>
                  </a:txBody>
                  <a:tcPr marL="9525" marR="9525" marT="9525" marB="0" anchor="ctr"/>
                </a:tc>
                <a:tc>
                  <a:txBody>
                    <a:bodyPr/>
                    <a:lstStyle/>
                    <a:p>
                      <a:pPr algn="ctr" fontAlgn="ctr"/>
                      <a:r>
                        <a:rPr lang="ru-RU" sz="900" b="0" i="0" u="none" strike="noStrike" dirty="0">
                          <a:latin typeface="Arial"/>
                        </a:rPr>
                        <a:t>2019 год тыс.руб.</a:t>
                      </a:r>
                    </a:p>
                  </a:txBody>
                  <a:tcPr marL="9525" marR="9525" marT="9525" marB="0" anchor="ctr"/>
                </a:tc>
                <a:tc>
                  <a:txBody>
                    <a:bodyPr/>
                    <a:lstStyle/>
                    <a:p>
                      <a:pPr algn="ctr" fontAlgn="ctr"/>
                      <a:r>
                        <a:rPr lang="ru-RU" sz="900" b="0" i="0" u="none" strike="noStrike" dirty="0">
                          <a:latin typeface="Arial"/>
                        </a:rPr>
                        <a:t>2020 год тыс.руб.</a:t>
                      </a:r>
                    </a:p>
                  </a:txBody>
                  <a:tcPr marL="9525" marR="9525" marT="9525" marB="0" anchor="ctr"/>
                </a:tc>
                <a:tc>
                  <a:txBody>
                    <a:bodyPr/>
                    <a:lstStyle/>
                    <a:p>
                      <a:pPr algn="ctr" fontAlgn="ctr"/>
                      <a:r>
                        <a:rPr lang="ru-RU" sz="900" b="0" i="0" u="none" strike="noStrike" dirty="0">
                          <a:latin typeface="Arial"/>
                        </a:rPr>
                        <a:t>2021 год тыс.руб.</a:t>
                      </a:r>
                    </a:p>
                  </a:txBody>
                  <a:tcPr marL="9525" marR="9525" marT="9525" marB="0" anchor="ctr"/>
                </a:tc>
              </a:tr>
              <a:tr h="422204">
                <a:tc>
                  <a:txBody>
                    <a:bodyPr/>
                    <a:lstStyle/>
                    <a:p>
                      <a:pPr algn="l" fontAlgn="b"/>
                      <a:r>
                        <a:rPr lang="ru-RU" sz="900" b="1" i="0" u="none" strike="noStrike" dirty="0">
                          <a:latin typeface="Arial"/>
                        </a:rPr>
                        <a:t>Муниципальная программа "Развитие образования, молодежной политики и спорта Приволжского района на 2018-2020 годы"</a:t>
                      </a:r>
                    </a:p>
                  </a:txBody>
                  <a:tcPr marL="9525" marR="9525" marT="9525" marB="0" anchor="b"/>
                </a:tc>
                <a:tc>
                  <a:txBody>
                    <a:bodyPr/>
                    <a:lstStyle/>
                    <a:p>
                      <a:pPr algn="r" fontAlgn="b"/>
                      <a:r>
                        <a:rPr lang="ru-RU" sz="900" b="1" i="0" u="none" strike="noStrike" dirty="0">
                          <a:latin typeface="Arial"/>
                        </a:rPr>
                        <a:t>712 068.1</a:t>
                      </a:r>
                    </a:p>
                  </a:txBody>
                  <a:tcPr marL="9525" marR="9525" marT="9525" marB="0" anchor="b"/>
                </a:tc>
                <a:tc>
                  <a:txBody>
                    <a:bodyPr/>
                    <a:lstStyle/>
                    <a:p>
                      <a:pPr algn="r" fontAlgn="b"/>
                      <a:r>
                        <a:rPr lang="ru-RU" sz="900" b="1" i="0" u="none" strike="noStrike" dirty="0">
                          <a:latin typeface="Arial"/>
                        </a:rPr>
                        <a:t>457 300.7</a:t>
                      </a:r>
                    </a:p>
                  </a:txBody>
                  <a:tcPr marL="9525" marR="9525" marT="9525" marB="0" anchor="b"/>
                </a:tc>
                <a:tc>
                  <a:txBody>
                    <a:bodyPr/>
                    <a:lstStyle/>
                    <a:p>
                      <a:pPr algn="r" fontAlgn="b"/>
                      <a:r>
                        <a:rPr lang="ru-RU" sz="900" b="1" i="0" u="none" strike="noStrike" dirty="0">
                          <a:latin typeface="Arial"/>
                        </a:rPr>
                        <a:t>455 318.5</a:t>
                      </a:r>
                    </a:p>
                  </a:txBody>
                  <a:tcPr marL="9525" marR="9525" marT="9525" marB="0" anchor="b"/>
                </a:tc>
              </a:tr>
              <a:tr h="410168">
                <a:tc>
                  <a:txBody>
                    <a:bodyPr/>
                    <a:lstStyle/>
                    <a:p>
                      <a:pPr algn="l" fontAlgn="b"/>
                      <a:r>
                        <a:rPr lang="ru-RU" sz="900" b="1" i="0" u="none" strike="noStrike" dirty="0">
                          <a:latin typeface="Arial"/>
                        </a:rPr>
                        <a:t>Муниципальная программа  «Развитие культуры Приволжского района на 2018-2020 годы»</a:t>
                      </a:r>
                    </a:p>
                  </a:txBody>
                  <a:tcPr marL="9525" marR="9525" marT="9525" marB="0" anchor="b"/>
                </a:tc>
                <a:tc>
                  <a:txBody>
                    <a:bodyPr/>
                    <a:lstStyle/>
                    <a:p>
                      <a:pPr algn="r" fontAlgn="b"/>
                      <a:r>
                        <a:rPr lang="ru-RU" sz="900" b="1" i="0" u="none" strike="noStrike" dirty="0">
                          <a:latin typeface="Arial"/>
                        </a:rPr>
                        <a:t>12 665.7</a:t>
                      </a:r>
                    </a:p>
                  </a:txBody>
                  <a:tcPr marL="9525" marR="9525" marT="9525" marB="0" anchor="b"/>
                </a:tc>
                <a:tc>
                  <a:txBody>
                    <a:bodyPr/>
                    <a:lstStyle/>
                    <a:p>
                      <a:pPr algn="r" fontAlgn="b"/>
                      <a:r>
                        <a:rPr lang="ru-RU" sz="900" b="1" i="0" u="none" strike="noStrike">
                          <a:latin typeface="Arial"/>
                        </a:rPr>
                        <a:t>16 352.6</a:t>
                      </a:r>
                    </a:p>
                  </a:txBody>
                  <a:tcPr marL="9525" marR="9525" marT="9525" marB="0" anchor="b"/>
                </a:tc>
                <a:tc>
                  <a:txBody>
                    <a:bodyPr/>
                    <a:lstStyle/>
                    <a:p>
                      <a:pPr algn="r" fontAlgn="b"/>
                      <a:r>
                        <a:rPr lang="ru-RU" sz="900" b="1" i="0" u="none" strike="noStrike" dirty="0">
                          <a:latin typeface="Arial"/>
                        </a:rPr>
                        <a:t>16 352.6</a:t>
                      </a:r>
                    </a:p>
                  </a:txBody>
                  <a:tcPr marL="9525" marR="9525" marT="9525" marB="0" anchor="b"/>
                </a:tc>
              </a:tr>
              <a:tr h="390130">
                <a:tc>
                  <a:txBody>
                    <a:bodyPr/>
                    <a:lstStyle/>
                    <a:p>
                      <a:pPr algn="l" fontAlgn="b"/>
                      <a:r>
                        <a:rPr lang="ru-RU" sz="900" b="1" i="0" u="none" strike="noStrike" dirty="0">
                          <a:latin typeface="Arial"/>
                        </a:rPr>
                        <a:t>Муниципальная программа  «Обеспечение общественной  безопасности в Приволжском районе на 2018-2020 годы»</a:t>
                      </a:r>
                    </a:p>
                  </a:txBody>
                  <a:tcPr marL="9525" marR="9525" marT="9525" marB="0" anchor="b"/>
                </a:tc>
                <a:tc>
                  <a:txBody>
                    <a:bodyPr/>
                    <a:lstStyle/>
                    <a:p>
                      <a:pPr algn="r" fontAlgn="b"/>
                      <a:r>
                        <a:rPr lang="ru-RU" sz="900" b="1" i="0" u="none" strike="noStrike" dirty="0">
                          <a:latin typeface="Arial"/>
                        </a:rPr>
                        <a:t>4 299.8</a:t>
                      </a:r>
                    </a:p>
                  </a:txBody>
                  <a:tcPr marL="9525" marR="9525" marT="9525" marB="0" anchor="b"/>
                </a:tc>
                <a:tc>
                  <a:txBody>
                    <a:bodyPr/>
                    <a:lstStyle/>
                    <a:p>
                      <a:pPr algn="r" fontAlgn="b"/>
                      <a:r>
                        <a:rPr lang="ru-RU" sz="900" b="1" i="0" u="none" strike="noStrike">
                          <a:latin typeface="Arial"/>
                        </a:rPr>
                        <a:t>4 654.0</a:t>
                      </a:r>
                    </a:p>
                  </a:txBody>
                  <a:tcPr marL="9525" marR="9525" marT="9525" marB="0" anchor="b"/>
                </a:tc>
                <a:tc>
                  <a:txBody>
                    <a:bodyPr/>
                    <a:lstStyle/>
                    <a:p>
                      <a:pPr algn="r" fontAlgn="b"/>
                      <a:r>
                        <a:rPr lang="ru-RU" sz="900" b="1" i="0" u="none" strike="noStrike">
                          <a:latin typeface="Arial"/>
                        </a:rPr>
                        <a:t>4 654.0</a:t>
                      </a:r>
                    </a:p>
                  </a:txBody>
                  <a:tcPr marL="9525" marR="9525" marT="9525" marB="0" anchor="b"/>
                </a:tc>
              </a:tr>
              <a:tr h="390130">
                <a:tc>
                  <a:txBody>
                    <a:bodyPr/>
                    <a:lstStyle/>
                    <a:p>
                      <a:pPr algn="l" fontAlgn="b"/>
                      <a:r>
                        <a:rPr lang="ru-RU" sz="900" b="1" i="0" u="none" strike="noStrike" dirty="0">
                          <a:latin typeface="Arial"/>
                        </a:rPr>
                        <a:t>Муниципальная программа  «Обеспечение мер социальной поддержки граждан Приволжского района на 2018-2020 годы»</a:t>
                      </a:r>
                    </a:p>
                  </a:txBody>
                  <a:tcPr marL="9525" marR="9525" marT="9525" marB="0" anchor="b"/>
                </a:tc>
                <a:tc>
                  <a:txBody>
                    <a:bodyPr/>
                    <a:lstStyle/>
                    <a:p>
                      <a:pPr algn="r" fontAlgn="b"/>
                      <a:r>
                        <a:rPr lang="ru-RU" sz="900" b="1" i="0" u="none" strike="noStrike" dirty="0">
                          <a:latin typeface="Arial"/>
                        </a:rPr>
                        <a:t> </a:t>
                      </a:r>
                    </a:p>
                  </a:txBody>
                  <a:tcPr marL="9525" marR="9525" marT="9525" marB="0" anchor="b"/>
                </a:tc>
                <a:tc>
                  <a:txBody>
                    <a:bodyPr/>
                    <a:lstStyle/>
                    <a:p>
                      <a:pPr algn="r" fontAlgn="b"/>
                      <a:r>
                        <a:rPr lang="ru-RU" sz="900" b="1" i="0" u="none" strike="noStrike">
                          <a:latin typeface="Arial"/>
                        </a:rPr>
                        <a:t>3 780.0</a:t>
                      </a:r>
                    </a:p>
                  </a:txBody>
                  <a:tcPr marL="9525" marR="9525" marT="9525" marB="0" anchor="b"/>
                </a:tc>
                <a:tc>
                  <a:txBody>
                    <a:bodyPr/>
                    <a:lstStyle/>
                    <a:p>
                      <a:pPr algn="r" fontAlgn="b"/>
                      <a:r>
                        <a:rPr lang="ru-RU" sz="900" b="1" i="0" u="none" strike="noStrike">
                          <a:latin typeface="Arial"/>
                        </a:rPr>
                        <a:t> </a:t>
                      </a:r>
                    </a:p>
                  </a:txBody>
                  <a:tcPr marL="9525" marR="9525" marT="9525" marB="0" anchor="b"/>
                </a:tc>
              </a:tr>
              <a:tr h="390130">
                <a:tc>
                  <a:txBody>
                    <a:bodyPr/>
                    <a:lstStyle/>
                    <a:p>
                      <a:pPr algn="l" fontAlgn="b"/>
                      <a:r>
                        <a:rPr lang="ru-RU" sz="900" b="1" i="0" u="none" strike="noStrike" dirty="0">
                          <a:latin typeface="Arial"/>
                        </a:rPr>
                        <a:t>Муниципальная программа  «Развитие сельского хозяйства и сел Приволжского района на 2018-2020 годы»</a:t>
                      </a:r>
                    </a:p>
                  </a:txBody>
                  <a:tcPr marL="9525" marR="9525" marT="9525" marB="0" anchor="b"/>
                </a:tc>
                <a:tc>
                  <a:txBody>
                    <a:bodyPr/>
                    <a:lstStyle/>
                    <a:p>
                      <a:pPr algn="r" fontAlgn="b"/>
                      <a:r>
                        <a:rPr lang="ru-RU" sz="900" b="1" i="0" u="none" strike="noStrike" dirty="0">
                          <a:latin typeface="Arial"/>
                        </a:rPr>
                        <a:t>25 992.6</a:t>
                      </a:r>
                    </a:p>
                  </a:txBody>
                  <a:tcPr marL="9525" marR="9525" marT="9525" marB="0" anchor="b"/>
                </a:tc>
                <a:tc>
                  <a:txBody>
                    <a:bodyPr/>
                    <a:lstStyle/>
                    <a:p>
                      <a:pPr algn="r" fontAlgn="b"/>
                      <a:r>
                        <a:rPr lang="ru-RU" sz="900" b="1" i="0" u="none" strike="noStrike">
                          <a:latin typeface="Arial"/>
                        </a:rPr>
                        <a:t>24 782.0</a:t>
                      </a:r>
                    </a:p>
                  </a:txBody>
                  <a:tcPr marL="9525" marR="9525" marT="9525" marB="0" anchor="b"/>
                </a:tc>
                <a:tc>
                  <a:txBody>
                    <a:bodyPr/>
                    <a:lstStyle/>
                    <a:p>
                      <a:pPr algn="r" fontAlgn="b"/>
                      <a:r>
                        <a:rPr lang="ru-RU" sz="900" b="1" i="0" u="none" strike="noStrike">
                          <a:latin typeface="Arial"/>
                        </a:rPr>
                        <a:t>34 477.8</a:t>
                      </a:r>
                    </a:p>
                  </a:txBody>
                  <a:tcPr marL="9525" marR="9525" marT="9525" marB="0" anchor="b"/>
                </a:tc>
              </a:tr>
              <a:tr h="390130">
                <a:tc>
                  <a:txBody>
                    <a:bodyPr/>
                    <a:lstStyle/>
                    <a:p>
                      <a:pPr algn="l" fontAlgn="b"/>
                      <a:r>
                        <a:rPr lang="ru-RU" sz="900" b="1" i="0" u="none" strike="noStrike">
                          <a:latin typeface="Arial"/>
                        </a:rPr>
                        <a:t>Муниципальная программа  «Обеспечение комфортности проживания населения Приволжского района на 2018-2020 годы»</a:t>
                      </a:r>
                    </a:p>
                  </a:txBody>
                  <a:tcPr marL="9525" marR="9525" marT="9525" marB="0" anchor="b"/>
                </a:tc>
                <a:tc>
                  <a:txBody>
                    <a:bodyPr/>
                    <a:lstStyle/>
                    <a:p>
                      <a:pPr algn="r" fontAlgn="b"/>
                      <a:r>
                        <a:rPr lang="ru-RU" sz="900" b="1" i="0" u="none" strike="noStrike">
                          <a:latin typeface="Arial"/>
                        </a:rPr>
                        <a:t>65 710.0</a:t>
                      </a:r>
                    </a:p>
                  </a:txBody>
                  <a:tcPr marL="9525" marR="9525" marT="9525" marB="0" anchor="b"/>
                </a:tc>
                <a:tc>
                  <a:txBody>
                    <a:bodyPr/>
                    <a:lstStyle/>
                    <a:p>
                      <a:pPr algn="r" fontAlgn="b"/>
                      <a:r>
                        <a:rPr lang="ru-RU" sz="900" b="1" i="0" u="none" strike="noStrike">
                          <a:latin typeface="Arial"/>
                        </a:rPr>
                        <a:t>142 990.9</a:t>
                      </a:r>
                    </a:p>
                  </a:txBody>
                  <a:tcPr marL="9525" marR="9525" marT="9525" marB="0" anchor="b"/>
                </a:tc>
                <a:tc>
                  <a:txBody>
                    <a:bodyPr/>
                    <a:lstStyle/>
                    <a:p>
                      <a:pPr algn="r" fontAlgn="b"/>
                      <a:r>
                        <a:rPr lang="ru-RU" sz="900" b="1" i="0" u="none" strike="noStrike">
                          <a:latin typeface="Arial"/>
                        </a:rPr>
                        <a:t>96 033.2</a:t>
                      </a:r>
                    </a:p>
                  </a:txBody>
                  <a:tcPr marL="9525" marR="9525" marT="9525" marB="0" anchor="b"/>
                </a:tc>
              </a:tr>
              <a:tr h="390130">
                <a:tc>
                  <a:txBody>
                    <a:bodyPr/>
                    <a:lstStyle/>
                    <a:p>
                      <a:pPr algn="l" fontAlgn="b"/>
                      <a:r>
                        <a:rPr lang="ru-RU" sz="900" b="1" i="0" u="none" strike="noStrike" dirty="0">
                          <a:latin typeface="Arial"/>
                        </a:rPr>
                        <a:t>Муниципальная программа  «Реализация  кадровой политики муниципального образования «Приволжский район» на 2018-2020 годы»</a:t>
                      </a:r>
                    </a:p>
                  </a:txBody>
                  <a:tcPr marL="9525" marR="9525" marT="9525" marB="0" anchor="b"/>
                </a:tc>
                <a:tc>
                  <a:txBody>
                    <a:bodyPr/>
                    <a:lstStyle/>
                    <a:p>
                      <a:pPr algn="r" fontAlgn="b"/>
                      <a:r>
                        <a:rPr lang="ru-RU" sz="900" b="1" i="0" u="none" strike="noStrike" dirty="0">
                          <a:latin typeface="Arial"/>
                        </a:rPr>
                        <a:t> </a:t>
                      </a:r>
                    </a:p>
                  </a:txBody>
                  <a:tcPr marL="9525" marR="9525" marT="9525" marB="0" anchor="b"/>
                </a:tc>
                <a:tc>
                  <a:txBody>
                    <a:bodyPr/>
                    <a:lstStyle/>
                    <a:p>
                      <a:pPr algn="r" fontAlgn="b"/>
                      <a:r>
                        <a:rPr lang="ru-RU" sz="900" b="1" i="0" u="none" strike="noStrike" dirty="0">
                          <a:latin typeface="Arial"/>
                        </a:rPr>
                        <a:t>280.0</a:t>
                      </a:r>
                    </a:p>
                  </a:txBody>
                  <a:tcPr marL="9525" marR="9525" marT="9525" marB="0" anchor="b"/>
                </a:tc>
                <a:tc>
                  <a:txBody>
                    <a:bodyPr/>
                    <a:lstStyle/>
                    <a:p>
                      <a:pPr algn="r" fontAlgn="b"/>
                      <a:r>
                        <a:rPr lang="ru-RU" sz="900" b="1" i="0" u="none" strike="noStrike">
                          <a:latin typeface="Arial"/>
                        </a:rPr>
                        <a:t>280.0</a:t>
                      </a:r>
                    </a:p>
                  </a:txBody>
                  <a:tcPr marL="9525" marR="9525" marT="9525" marB="0" anchor="b"/>
                </a:tc>
              </a:tr>
              <a:tr h="587200">
                <a:tc>
                  <a:txBody>
                    <a:bodyPr/>
                    <a:lstStyle/>
                    <a:p>
                      <a:pPr algn="l" fontAlgn="b"/>
                      <a:r>
                        <a:rPr lang="ru-RU" sz="900" b="1" i="0" u="none" strike="noStrike">
                          <a:latin typeface="Arial"/>
                        </a:rPr>
                        <a:t>Ведомственная целевая программа "Обеспечение исполнения полномочий администрации муниципального образования "Приволжский район"полномочий органов местного самоуправления муниципального образования  "Приволжский район" на 2018-2020 годы"</a:t>
                      </a:r>
                    </a:p>
                  </a:txBody>
                  <a:tcPr marL="9525" marR="9525" marT="9525" marB="0" anchor="b"/>
                </a:tc>
                <a:tc>
                  <a:txBody>
                    <a:bodyPr/>
                    <a:lstStyle/>
                    <a:p>
                      <a:pPr algn="r" fontAlgn="b"/>
                      <a:r>
                        <a:rPr lang="ru-RU" sz="900" b="1" i="0" u="none" strike="noStrike">
                          <a:latin typeface="Arial"/>
                        </a:rPr>
                        <a:t>61 947.1</a:t>
                      </a:r>
                    </a:p>
                  </a:txBody>
                  <a:tcPr marL="9525" marR="9525" marT="9525" marB="0" anchor="b"/>
                </a:tc>
                <a:tc>
                  <a:txBody>
                    <a:bodyPr/>
                    <a:lstStyle/>
                    <a:p>
                      <a:pPr algn="r" fontAlgn="b"/>
                      <a:r>
                        <a:rPr lang="ru-RU" sz="900" b="1" i="0" u="none" strike="noStrike" dirty="0">
                          <a:latin typeface="Arial"/>
                        </a:rPr>
                        <a:t>62 254.6</a:t>
                      </a:r>
                    </a:p>
                  </a:txBody>
                  <a:tcPr marL="9525" marR="9525" marT="9525" marB="0" anchor="b"/>
                </a:tc>
                <a:tc>
                  <a:txBody>
                    <a:bodyPr/>
                    <a:lstStyle/>
                    <a:p>
                      <a:pPr algn="r" fontAlgn="b"/>
                      <a:r>
                        <a:rPr lang="ru-RU" sz="900" b="1" i="0" u="none" strike="noStrike">
                          <a:latin typeface="Arial"/>
                        </a:rPr>
                        <a:t>62 254.6</a:t>
                      </a:r>
                    </a:p>
                  </a:txBody>
                  <a:tcPr marL="9525" marR="9525" marT="9525" marB="0" anchor="b"/>
                </a:tc>
              </a:tr>
              <a:tr h="731495">
                <a:tc>
                  <a:txBody>
                    <a:bodyPr/>
                    <a:lstStyle/>
                    <a:p>
                      <a:pPr algn="l" fontAlgn="b"/>
                      <a:r>
                        <a:rPr lang="ru-RU" sz="900" b="1" i="0" u="none" strike="noStrike" dirty="0">
                          <a:latin typeface="Arial"/>
                        </a:rPr>
                        <a:t>Ведомственная целевая программа "Управление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бюджета муниципального образования "Приволжский район" на 2018-2020 годы" </a:t>
                      </a:r>
                    </a:p>
                  </a:txBody>
                  <a:tcPr marL="9525" marR="9525" marT="9525" marB="0" anchor="b"/>
                </a:tc>
                <a:tc>
                  <a:txBody>
                    <a:bodyPr/>
                    <a:lstStyle/>
                    <a:p>
                      <a:pPr algn="r" fontAlgn="b"/>
                      <a:r>
                        <a:rPr lang="ru-RU" sz="900" b="1" i="0" u="none" strike="noStrike">
                          <a:latin typeface="Arial"/>
                        </a:rPr>
                        <a:t>51 292.8</a:t>
                      </a:r>
                    </a:p>
                  </a:txBody>
                  <a:tcPr marL="9525" marR="9525" marT="9525" marB="0" anchor="b"/>
                </a:tc>
                <a:tc>
                  <a:txBody>
                    <a:bodyPr/>
                    <a:lstStyle/>
                    <a:p>
                      <a:pPr algn="r" fontAlgn="b"/>
                      <a:r>
                        <a:rPr lang="ru-RU" sz="900" b="1" i="0" u="none" strike="noStrike" dirty="0">
                          <a:latin typeface="Arial"/>
                        </a:rPr>
                        <a:t>51 379.2</a:t>
                      </a:r>
                    </a:p>
                  </a:txBody>
                  <a:tcPr marL="9525" marR="9525" marT="9525" marB="0" anchor="b"/>
                </a:tc>
                <a:tc>
                  <a:txBody>
                    <a:bodyPr/>
                    <a:lstStyle/>
                    <a:p>
                      <a:pPr algn="r" fontAlgn="b"/>
                      <a:r>
                        <a:rPr lang="ru-RU" sz="900" b="1" i="0" u="none" strike="noStrike">
                          <a:latin typeface="Arial"/>
                        </a:rPr>
                        <a:t>51 379.2</a:t>
                      </a:r>
                    </a:p>
                  </a:txBody>
                  <a:tcPr marL="9525" marR="9525" marT="9525" marB="0" anchor="b"/>
                </a:tc>
              </a:tr>
              <a:tr h="442905">
                <a:tc>
                  <a:txBody>
                    <a:bodyPr/>
                    <a:lstStyle/>
                    <a:p>
                      <a:pPr algn="l" fontAlgn="b"/>
                      <a:r>
                        <a:rPr lang="ru-RU" sz="900" b="1" i="0" u="none" strike="noStrike">
                          <a:latin typeface="Arial"/>
                        </a:rPr>
                        <a:t>Ведомственная целевая программа "Эффективное управление муниципальным имуществом и земельными отношениями в муниципальном образовании "Приволжский район" на 2018-2020 годы" </a:t>
                      </a:r>
                    </a:p>
                  </a:txBody>
                  <a:tcPr marL="9525" marR="9525" marT="9525" marB="0" anchor="b"/>
                </a:tc>
                <a:tc>
                  <a:txBody>
                    <a:bodyPr/>
                    <a:lstStyle/>
                    <a:p>
                      <a:pPr algn="r" fontAlgn="b"/>
                      <a:r>
                        <a:rPr lang="ru-RU" sz="900" b="1" i="0" u="none" strike="noStrike">
                          <a:latin typeface="Arial"/>
                        </a:rPr>
                        <a:t>14 207.9</a:t>
                      </a:r>
                    </a:p>
                  </a:txBody>
                  <a:tcPr marL="9525" marR="9525" marT="9525" marB="0" anchor="b"/>
                </a:tc>
                <a:tc>
                  <a:txBody>
                    <a:bodyPr/>
                    <a:lstStyle/>
                    <a:p>
                      <a:pPr algn="r" fontAlgn="b"/>
                      <a:r>
                        <a:rPr lang="ru-RU" sz="900" b="1" i="0" u="none" strike="noStrike" dirty="0">
                          <a:latin typeface="Arial"/>
                        </a:rPr>
                        <a:t>8 788.0</a:t>
                      </a:r>
                    </a:p>
                  </a:txBody>
                  <a:tcPr marL="9525" marR="9525" marT="9525" marB="0" anchor="b"/>
                </a:tc>
                <a:tc>
                  <a:txBody>
                    <a:bodyPr/>
                    <a:lstStyle/>
                    <a:p>
                      <a:pPr algn="r" fontAlgn="b"/>
                      <a:r>
                        <a:rPr lang="ru-RU" sz="900" b="1" i="0" u="none" strike="noStrike">
                          <a:latin typeface="Arial"/>
                        </a:rPr>
                        <a:t>8 788.0</a:t>
                      </a:r>
                    </a:p>
                  </a:txBody>
                  <a:tcPr marL="9525" marR="9525" marT="9525" marB="0" anchor="b"/>
                </a:tc>
              </a:tr>
              <a:tr h="390130">
                <a:tc>
                  <a:txBody>
                    <a:bodyPr/>
                    <a:lstStyle/>
                    <a:p>
                      <a:pPr algn="ctr" fontAlgn="b"/>
                      <a:r>
                        <a:rPr lang="ru-RU" sz="900" b="1" i="0" u="none" strike="noStrike">
                          <a:latin typeface="Arial"/>
                        </a:rPr>
                        <a:t>Итого расходов:</a:t>
                      </a:r>
                    </a:p>
                  </a:txBody>
                  <a:tcPr marL="9525" marR="9525" marT="9525" marB="0" anchor="b"/>
                </a:tc>
                <a:tc>
                  <a:txBody>
                    <a:bodyPr/>
                    <a:lstStyle/>
                    <a:p>
                      <a:pPr algn="r" fontAlgn="b"/>
                      <a:r>
                        <a:rPr lang="ru-RU" sz="900" b="1" i="0" u="none" strike="noStrike">
                          <a:latin typeface="Arial"/>
                        </a:rPr>
                        <a:t>948 184.0</a:t>
                      </a:r>
                    </a:p>
                  </a:txBody>
                  <a:tcPr marL="9525" marR="9525" marT="9525" marB="0" anchor="b"/>
                </a:tc>
                <a:tc>
                  <a:txBody>
                    <a:bodyPr/>
                    <a:lstStyle/>
                    <a:p>
                      <a:pPr algn="r" fontAlgn="b"/>
                      <a:r>
                        <a:rPr lang="ru-RU" sz="900" b="1" i="0" u="none" strike="noStrike" dirty="0">
                          <a:latin typeface="Arial"/>
                        </a:rPr>
                        <a:t>772 562.0</a:t>
                      </a:r>
                    </a:p>
                  </a:txBody>
                  <a:tcPr marL="9525" marR="9525" marT="9525" marB="0" anchor="b"/>
                </a:tc>
                <a:tc>
                  <a:txBody>
                    <a:bodyPr/>
                    <a:lstStyle/>
                    <a:p>
                      <a:pPr algn="r" fontAlgn="b"/>
                      <a:r>
                        <a:rPr lang="ru-RU" sz="900" b="1" i="0" u="none" strike="noStrike" dirty="0">
                          <a:latin typeface="Arial"/>
                        </a:rPr>
                        <a:t>729 537.9</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a:xfrm>
            <a:off x="1357290" y="214290"/>
            <a:ext cx="7498080" cy="1928826"/>
          </a:xfrm>
        </p:spPr>
        <p:txBody>
          <a:bodyPr>
            <a:noAutofit/>
          </a:bodyPr>
          <a:lstStyle/>
          <a:p>
            <a:pPr algn="ctr"/>
            <a:r>
              <a:rPr lang="ru-RU" sz="2000" b="1" dirty="0" smtClean="0">
                <a:solidFill>
                  <a:srgbClr val="030F67"/>
                </a:solidFill>
                <a:latin typeface="Times New Roman" pitchFamily="18" charset="0"/>
                <a:cs typeface="Times New Roman" pitchFamily="18" charset="0"/>
              </a:rPr>
              <a:t>Муниципальная </a:t>
            </a:r>
            <a:r>
              <a:rPr lang="ru-RU" sz="2000" b="1" smtClean="0">
                <a:solidFill>
                  <a:srgbClr val="030F67"/>
                </a:solidFill>
                <a:latin typeface="Times New Roman" pitchFamily="18" charset="0"/>
                <a:cs typeface="Times New Roman" pitchFamily="18" charset="0"/>
              </a:rPr>
              <a:t>программа «Развитие </a:t>
            </a:r>
            <a:r>
              <a:rPr lang="ru-RU" sz="2000" b="1" dirty="0" smtClean="0">
                <a:solidFill>
                  <a:srgbClr val="030F67"/>
                </a:solidFill>
                <a:latin typeface="Times New Roman" pitchFamily="18" charset="0"/>
                <a:cs typeface="Times New Roman" pitchFamily="18" charset="0"/>
              </a:rPr>
              <a:t>образования, молодежной политики и спорта </a:t>
            </a:r>
            <a:r>
              <a:rPr lang="ru-RU" sz="2000" b="1" smtClean="0">
                <a:solidFill>
                  <a:srgbClr val="030F67"/>
                </a:solidFill>
                <a:latin typeface="Times New Roman" pitchFamily="18" charset="0"/>
                <a:cs typeface="Times New Roman" pitchFamily="18" charset="0"/>
              </a:rPr>
              <a:t>Приволжского района» </a:t>
            </a:r>
            <a:r>
              <a:rPr lang="ru-RU" sz="2000" b="1" dirty="0" smtClean="0">
                <a:solidFill>
                  <a:srgbClr val="030F67"/>
                </a:solidFill>
                <a:latin typeface="Times New Roman" pitchFamily="18" charset="0"/>
                <a:cs typeface="Times New Roman" pitchFamily="18" charset="0"/>
              </a:rPr>
              <a:t/>
            </a:r>
            <a:br>
              <a:rPr lang="ru-RU" sz="2000" b="1" dirty="0" smtClean="0">
                <a:solidFill>
                  <a:srgbClr val="030F67"/>
                </a:solidFill>
                <a:latin typeface="Times New Roman" pitchFamily="18" charset="0"/>
                <a:cs typeface="Times New Roman" pitchFamily="18" charset="0"/>
              </a:rPr>
            </a:br>
            <a:r>
              <a:rPr lang="ru-RU" sz="2000" b="1" dirty="0" smtClean="0">
                <a:solidFill>
                  <a:srgbClr val="030F67"/>
                </a:solidFill>
                <a:latin typeface="Times New Roman" pitchFamily="18" charset="0"/>
                <a:cs typeface="Times New Roman" pitchFamily="18" charset="0"/>
              </a:rPr>
              <a:t/>
            </a:r>
            <a:br>
              <a:rPr lang="ru-RU" sz="2000" b="1" dirty="0" smtClean="0">
                <a:solidFill>
                  <a:srgbClr val="030F67"/>
                </a:solidFill>
                <a:latin typeface="Times New Roman" pitchFamily="18" charset="0"/>
                <a:cs typeface="Times New Roman" pitchFamily="18" charset="0"/>
              </a:rPr>
            </a:br>
            <a:r>
              <a:rPr lang="ru-RU" sz="2000" b="1" dirty="0" smtClean="0">
                <a:solidFill>
                  <a:srgbClr val="030F67"/>
                </a:solidFill>
                <a:latin typeface="Times New Roman" pitchFamily="18" charset="0"/>
                <a:cs typeface="Times New Roman" pitchFamily="18" charset="0"/>
              </a:rPr>
              <a:t>Цель программы  - обеспечение доступности качественного образования</a:t>
            </a:r>
            <a:endParaRPr lang="ru-RU" sz="2000" b="1" dirty="0">
              <a:solidFill>
                <a:srgbClr val="030F67"/>
              </a:solidFill>
              <a:latin typeface="Times New Roman" pitchFamily="18" charset="0"/>
              <a:cs typeface="Times New Roman" pitchFamily="18" charset="0"/>
            </a:endParaRPr>
          </a:p>
        </p:txBody>
      </p:sp>
      <p:graphicFrame>
        <p:nvGraphicFramePr>
          <p:cNvPr id="17" name="Содержимое 16"/>
          <p:cNvGraphicFramePr>
            <a:graphicFrameLocks noGrp="1"/>
          </p:cNvGraphicFramePr>
          <p:nvPr>
            <p:ph idx="1"/>
          </p:nvPr>
        </p:nvGraphicFramePr>
        <p:xfrm>
          <a:off x="1285852" y="2285992"/>
          <a:ext cx="7500991" cy="3884960"/>
        </p:xfrm>
        <a:graphic>
          <a:graphicData uri="http://schemas.openxmlformats.org/drawingml/2006/table">
            <a:tbl>
              <a:tblPr firstRow="1" bandRow="1">
                <a:tableStyleId>{5C22544A-7EE6-4342-B048-85BDC9FD1C3A}</a:tableStyleId>
              </a:tblPr>
              <a:tblGrid>
                <a:gridCol w="4524879"/>
                <a:gridCol w="937624"/>
                <a:gridCol w="1015759"/>
                <a:gridCol w="1022729"/>
              </a:tblGrid>
              <a:tr h="571504">
                <a:tc>
                  <a:txBody>
                    <a:bodyPr/>
                    <a:lstStyle/>
                    <a:p>
                      <a:pPr algn="ctr" fontAlgn="ctr"/>
                      <a:r>
                        <a:rPr lang="ru-RU" sz="900" b="0" i="0" u="none" strike="noStrike" dirty="0">
                          <a:latin typeface="Times New Roman"/>
                        </a:rPr>
                        <a:t>Наименование</a:t>
                      </a:r>
                    </a:p>
                  </a:txBody>
                  <a:tcPr marL="9525" marR="9525" marT="9525" marB="0" anchor="ctr"/>
                </a:tc>
                <a:tc>
                  <a:txBody>
                    <a:bodyPr/>
                    <a:lstStyle/>
                    <a:p>
                      <a:pPr algn="ctr" fontAlgn="ctr"/>
                      <a:r>
                        <a:rPr lang="ru-RU" sz="900" b="0" i="0" u="none" strike="noStrike" dirty="0">
                          <a:latin typeface="Times New Roman"/>
                        </a:rPr>
                        <a:t>Бюджетные ассигнования на 2019 </a:t>
                      </a:r>
                      <a:r>
                        <a:rPr lang="ru-RU" sz="900" b="0" i="0" u="none" strike="noStrike" dirty="0" smtClean="0">
                          <a:latin typeface="Times New Roman"/>
                        </a:rPr>
                        <a:t>год тыс.руб.</a:t>
                      </a:r>
                      <a:endParaRPr lang="ru-RU" sz="900" b="0" i="0" u="none" strike="noStrike" dirty="0">
                        <a:latin typeface="Times New Roman"/>
                      </a:endParaRPr>
                    </a:p>
                  </a:txBody>
                  <a:tcPr marL="9525" marR="9525" marT="9525" marB="0" anchor="ctr"/>
                </a:tc>
                <a:tc>
                  <a:txBody>
                    <a:bodyPr/>
                    <a:lstStyle/>
                    <a:p>
                      <a:pPr algn="ctr" fontAlgn="ctr"/>
                      <a:r>
                        <a:rPr lang="ru-RU" sz="900" b="0" i="0" u="none" strike="noStrike" dirty="0">
                          <a:latin typeface="Times New Roman"/>
                        </a:rPr>
                        <a:t>Бюджетные ассигнования на 2020 </a:t>
                      </a:r>
                      <a:r>
                        <a:rPr lang="ru-RU" sz="900" b="0" i="0" u="none" strike="noStrike" dirty="0" smtClean="0">
                          <a:latin typeface="Times New Roman"/>
                        </a:rPr>
                        <a:t>год тыс.руб.</a:t>
                      </a:r>
                      <a:endParaRPr lang="ru-RU" sz="900" b="0" i="0" u="none" strike="noStrike" dirty="0">
                        <a:latin typeface="Times New Roman"/>
                      </a:endParaRPr>
                    </a:p>
                  </a:txBody>
                  <a:tcPr marL="9525" marR="9525" marT="9525" marB="0" anchor="ctr"/>
                </a:tc>
                <a:tc>
                  <a:txBody>
                    <a:bodyPr/>
                    <a:lstStyle/>
                    <a:p>
                      <a:pPr algn="ctr" fontAlgn="ctr"/>
                      <a:r>
                        <a:rPr lang="ru-RU" sz="900" b="0" i="0" u="none" strike="noStrike" dirty="0">
                          <a:latin typeface="Times New Roman"/>
                        </a:rPr>
                        <a:t>Бюджетные ассигнования на 2021 </a:t>
                      </a:r>
                      <a:r>
                        <a:rPr lang="ru-RU" sz="900" b="0" i="0" u="none" strike="noStrike" dirty="0" smtClean="0">
                          <a:latin typeface="Times New Roman"/>
                        </a:rPr>
                        <a:t>год тыс.руб.</a:t>
                      </a:r>
                      <a:endParaRPr lang="ru-RU" sz="900" b="0" i="0" u="none" strike="noStrike" dirty="0">
                        <a:latin typeface="Times New Roman"/>
                      </a:endParaRPr>
                    </a:p>
                  </a:txBody>
                  <a:tcPr marL="9525" marR="9525" marT="9525" marB="0" anchor="ctr"/>
                </a:tc>
              </a:tr>
              <a:tr h="353500">
                <a:tc>
                  <a:txBody>
                    <a:bodyPr/>
                    <a:lstStyle/>
                    <a:p>
                      <a:pPr algn="l" fontAlgn="b"/>
                      <a:r>
                        <a:rPr lang="ru-RU" sz="1000" b="0" i="0" u="none" strike="noStrike" dirty="0">
                          <a:latin typeface="Times New Roman"/>
                        </a:rPr>
                        <a:t>Муниципальная программа "Развитие образования, молодежной политики и спорта Приволжского района </a:t>
                      </a:r>
                      <a:r>
                        <a:rPr lang="ru-RU" sz="1000" b="0" i="0" u="none" strike="noStrike" dirty="0" smtClean="0">
                          <a:latin typeface="Times New Roman"/>
                        </a:rPr>
                        <a:t>"</a:t>
                      </a:r>
                      <a:endParaRPr lang="ru-RU" sz="1000" b="0" i="0" u="none" strike="noStrike" dirty="0">
                        <a:latin typeface="Times New Roman"/>
                      </a:endParaRPr>
                    </a:p>
                  </a:txBody>
                  <a:tcPr marL="9525" marR="9525" marT="9525" marB="0" anchor="b"/>
                </a:tc>
                <a:tc>
                  <a:txBody>
                    <a:bodyPr/>
                    <a:lstStyle/>
                    <a:p>
                      <a:pPr algn="r" fontAlgn="b"/>
                      <a:r>
                        <a:rPr lang="ru-RU" sz="1000" b="0" i="0" u="none" strike="noStrike" dirty="0">
                          <a:latin typeface="Times New Roman"/>
                        </a:rPr>
                        <a:t>712 068.1</a:t>
                      </a:r>
                    </a:p>
                  </a:txBody>
                  <a:tcPr marL="9525" marR="9525" marT="9525" marB="0" anchor="b"/>
                </a:tc>
                <a:tc>
                  <a:txBody>
                    <a:bodyPr/>
                    <a:lstStyle/>
                    <a:p>
                      <a:pPr algn="r" fontAlgn="b"/>
                      <a:r>
                        <a:rPr lang="ru-RU" sz="1000" b="0" i="0" u="none" strike="noStrike">
                          <a:latin typeface="Times New Roman"/>
                        </a:rPr>
                        <a:t>457 300.7</a:t>
                      </a:r>
                    </a:p>
                  </a:txBody>
                  <a:tcPr marL="9525" marR="9525" marT="9525" marB="0" anchor="b"/>
                </a:tc>
                <a:tc>
                  <a:txBody>
                    <a:bodyPr/>
                    <a:lstStyle/>
                    <a:p>
                      <a:pPr algn="r" fontAlgn="b"/>
                      <a:r>
                        <a:rPr lang="ru-RU" sz="1000" b="0" i="0" u="none" strike="noStrike">
                          <a:latin typeface="Times New Roman"/>
                        </a:rPr>
                        <a:t>455 318.5</a:t>
                      </a:r>
                    </a:p>
                  </a:txBody>
                  <a:tcPr marL="9525" marR="9525" marT="9525" marB="0" anchor="b"/>
                </a:tc>
              </a:tr>
              <a:tr h="444901">
                <a:tc>
                  <a:txBody>
                    <a:bodyPr/>
                    <a:lstStyle/>
                    <a:p>
                      <a:pPr algn="l" fontAlgn="b"/>
                      <a:r>
                        <a:rPr lang="ru-RU" sz="1000" b="0" i="0" u="none" strike="noStrike" dirty="0">
                          <a:latin typeface="Times New Roman"/>
                        </a:rPr>
                        <a:t>Подпрограмма "Развитие дошкольного, общего и дополнительного </a:t>
                      </a:r>
                      <a:r>
                        <a:rPr lang="ru-RU" sz="1000" b="0" i="0" u="none" strike="noStrike" dirty="0" smtClean="0">
                          <a:latin typeface="Times New Roman"/>
                        </a:rPr>
                        <a:t>образования« </a:t>
                      </a:r>
                      <a:endParaRPr lang="ru-RU" sz="1000" b="0" i="0" u="none" strike="noStrike" dirty="0">
                        <a:latin typeface="Times New Roman"/>
                      </a:endParaRPr>
                    </a:p>
                  </a:txBody>
                  <a:tcPr marL="9525" marR="9525" marT="9525" marB="0" anchor="b"/>
                </a:tc>
                <a:tc>
                  <a:txBody>
                    <a:bodyPr/>
                    <a:lstStyle/>
                    <a:p>
                      <a:pPr algn="r" fontAlgn="b"/>
                      <a:r>
                        <a:rPr lang="ru-RU" sz="1000" b="0" i="0" u="none" strike="noStrike">
                          <a:latin typeface="Times New Roman"/>
                        </a:rPr>
                        <a:t>160 048.0</a:t>
                      </a:r>
                    </a:p>
                  </a:txBody>
                  <a:tcPr marL="9525" marR="9525" marT="9525" marB="0" anchor="b"/>
                </a:tc>
                <a:tc>
                  <a:txBody>
                    <a:bodyPr/>
                    <a:lstStyle/>
                    <a:p>
                      <a:pPr algn="r" fontAlgn="b"/>
                      <a:r>
                        <a:rPr lang="ru-RU" sz="1000" b="0" i="0" u="none" strike="noStrike">
                          <a:latin typeface="Times New Roman"/>
                        </a:rPr>
                        <a:t>5 691.3</a:t>
                      </a:r>
                    </a:p>
                  </a:txBody>
                  <a:tcPr marL="9525" marR="9525" marT="9525" marB="0" anchor="b"/>
                </a:tc>
                <a:tc>
                  <a:txBody>
                    <a:bodyPr/>
                    <a:lstStyle/>
                    <a:p>
                      <a:pPr algn="r" fontAlgn="b"/>
                      <a:r>
                        <a:rPr lang="ru-RU" sz="1000" b="0" i="0" u="none" strike="noStrike">
                          <a:latin typeface="Times New Roman"/>
                        </a:rPr>
                        <a:t>5 691.3</a:t>
                      </a:r>
                    </a:p>
                  </a:txBody>
                  <a:tcPr marL="9525" marR="9525" marT="9525" marB="0" anchor="b"/>
                </a:tc>
              </a:tr>
              <a:tr h="444901">
                <a:tc>
                  <a:txBody>
                    <a:bodyPr/>
                    <a:lstStyle/>
                    <a:p>
                      <a:pPr algn="l" fontAlgn="b"/>
                      <a:r>
                        <a:rPr lang="ru-RU" sz="1000" b="0" i="0" u="none" strike="noStrike" dirty="0">
                          <a:latin typeface="Times New Roman"/>
                        </a:rPr>
                        <a:t>Подпрограмма "Сохранение здоровья и формирование здорового образа жизни </a:t>
                      </a:r>
                      <a:r>
                        <a:rPr lang="ru-RU" sz="1000" b="0" i="0" u="none" strike="noStrike" dirty="0" smtClean="0">
                          <a:latin typeface="Times New Roman"/>
                        </a:rPr>
                        <a:t>« </a:t>
                      </a:r>
                      <a:endParaRPr lang="ru-RU" sz="1000" b="0" i="0" u="none" strike="noStrike" dirty="0">
                        <a:latin typeface="Times New Roman"/>
                      </a:endParaRPr>
                    </a:p>
                  </a:txBody>
                  <a:tcPr marL="9525" marR="9525" marT="9525" marB="0" anchor="b"/>
                </a:tc>
                <a:tc>
                  <a:txBody>
                    <a:bodyPr/>
                    <a:lstStyle/>
                    <a:p>
                      <a:pPr algn="r" fontAlgn="b"/>
                      <a:r>
                        <a:rPr lang="ru-RU" sz="1000" b="0" i="0" u="none" strike="noStrike">
                          <a:latin typeface="Times New Roman"/>
                        </a:rPr>
                        <a:t>20 850.0</a:t>
                      </a:r>
                    </a:p>
                  </a:txBody>
                  <a:tcPr marL="9525" marR="9525" marT="9525" marB="0" anchor="b"/>
                </a:tc>
                <a:tc>
                  <a:txBody>
                    <a:bodyPr/>
                    <a:lstStyle/>
                    <a:p>
                      <a:pPr algn="r" fontAlgn="b"/>
                      <a:r>
                        <a:rPr lang="ru-RU" sz="1000" b="0" i="0" u="none" strike="noStrike">
                          <a:latin typeface="Times New Roman"/>
                        </a:rPr>
                        <a:t>21 217.0</a:t>
                      </a:r>
                    </a:p>
                  </a:txBody>
                  <a:tcPr marL="9525" marR="9525" marT="9525" marB="0" anchor="b"/>
                </a:tc>
                <a:tc>
                  <a:txBody>
                    <a:bodyPr/>
                    <a:lstStyle/>
                    <a:p>
                      <a:pPr algn="r" fontAlgn="b"/>
                      <a:r>
                        <a:rPr lang="ru-RU" sz="1000" b="0" i="0" u="none" strike="noStrike">
                          <a:latin typeface="Times New Roman"/>
                        </a:rPr>
                        <a:t>18 677.0</a:t>
                      </a:r>
                    </a:p>
                  </a:txBody>
                  <a:tcPr marL="9525" marR="9525" marT="9525" marB="0" anchor="b"/>
                </a:tc>
              </a:tr>
              <a:tr h="444901">
                <a:tc>
                  <a:txBody>
                    <a:bodyPr/>
                    <a:lstStyle/>
                    <a:p>
                      <a:pPr algn="l" fontAlgn="b"/>
                      <a:r>
                        <a:rPr lang="ru-RU" sz="1000" b="0" i="0" u="none" strike="noStrike" dirty="0">
                          <a:latin typeface="Times New Roman"/>
                        </a:rPr>
                        <a:t>Подпрограмма "Реализация молодежной политики и воспитания"  </a:t>
                      </a:r>
                    </a:p>
                  </a:txBody>
                  <a:tcPr marL="9525" marR="9525" marT="9525" marB="0" anchor="b"/>
                </a:tc>
                <a:tc>
                  <a:txBody>
                    <a:bodyPr/>
                    <a:lstStyle/>
                    <a:p>
                      <a:pPr algn="r" fontAlgn="b"/>
                      <a:r>
                        <a:rPr lang="ru-RU" sz="1000" b="0" i="0" u="none" strike="noStrike">
                          <a:latin typeface="Times New Roman"/>
                        </a:rPr>
                        <a:t>3 170.1</a:t>
                      </a:r>
                    </a:p>
                  </a:txBody>
                  <a:tcPr marL="9525" marR="9525" marT="9525" marB="0" anchor="b"/>
                </a:tc>
                <a:tc>
                  <a:txBody>
                    <a:bodyPr/>
                    <a:lstStyle/>
                    <a:p>
                      <a:pPr algn="r" fontAlgn="b"/>
                      <a:r>
                        <a:rPr lang="ru-RU" sz="1000" b="0" i="0" u="none" strike="noStrike">
                          <a:latin typeface="Times New Roman"/>
                        </a:rPr>
                        <a:t>2 061.1</a:t>
                      </a:r>
                    </a:p>
                  </a:txBody>
                  <a:tcPr marL="9525" marR="9525" marT="9525" marB="0" anchor="b"/>
                </a:tc>
                <a:tc>
                  <a:txBody>
                    <a:bodyPr/>
                    <a:lstStyle/>
                    <a:p>
                      <a:pPr algn="r" fontAlgn="b"/>
                      <a:r>
                        <a:rPr lang="ru-RU" sz="1000" b="0" i="0" u="none" strike="noStrike">
                          <a:latin typeface="Times New Roman"/>
                        </a:rPr>
                        <a:t>1 961.1</a:t>
                      </a:r>
                    </a:p>
                  </a:txBody>
                  <a:tcPr marL="9525" marR="9525" marT="9525" marB="0" anchor="b"/>
                </a:tc>
              </a:tr>
              <a:tr h="444901">
                <a:tc>
                  <a:txBody>
                    <a:bodyPr/>
                    <a:lstStyle/>
                    <a:p>
                      <a:pPr algn="l" fontAlgn="b"/>
                      <a:r>
                        <a:rPr lang="ru-RU" sz="1000" b="0" i="0" u="none" strike="noStrike" dirty="0">
                          <a:latin typeface="Times New Roman"/>
                        </a:rPr>
                        <a:t>Подпрограмма "Развитие физической культуры и спорта" муниципальной </a:t>
                      </a:r>
                    </a:p>
                  </a:txBody>
                  <a:tcPr marL="9525" marR="9525" marT="9525" marB="0" anchor="b"/>
                </a:tc>
                <a:tc>
                  <a:txBody>
                    <a:bodyPr/>
                    <a:lstStyle/>
                    <a:p>
                      <a:pPr algn="r" fontAlgn="b"/>
                      <a:r>
                        <a:rPr lang="ru-RU" sz="1000" b="0" i="0" u="none" strike="noStrike">
                          <a:latin typeface="Times New Roman"/>
                        </a:rPr>
                        <a:t>56 290.9</a:t>
                      </a:r>
                    </a:p>
                  </a:txBody>
                  <a:tcPr marL="9525" marR="9525" marT="9525" marB="0" anchor="b"/>
                </a:tc>
                <a:tc>
                  <a:txBody>
                    <a:bodyPr/>
                    <a:lstStyle/>
                    <a:p>
                      <a:pPr algn="r" fontAlgn="b"/>
                      <a:r>
                        <a:rPr lang="ru-RU" sz="1000" b="0" i="0" u="none" strike="noStrike">
                          <a:latin typeface="Times New Roman"/>
                        </a:rPr>
                        <a:t>6 527.2</a:t>
                      </a:r>
                    </a:p>
                  </a:txBody>
                  <a:tcPr marL="9525" marR="9525" marT="9525" marB="0" anchor="b"/>
                </a:tc>
                <a:tc>
                  <a:txBody>
                    <a:bodyPr/>
                    <a:lstStyle/>
                    <a:p>
                      <a:pPr algn="r" fontAlgn="b"/>
                      <a:r>
                        <a:rPr lang="ru-RU" sz="1000" b="0" i="0" u="none" strike="noStrike">
                          <a:latin typeface="Times New Roman"/>
                        </a:rPr>
                        <a:t>6 527.2</a:t>
                      </a:r>
                    </a:p>
                  </a:txBody>
                  <a:tcPr marL="9525" marR="9525" marT="9525" marB="0" anchor="b"/>
                </a:tc>
              </a:tr>
              <a:tr h="590176">
                <a:tc>
                  <a:txBody>
                    <a:bodyPr/>
                    <a:lstStyle/>
                    <a:p>
                      <a:pPr algn="l" fontAlgn="b"/>
                      <a:r>
                        <a:rPr lang="ru-RU" sz="1000" b="0" i="0" u="none" strike="noStrike" dirty="0">
                          <a:latin typeface="Times New Roman"/>
                        </a:rPr>
                        <a:t>Подпрограмма "Создание безопасной среды в образовательных </a:t>
                      </a:r>
                      <a:r>
                        <a:rPr lang="ru-RU" sz="1000" b="0" i="0" u="none" strike="noStrike" dirty="0" smtClean="0">
                          <a:latin typeface="Times New Roman"/>
                        </a:rPr>
                        <a:t>организациях« </a:t>
                      </a:r>
                    </a:p>
                    <a:p>
                      <a:pPr algn="l" fontAlgn="b"/>
                      <a:endParaRPr lang="ru-RU" sz="1000" b="0" i="0" u="none" strike="noStrike" dirty="0">
                        <a:latin typeface="Times New Roman"/>
                      </a:endParaRPr>
                    </a:p>
                  </a:txBody>
                  <a:tcPr marL="9525" marR="9525" marT="9525" marB="0" anchor="b"/>
                </a:tc>
                <a:tc>
                  <a:txBody>
                    <a:bodyPr/>
                    <a:lstStyle/>
                    <a:p>
                      <a:pPr algn="r" fontAlgn="b"/>
                      <a:r>
                        <a:rPr lang="ru-RU" sz="1000" b="0" i="0" u="none" strike="noStrike">
                          <a:latin typeface="Times New Roman"/>
                        </a:rPr>
                        <a:t>17 252.6</a:t>
                      </a:r>
                    </a:p>
                  </a:txBody>
                  <a:tcPr marL="9525" marR="9525" marT="9525" marB="0" anchor="b"/>
                </a:tc>
                <a:tc>
                  <a:txBody>
                    <a:bodyPr/>
                    <a:lstStyle/>
                    <a:p>
                      <a:pPr algn="r" fontAlgn="b"/>
                      <a:r>
                        <a:rPr lang="ru-RU" sz="1000" b="0" i="0" u="none" strike="noStrike">
                          <a:latin typeface="Times New Roman"/>
                        </a:rPr>
                        <a:t>27 063.3</a:t>
                      </a:r>
                    </a:p>
                  </a:txBody>
                  <a:tcPr marL="9525" marR="9525" marT="9525" marB="0" anchor="b"/>
                </a:tc>
                <a:tc>
                  <a:txBody>
                    <a:bodyPr/>
                    <a:lstStyle/>
                    <a:p>
                      <a:pPr algn="r" fontAlgn="b"/>
                      <a:r>
                        <a:rPr lang="ru-RU" sz="1000" b="0" i="0" u="none" strike="noStrike">
                          <a:latin typeface="Times New Roman"/>
                        </a:rPr>
                        <a:t>27 063.3</a:t>
                      </a:r>
                    </a:p>
                  </a:txBody>
                  <a:tcPr marL="9525" marR="9525" marT="9525" marB="0" anchor="b"/>
                </a:tc>
              </a:tr>
              <a:tr h="590176">
                <a:tc>
                  <a:txBody>
                    <a:bodyPr/>
                    <a:lstStyle/>
                    <a:p>
                      <a:pPr algn="l" fontAlgn="b"/>
                      <a:r>
                        <a:rPr lang="ru-RU" sz="1000" b="0" i="0" u="none" strike="noStrike" dirty="0">
                          <a:latin typeface="Times New Roman"/>
                        </a:rPr>
                        <a:t>Подпрограмма "Обеспечение деятельности образовательных организаций и Управления образования, молодежной политики и спорта"  </a:t>
                      </a:r>
                    </a:p>
                  </a:txBody>
                  <a:tcPr marL="9525" marR="9525" marT="9525" marB="0" anchor="b"/>
                </a:tc>
                <a:tc>
                  <a:txBody>
                    <a:bodyPr/>
                    <a:lstStyle/>
                    <a:p>
                      <a:pPr algn="r" fontAlgn="b"/>
                      <a:r>
                        <a:rPr lang="ru-RU" sz="1000" b="0" i="0" u="none" strike="noStrike">
                          <a:latin typeface="Times New Roman"/>
                        </a:rPr>
                        <a:t>454 456.5</a:t>
                      </a:r>
                    </a:p>
                  </a:txBody>
                  <a:tcPr marL="9525" marR="9525" marT="9525" marB="0" anchor="b"/>
                </a:tc>
                <a:tc>
                  <a:txBody>
                    <a:bodyPr/>
                    <a:lstStyle/>
                    <a:p>
                      <a:pPr algn="r" fontAlgn="b"/>
                      <a:r>
                        <a:rPr lang="ru-RU" sz="1000" b="0" i="0" u="none" strike="noStrike">
                          <a:latin typeface="Times New Roman"/>
                        </a:rPr>
                        <a:t>394 740.8</a:t>
                      </a:r>
                    </a:p>
                  </a:txBody>
                  <a:tcPr marL="9525" marR="9525" marT="9525" marB="0" anchor="b"/>
                </a:tc>
                <a:tc>
                  <a:txBody>
                    <a:bodyPr/>
                    <a:lstStyle/>
                    <a:p>
                      <a:pPr algn="r" fontAlgn="b"/>
                      <a:r>
                        <a:rPr lang="ru-RU" sz="1000" b="0" i="0" u="none" strike="noStrike" dirty="0">
                          <a:latin typeface="Times New Roman"/>
                        </a:rPr>
                        <a:t>395 398.6</a:t>
                      </a:r>
                    </a:p>
                  </a:txBody>
                  <a:tcPr marL="9525" marR="9525" marT="9525" marB="0" anchor="b"/>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2082792"/>
          </a:xfrm>
        </p:spPr>
        <p:txBody>
          <a:bodyPr>
            <a:normAutofit fontScale="90000"/>
          </a:bodyPr>
          <a:lstStyle/>
          <a:p>
            <a:pPr algn="ctr"/>
            <a:r>
              <a:rPr lang="ru-RU" sz="2200" b="1" dirty="0" smtClean="0">
                <a:solidFill>
                  <a:schemeClr val="accent1">
                    <a:lumMod val="75000"/>
                  </a:schemeClr>
                </a:solidFill>
              </a:rPr>
              <a:t>Муниципальная программа  «Развитие культуры</a:t>
            </a:r>
            <a:br>
              <a:rPr lang="ru-RU" sz="2200" b="1" dirty="0" smtClean="0">
                <a:solidFill>
                  <a:schemeClr val="accent1">
                    <a:lumMod val="75000"/>
                  </a:schemeClr>
                </a:solidFill>
              </a:rPr>
            </a:br>
            <a:r>
              <a:rPr lang="ru-RU" sz="2200" b="1" dirty="0" smtClean="0">
                <a:solidFill>
                  <a:schemeClr val="accent1">
                    <a:lumMod val="75000"/>
                  </a:schemeClr>
                </a:solidFill>
              </a:rPr>
              <a:t> Приволжского района на 2018-2020 годы» </a:t>
            </a:r>
            <a:r>
              <a:rPr lang="ru-RU" sz="1800" b="1" dirty="0" smtClean="0">
                <a:solidFill>
                  <a:schemeClr val="accent1">
                    <a:lumMod val="75000"/>
                  </a:schemeClr>
                </a:solidFill>
              </a:rPr>
              <a:t/>
            </a:r>
            <a:br>
              <a:rPr lang="ru-RU" sz="1800" b="1" dirty="0" smtClean="0">
                <a:solidFill>
                  <a:schemeClr val="accent1">
                    <a:lumMod val="75000"/>
                  </a:schemeClr>
                </a:solidFill>
              </a:rPr>
            </a:br>
            <a:r>
              <a:rPr lang="ru-RU" sz="1800" b="1" u="sng" dirty="0" smtClean="0">
                <a:solidFill>
                  <a:schemeClr val="accent1">
                    <a:lumMod val="75000"/>
                  </a:schemeClr>
                </a:solidFill>
              </a:rPr>
              <a:t>Цели  программы:</a:t>
            </a:r>
            <a:r>
              <a:rPr lang="ru-RU" sz="1800" b="1" dirty="0" smtClean="0">
                <a:solidFill>
                  <a:schemeClr val="accent1">
                    <a:lumMod val="75000"/>
                  </a:schemeClr>
                </a:solidFill>
              </a:rPr>
              <a:t/>
            </a:r>
            <a:br>
              <a:rPr lang="ru-RU" sz="1800" b="1" dirty="0" smtClean="0">
                <a:solidFill>
                  <a:schemeClr val="accent1">
                    <a:lumMod val="75000"/>
                  </a:schemeClr>
                </a:solidFill>
              </a:rPr>
            </a:br>
            <a:r>
              <a:rPr lang="ru-RU" sz="1800" b="1" dirty="0" smtClean="0">
                <a:solidFill>
                  <a:schemeClr val="accent1">
                    <a:lumMod val="75000"/>
                  </a:schemeClr>
                </a:solidFill>
              </a:rPr>
              <a:t>Комплексное развитие и реализация культурного потенциала</a:t>
            </a:r>
            <a:br>
              <a:rPr lang="ru-RU" sz="1800" b="1" dirty="0" smtClean="0">
                <a:solidFill>
                  <a:schemeClr val="accent1">
                    <a:lumMod val="75000"/>
                  </a:schemeClr>
                </a:solidFill>
              </a:rPr>
            </a:br>
            <a:r>
              <a:rPr lang="ru-RU" sz="1800" b="1" dirty="0" smtClean="0">
                <a:solidFill>
                  <a:schemeClr val="accent1">
                    <a:lumMod val="75000"/>
                  </a:schemeClr>
                </a:solidFill>
              </a:rPr>
              <a:t>  Приволжского района.</a:t>
            </a:r>
            <a:br>
              <a:rPr lang="ru-RU" sz="1800" b="1" dirty="0" smtClean="0">
                <a:solidFill>
                  <a:schemeClr val="accent1">
                    <a:lumMod val="75000"/>
                  </a:schemeClr>
                </a:solidFill>
              </a:rPr>
            </a:br>
            <a:r>
              <a:rPr lang="ru-RU" sz="1800" b="1" dirty="0" smtClean="0">
                <a:solidFill>
                  <a:schemeClr val="accent1">
                    <a:lumMod val="75000"/>
                  </a:schemeClr>
                </a:solidFill>
              </a:rPr>
              <a:t>Повышение качества и разнообразия услуг в области культуры и искусства, развитие инфраструктуры учреждений культуры.</a:t>
            </a:r>
            <a:br>
              <a:rPr lang="ru-RU" sz="1800" b="1" dirty="0" smtClean="0">
                <a:solidFill>
                  <a:schemeClr val="accent1">
                    <a:lumMod val="75000"/>
                  </a:schemeClr>
                </a:solidFill>
              </a:rPr>
            </a:br>
            <a:endParaRPr lang="ru-RU" sz="1800" b="1" dirty="0">
              <a:solidFill>
                <a:schemeClr val="accent1">
                  <a:lumMod val="75000"/>
                </a:schemeClr>
              </a:solidFill>
            </a:endParaRPr>
          </a:p>
        </p:txBody>
      </p:sp>
      <p:graphicFrame>
        <p:nvGraphicFramePr>
          <p:cNvPr id="4" name="Содержимое 3"/>
          <p:cNvGraphicFramePr>
            <a:graphicFrameLocks noGrp="1"/>
          </p:cNvGraphicFramePr>
          <p:nvPr>
            <p:ph idx="1"/>
          </p:nvPr>
        </p:nvGraphicFramePr>
        <p:xfrm>
          <a:off x="1285852" y="2143115"/>
          <a:ext cx="7499352" cy="4500596"/>
        </p:xfrm>
        <a:graphic>
          <a:graphicData uri="http://schemas.openxmlformats.org/drawingml/2006/table">
            <a:tbl>
              <a:tblPr firstRow="1" bandRow="1">
                <a:tableStyleId>{5C22544A-7EE6-4342-B048-85BDC9FD1C3A}</a:tableStyleId>
              </a:tblPr>
              <a:tblGrid>
                <a:gridCol w="4214842"/>
                <a:gridCol w="1422388"/>
                <a:gridCol w="928694"/>
                <a:gridCol w="933428"/>
              </a:tblGrid>
              <a:tr h="1249537">
                <a:tc>
                  <a:txBody>
                    <a:bodyPr/>
                    <a:lstStyle/>
                    <a:p>
                      <a:pPr algn="ctr" fontAlgn="ctr"/>
                      <a:r>
                        <a:rPr lang="ru-RU" sz="900" b="0" i="0" u="none" strike="noStrike" dirty="0">
                          <a:latin typeface="Times New Roman"/>
                        </a:rPr>
                        <a:t>Наименование</a:t>
                      </a:r>
                    </a:p>
                  </a:txBody>
                  <a:tcPr marL="9525" marR="9525" marT="9525" marB="0" anchor="ctr"/>
                </a:tc>
                <a:tc>
                  <a:txBody>
                    <a:bodyPr/>
                    <a:lstStyle/>
                    <a:p>
                      <a:pPr algn="ctr" fontAlgn="ctr"/>
                      <a:r>
                        <a:rPr lang="ru-RU" sz="900" b="0" i="0" u="none" strike="noStrike" dirty="0">
                          <a:latin typeface="Times New Roman"/>
                        </a:rPr>
                        <a:t>Бюджетные ассигнования на 2019 </a:t>
                      </a:r>
                      <a:r>
                        <a:rPr lang="ru-RU" sz="900" b="0" i="0" u="none" strike="noStrike" dirty="0" smtClean="0">
                          <a:latin typeface="Times New Roman"/>
                        </a:rPr>
                        <a:t>год тыс.руб.</a:t>
                      </a:r>
                      <a:endParaRPr lang="ru-RU" sz="900" b="0" i="0" u="none" strike="noStrike" dirty="0">
                        <a:latin typeface="Times New Roman"/>
                      </a:endParaRPr>
                    </a:p>
                  </a:txBody>
                  <a:tcPr marL="9525" marR="9525" marT="9525" marB="0" anchor="ctr"/>
                </a:tc>
                <a:tc>
                  <a:txBody>
                    <a:bodyPr/>
                    <a:lstStyle/>
                    <a:p>
                      <a:pPr algn="ctr" fontAlgn="ctr"/>
                      <a:r>
                        <a:rPr lang="ru-RU" sz="900" b="0" i="0" u="none" strike="noStrike" dirty="0">
                          <a:latin typeface="Times New Roman"/>
                        </a:rPr>
                        <a:t>Бюджетные ассигнования на 2020 </a:t>
                      </a:r>
                      <a:r>
                        <a:rPr lang="ru-RU" sz="900" b="0" i="0" u="none" strike="noStrike" dirty="0" smtClean="0">
                          <a:latin typeface="Times New Roman"/>
                        </a:rPr>
                        <a:t>год тыс.руб.</a:t>
                      </a:r>
                      <a:endParaRPr lang="ru-RU" sz="900" b="0" i="0" u="none" strike="noStrike" dirty="0">
                        <a:latin typeface="Times New Roman"/>
                      </a:endParaRPr>
                    </a:p>
                  </a:txBody>
                  <a:tcPr marL="9525" marR="9525" marT="9525" marB="0" anchor="ctr"/>
                </a:tc>
                <a:tc>
                  <a:txBody>
                    <a:bodyPr/>
                    <a:lstStyle/>
                    <a:p>
                      <a:pPr algn="ctr" fontAlgn="ctr"/>
                      <a:r>
                        <a:rPr lang="ru-RU" sz="900" b="0" i="0" u="none" strike="noStrike" dirty="0">
                          <a:latin typeface="Times New Roman"/>
                        </a:rPr>
                        <a:t>Бюджетные ассигнования на 2021 </a:t>
                      </a:r>
                      <a:r>
                        <a:rPr lang="ru-RU" sz="900" b="0" i="0" u="none" strike="noStrike" dirty="0" smtClean="0">
                          <a:latin typeface="Times New Roman"/>
                        </a:rPr>
                        <a:t>год тыс.руб.</a:t>
                      </a:r>
                      <a:endParaRPr lang="ru-RU" sz="900" b="0" i="0" u="none" strike="noStrike" dirty="0">
                        <a:latin typeface="Times New Roman"/>
                      </a:endParaRPr>
                    </a:p>
                  </a:txBody>
                  <a:tcPr marL="9525" marR="9525" marT="9525" marB="0" anchor="ctr"/>
                </a:tc>
              </a:tr>
              <a:tr h="932913">
                <a:tc>
                  <a:txBody>
                    <a:bodyPr/>
                    <a:lstStyle/>
                    <a:p>
                      <a:pPr algn="l" fontAlgn="b"/>
                      <a:r>
                        <a:rPr lang="ru-RU" sz="1000" b="0" i="0" u="none" strike="noStrike" dirty="0">
                          <a:latin typeface="Times New Roman"/>
                        </a:rPr>
                        <a:t>Муниципальная программа  «Развитие культуры Приволжского </a:t>
                      </a:r>
                      <a:r>
                        <a:rPr lang="ru-RU" sz="1000" b="0" i="0" u="none" strike="noStrike" dirty="0" smtClean="0">
                          <a:latin typeface="Times New Roman"/>
                        </a:rPr>
                        <a:t>района»</a:t>
                      </a:r>
                      <a:endParaRPr lang="ru-RU" sz="1000" b="0" i="0" u="none" strike="noStrike" dirty="0">
                        <a:latin typeface="Times New Roman"/>
                      </a:endParaRPr>
                    </a:p>
                  </a:txBody>
                  <a:tcPr marL="9525" marR="9525" marT="9525" marB="0" anchor="b"/>
                </a:tc>
                <a:tc>
                  <a:txBody>
                    <a:bodyPr/>
                    <a:lstStyle/>
                    <a:p>
                      <a:pPr algn="r" fontAlgn="b"/>
                      <a:r>
                        <a:rPr lang="ru-RU" sz="1000" b="0" i="0" u="none" strike="noStrike">
                          <a:latin typeface="Times New Roman"/>
                        </a:rPr>
                        <a:t>12 665.7</a:t>
                      </a:r>
                    </a:p>
                  </a:txBody>
                  <a:tcPr marL="9525" marR="9525" marT="9525" marB="0" anchor="b"/>
                </a:tc>
                <a:tc>
                  <a:txBody>
                    <a:bodyPr/>
                    <a:lstStyle/>
                    <a:p>
                      <a:pPr algn="r" fontAlgn="b"/>
                      <a:r>
                        <a:rPr lang="ru-RU" sz="1000" b="0" i="0" u="none" strike="noStrike">
                          <a:latin typeface="Times New Roman"/>
                        </a:rPr>
                        <a:t>16 352.6</a:t>
                      </a:r>
                    </a:p>
                  </a:txBody>
                  <a:tcPr marL="9525" marR="9525" marT="9525" marB="0" anchor="b"/>
                </a:tc>
                <a:tc>
                  <a:txBody>
                    <a:bodyPr/>
                    <a:lstStyle/>
                    <a:p>
                      <a:pPr algn="r" fontAlgn="b"/>
                      <a:r>
                        <a:rPr lang="ru-RU" sz="1000" b="0" i="0" u="none" strike="noStrike">
                          <a:latin typeface="Times New Roman"/>
                        </a:rPr>
                        <a:t>16 352.6</a:t>
                      </a:r>
                    </a:p>
                  </a:txBody>
                  <a:tcPr marL="9525" marR="9525" marT="9525" marB="0" anchor="b"/>
                </a:tc>
              </a:tr>
              <a:tr h="1385233">
                <a:tc>
                  <a:txBody>
                    <a:bodyPr/>
                    <a:lstStyle/>
                    <a:p>
                      <a:pPr algn="l" fontAlgn="b"/>
                      <a:r>
                        <a:rPr lang="ru-RU" sz="1000" b="0" i="0" u="none" strike="noStrike" dirty="0">
                          <a:latin typeface="Times New Roman"/>
                        </a:rPr>
                        <a:t>Подпрограмма "Обеспечение деятельности муниципальных учреждений культуры  муниципальной программы  «Развитие культуры Приволжского района </a:t>
                      </a:r>
                      <a:r>
                        <a:rPr lang="ru-RU" sz="1000" b="0" i="0" u="none" strike="noStrike" dirty="0" smtClean="0">
                          <a:latin typeface="Times New Roman"/>
                        </a:rPr>
                        <a:t>»</a:t>
                      </a:r>
                      <a:endParaRPr lang="ru-RU" sz="1000" b="0" i="0" u="none" strike="noStrike" dirty="0">
                        <a:latin typeface="Times New Roman"/>
                      </a:endParaRPr>
                    </a:p>
                  </a:txBody>
                  <a:tcPr marL="9525" marR="9525" marT="9525" marB="0" anchor="b"/>
                </a:tc>
                <a:tc>
                  <a:txBody>
                    <a:bodyPr/>
                    <a:lstStyle/>
                    <a:p>
                      <a:pPr algn="r" fontAlgn="b"/>
                      <a:r>
                        <a:rPr lang="ru-RU" sz="1000" b="0" i="0" u="none" strike="noStrike">
                          <a:latin typeface="Times New Roman"/>
                        </a:rPr>
                        <a:t>5 672.3</a:t>
                      </a:r>
                    </a:p>
                  </a:txBody>
                  <a:tcPr marL="9525" marR="9525" marT="9525" marB="0" anchor="b"/>
                </a:tc>
                <a:tc>
                  <a:txBody>
                    <a:bodyPr/>
                    <a:lstStyle/>
                    <a:p>
                      <a:pPr algn="r" fontAlgn="b"/>
                      <a:r>
                        <a:rPr lang="ru-RU" sz="1000" b="0" i="0" u="none" strike="noStrike">
                          <a:latin typeface="Times New Roman"/>
                        </a:rPr>
                        <a:t>8 533.1</a:t>
                      </a:r>
                    </a:p>
                  </a:txBody>
                  <a:tcPr marL="9525" marR="9525" marT="9525" marB="0" anchor="b"/>
                </a:tc>
                <a:tc>
                  <a:txBody>
                    <a:bodyPr/>
                    <a:lstStyle/>
                    <a:p>
                      <a:pPr algn="r" fontAlgn="b"/>
                      <a:r>
                        <a:rPr lang="ru-RU" sz="1000" b="0" i="0" u="none" strike="noStrike">
                          <a:latin typeface="Times New Roman"/>
                        </a:rPr>
                        <a:t>8 533.1</a:t>
                      </a:r>
                    </a:p>
                  </a:txBody>
                  <a:tcPr marL="9525" marR="9525" marT="9525" marB="0" anchor="b"/>
                </a:tc>
              </a:tr>
              <a:tr h="932913">
                <a:tc>
                  <a:txBody>
                    <a:bodyPr/>
                    <a:lstStyle/>
                    <a:p>
                      <a:pPr algn="l" fontAlgn="b"/>
                      <a:r>
                        <a:rPr lang="ru-RU" sz="1000" b="0" i="0" u="none" strike="noStrike" dirty="0">
                          <a:latin typeface="Times New Roman"/>
                        </a:rPr>
                        <a:t>Подпрограмма "Развитие библиотечного дела" муниципальной программы  «Развитие культуры Приволжского района на </a:t>
                      </a:r>
                      <a:r>
                        <a:rPr lang="ru-RU" sz="1000" b="0" i="0" u="none" strike="noStrike" dirty="0" smtClean="0">
                          <a:latin typeface="Times New Roman"/>
                        </a:rPr>
                        <a:t>2»</a:t>
                      </a:r>
                      <a:endParaRPr lang="ru-RU" sz="1000" b="0" i="0" u="none" strike="noStrike" dirty="0">
                        <a:latin typeface="Times New Roman"/>
                      </a:endParaRPr>
                    </a:p>
                  </a:txBody>
                  <a:tcPr marL="9525" marR="9525" marT="9525" marB="0" anchor="b"/>
                </a:tc>
                <a:tc>
                  <a:txBody>
                    <a:bodyPr/>
                    <a:lstStyle/>
                    <a:p>
                      <a:pPr algn="r" fontAlgn="b"/>
                      <a:r>
                        <a:rPr lang="ru-RU" sz="1000" b="0" i="0" u="none" strike="noStrike">
                          <a:latin typeface="Times New Roman"/>
                        </a:rPr>
                        <a:t>6 993.4</a:t>
                      </a:r>
                    </a:p>
                  </a:txBody>
                  <a:tcPr marL="9525" marR="9525" marT="9525" marB="0" anchor="b"/>
                </a:tc>
                <a:tc>
                  <a:txBody>
                    <a:bodyPr/>
                    <a:lstStyle/>
                    <a:p>
                      <a:pPr algn="r" fontAlgn="b"/>
                      <a:r>
                        <a:rPr lang="ru-RU" sz="1000" b="0" i="0" u="none" strike="noStrike">
                          <a:latin typeface="Times New Roman"/>
                        </a:rPr>
                        <a:t>7 819.5</a:t>
                      </a:r>
                    </a:p>
                  </a:txBody>
                  <a:tcPr marL="9525" marR="9525" marT="9525" marB="0" anchor="b"/>
                </a:tc>
                <a:tc>
                  <a:txBody>
                    <a:bodyPr/>
                    <a:lstStyle/>
                    <a:p>
                      <a:pPr algn="r" fontAlgn="b"/>
                      <a:r>
                        <a:rPr lang="ru-RU" sz="1000" b="0" i="0" u="none" strike="noStrike" dirty="0">
                          <a:latin typeface="Times New Roman"/>
                        </a:rPr>
                        <a:t>7 819.5</a:t>
                      </a:r>
                    </a:p>
                  </a:txBody>
                  <a:tcPr marL="9525" marR="9525" marT="9525" marB="0" anchor="b"/>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1071538" y="1071546"/>
          <a:ext cx="7215238" cy="4389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571604" y="428605"/>
            <a:ext cx="6286544" cy="642942"/>
          </a:xfrm>
          <a:prstGeom prst="rect">
            <a:avLst/>
          </a:prstGeom>
          <a:noFill/>
        </p:spPr>
        <p:txBody>
          <a:bodyPr wrap="square" rtlCol="0">
            <a:spAutoFit/>
          </a:bodyPr>
          <a:lstStyle/>
          <a:p>
            <a:pPr algn="ctr"/>
            <a:r>
              <a:rPr lang="ru-RU" sz="36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rPr>
              <a:t>Наши контакты</a:t>
            </a:r>
            <a:endParaRPr lang="ru-RU" sz="3600" b="1" dirty="0">
              <a:ln w="18415" cmpd="sng">
                <a:solidFill>
                  <a:srgbClr val="FFFFFF"/>
                </a:solidFill>
                <a:prstDash val="solid"/>
              </a:ln>
              <a:solidFill>
                <a:srgbClr val="0070C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332656"/>
            <a:ext cx="7992888" cy="578619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endParaRPr lang="ru-RU" b="1" dirty="0" smtClean="0">
              <a:solidFill>
                <a:schemeClr val="accent1"/>
              </a:solidFill>
            </a:endParaRPr>
          </a:p>
          <a:p>
            <a:pPr algn="ctr"/>
            <a:endParaRPr lang="ru-RU" b="1" dirty="0" smtClean="0">
              <a:solidFill>
                <a:schemeClr val="accent1"/>
              </a:solidFill>
            </a:endParaRPr>
          </a:p>
          <a:p>
            <a:pPr algn="ctr"/>
            <a:endParaRPr lang="ru-RU" b="1" dirty="0" smtClean="0">
              <a:solidFill>
                <a:schemeClr val="accent1"/>
              </a:solidFill>
            </a:endParaRPr>
          </a:p>
          <a:p>
            <a:pPr algn="ctr"/>
            <a:endParaRPr lang="ru-RU" b="1" dirty="0" smtClean="0">
              <a:solidFill>
                <a:schemeClr val="accent1"/>
              </a:solidFill>
            </a:endParaRPr>
          </a:p>
          <a:p>
            <a:pPr algn="ctr"/>
            <a:r>
              <a:rPr lang="ru-RU" b="1" dirty="0" smtClean="0">
                <a:solidFill>
                  <a:schemeClr val="accent1"/>
                </a:solidFill>
              </a:rPr>
              <a:t>УВАЖАЕМЫЕ ЖИТЕЛИ</a:t>
            </a:r>
          </a:p>
          <a:p>
            <a:pPr algn="ctr"/>
            <a:r>
              <a:rPr lang="ru-RU" b="1" dirty="0" smtClean="0">
                <a:solidFill>
                  <a:schemeClr val="accent1"/>
                </a:solidFill>
              </a:rPr>
              <a:t>ПРИВОЛЖСКОГО РАЙОНА!</a:t>
            </a:r>
            <a:endParaRPr lang="ru-RU" dirty="0">
              <a:solidFill>
                <a:schemeClr val="accent1"/>
              </a:solidFill>
            </a:endParaRPr>
          </a:p>
          <a:p>
            <a:r>
              <a:rPr lang="ru-RU" sz="1400" b="1" dirty="0">
                <a:solidFill>
                  <a:srgbClr val="000000"/>
                </a:solidFill>
              </a:rPr>
              <a:t> </a:t>
            </a:r>
            <a:endParaRPr lang="ru-RU" sz="1400" b="1" dirty="0" smtClean="0">
              <a:solidFill>
                <a:srgbClr val="000000"/>
              </a:solidFill>
            </a:endParaRPr>
          </a:p>
          <a:p>
            <a:endParaRPr lang="ru-RU" sz="1400" dirty="0">
              <a:solidFill>
                <a:srgbClr val="000000"/>
              </a:solidFill>
            </a:endParaRPr>
          </a:p>
          <a:p>
            <a:pPr algn="just"/>
            <a:r>
              <a:rPr lang="ru-RU" sz="1400" b="1" dirty="0">
                <a:solidFill>
                  <a:srgbClr val="000000"/>
                </a:solidFill>
              </a:rPr>
              <a:t>     </a:t>
            </a:r>
            <a:r>
              <a:rPr lang="ru-RU" sz="1400" b="1" dirty="0" smtClean="0">
                <a:solidFill>
                  <a:srgbClr val="000000"/>
                </a:solidFill>
              </a:rPr>
              <a:t>    </a:t>
            </a:r>
            <a:r>
              <a:rPr lang="ru-RU" sz="2200" dirty="0" smtClean="0">
                <a:solidFill>
                  <a:srgbClr val="7030A0"/>
                </a:solidFill>
              </a:rPr>
              <a:t>     </a:t>
            </a:r>
            <a:r>
              <a:rPr lang="ru-RU" sz="2200" b="1" dirty="0">
                <a:solidFill>
                  <a:srgbClr val="7030A0"/>
                </a:solidFill>
              </a:rPr>
              <a:t>Представляем </a:t>
            </a:r>
            <a:r>
              <a:rPr lang="ru-RU" sz="2200" b="1" dirty="0" smtClean="0">
                <a:solidFill>
                  <a:srgbClr val="7030A0"/>
                </a:solidFill>
              </a:rPr>
              <a:t>бюджет района, </a:t>
            </a:r>
            <a:r>
              <a:rPr lang="ru-RU" sz="2200" b="1" dirty="0">
                <a:solidFill>
                  <a:srgbClr val="7030A0"/>
                </a:solidFill>
              </a:rPr>
              <a:t>в котором кратко и доступно отражены основные параметры бюджета </a:t>
            </a:r>
            <a:r>
              <a:rPr lang="ru-RU" sz="2200" b="1" dirty="0" smtClean="0">
                <a:solidFill>
                  <a:srgbClr val="7030A0"/>
                </a:solidFill>
              </a:rPr>
              <a:t>нашего района на 2019 год и плановый период 2020-2021 годов. Предоставлена </a:t>
            </a:r>
            <a:r>
              <a:rPr lang="ru-RU" sz="2200" b="1" dirty="0">
                <a:solidFill>
                  <a:srgbClr val="7030A0"/>
                </a:solidFill>
              </a:rPr>
              <a:t>информация о том, какие обязательства берет на себя местный бюджет, на какие цели и в каком объеме планируется направить бюджетные средства</a:t>
            </a:r>
            <a:r>
              <a:rPr lang="ru-RU" sz="2200" b="1" dirty="0" smtClean="0">
                <a:solidFill>
                  <a:srgbClr val="7030A0"/>
                </a:solidFill>
              </a:rPr>
              <a:t>.</a:t>
            </a:r>
          </a:p>
          <a:p>
            <a:pPr algn="just"/>
            <a:endParaRPr lang="ru-RU" sz="2200" dirty="0" smtClean="0">
              <a:solidFill>
                <a:schemeClr val="tx2">
                  <a:lumMod val="50000"/>
                </a:schemeClr>
              </a:solidFill>
            </a:endParaRPr>
          </a:p>
          <a:p>
            <a:pPr algn="just"/>
            <a:endParaRPr lang="ru-RU" sz="2200" dirty="0">
              <a:solidFill>
                <a:srgbClr val="000000"/>
              </a:solidFill>
            </a:endParaRPr>
          </a:p>
          <a:p>
            <a:pPr algn="just"/>
            <a:endParaRPr lang="ru-RU" sz="2200" dirty="0">
              <a:solidFill>
                <a:srgbClr val="000000"/>
              </a:solidFill>
            </a:endParaRPr>
          </a:p>
        </p:txBody>
      </p:sp>
      <p:pic>
        <p:nvPicPr>
          <p:cNvPr id="3" name="Picture 7"/>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71" b="96481" l="9971" r="89883"/>
                    </a14:imgEffect>
                  </a14:imgLayer>
                </a14:imgProps>
              </a:ext>
              <a:ext uri="{28A0092B-C50C-407E-A947-70E740481C1C}">
                <a14:useLocalDpi xmlns:a14="http://schemas.microsoft.com/office/drawing/2010/main" val="0"/>
              </a:ext>
            </a:extLst>
          </a:blip>
          <a:srcRect/>
          <a:stretch>
            <a:fillRect/>
          </a:stretch>
        </p:blipFill>
        <p:spPr bwMode="auto">
          <a:xfrm>
            <a:off x="5148064" y="4939465"/>
            <a:ext cx="3068423" cy="1918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785794"/>
            <a:ext cx="7498080" cy="5572164"/>
          </a:xfrm>
        </p:spPr>
        <p:txBody>
          <a:bodyPr>
            <a:noAutofit/>
          </a:bodyPr>
          <a:lstStyle/>
          <a:p>
            <a:r>
              <a:rPr lang="ru-RU" sz="2800" b="1" dirty="0" smtClean="0">
                <a:solidFill>
                  <a:srgbClr val="0066FF"/>
                </a:solidFill>
              </a:rPr>
              <a:t>Информационный ресурс «Бюджет для граждан» подготовлен на основании решения Совета муниципального образования «Приволжский район» «О бюджете муниципального образования «Приволжский район» на 2019 год и плановый период 2020 и 2021 годов»</a:t>
            </a:r>
            <a:endParaRPr lang="ru-RU" sz="2800" dirty="0" smtClean="0">
              <a:solidFill>
                <a:srgbClr val="0066FF"/>
              </a:solidFill>
            </a:endParaRPr>
          </a:p>
          <a:p>
            <a:r>
              <a:rPr lang="ru-RU" sz="2800" b="1" dirty="0" smtClean="0">
                <a:solidFill>
                  <a:srgbClr val="0066FF"/>
                </a:solidFill>
              </a:rPr>
              <a:t>Вопросы, отзывы и предложения по бюджетной тематике в электронном виде можно направить по электронному адресу </a:t>
            </a:r>
            <a:r>
              <a:rPr lang="en-US" sz="2800" b="1" dirty="0" smtClean="0">
                <a:solidFill>
                  <a:srgbClr val="0066FF"/>
                </a:solidFill>
              </a:rPr>
              <a:t>privolg@mail.ru</a:t>
            </a:r>
            <a:endParaRPr lang="ru-RU" sz="2800" dirty="0">
              <a:solidFill>
                <a:srgbClr val="0066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63359"/>
            <a:ext cx="7827896" cy="536104"/>
          </a:xfrm>
        </p:spPr>
        <p:txBody>
          <a:bodyPr>
            <a:noAutofit/>
          </a:bodyPr>
          <a:lstStyle/>
          <a:p>
            <a:r>
              <a:rPr lang="ru-RU" sz="3200" b="1" dirty="0" smtClean="0">
                <a:ln w="1905"/>
                <a:solidFill>
                  <a:schemeClr val="accent1">
                    <a:lumMod val="75000"/>
                  </a:schemeClr>
                </a:solidFill>
                <a:effectLst>
                  <a:innerShdw blurRad="69850" dist="43180" dir="5400000">
                    <a:srgbClr val="000000">
                      <a:alpha val="65000"/>
                    </a:srgbClr>
                  </a:innerShdw>
                </a:effectLst>
                <a:latin typeface="Times New Roman" pitchFamily="18" charset="0"/>
                <a:cs typeface="Times New Roman" pitchFamily="18" charset="0"/>
              </a:rPr>
              <a:t>Структура бюджетной системы РФ</a:t>
            </a:r>
            <a:endParaRPr lang="ru-RU" sz="3200" b="1" dirty="0">
              <a:ln w="1905"/>
              <a:solidFill>
                <a:schemeClr val="accent1">
                  <a:lumMod val="75000"/>
                </a:schemeClr>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8" name="TextBox 7"/>
          <p:cNvSpPr txBox="1"/>
          <p:nvPr/>
        </p:nvSpPr>
        <p:spPr>
          <a:xfrm>
            <a:off x="4244789" y="1750596"/>
            <a:ext cx="4613491" cy="954107"/>
          </a:xfrm>
          <a:prstGeom prst="rect">
            <a:avLst/>
          </a:prstGeom>
          <a:solidFill>
            <a:schemeClr val="accent1">
              <a:lumMod val="20000"/>
              <a:lumOff val="80000"/>
            </a:schemeClr>
          </a:solidFill>
          <a:ln>
            <a:solidFill>
              <a:schemeClr val="tx2"/>
            </a:solidFill>
            <a:prstDash val="solid"/>
          </a:ln>
        </p:spPr>
        <p:txBody>
          <a:bodyPr wrap="square" rtlCol="0">
            <a:spAutoFit/>
          </a:bodyPr>
          <a:lstStyle/>
          <a:p>
            <a:pPr algn="ctr"/>
            <a:r>
              <a:rPr lang="ru-RU" sz="1400" b="1" dirty="0" smtClean="0"/>
              <a:t>Бюджеты государственных внебюджетных фондов РФ </a:t>
            </a:r>
            <a:r>
              <a:rPr lang="ru-RU" sz="1400" dirty="0" smtClean="0"/>
              <a:t>(Пенсионный фонд РФ, Федеральный фонд обязательного медицинского страхования, Фонд социального страхования РФ)</a:t>
            </a:r>
            <a:endParaRPr lang="ru-RU" sz="1400" dirty="0"/>
          </a:p>
        </p:txBody>
      </p:sp>
      <p:sp>
        <p:nvSpPr>
          <p:cNvPr id="9" name="TextBox 8"/>
          <p:cNvSpPr txBox="1"/>
          <p:nvPr/>
        </p:nvSpPr>
        <p:spPr>
          <a:xfrm>
            <a:off x="1907704" y="3239514"/>
            <a:ext cx="2160240" cy="1323439"/>
          </a:xfrm>
          <a:prstGeom prst="rect">
            <a:avLst/>
          </a:prstGeom>
          <a:solidFill>
            <a:schemeClr val="accent5">
              <a:lumMod val="40000"/>
              <a:lumOff val="60000"/>
            </a:schemeClr>
          </a:solidFill>
          <a:ln>
            <a:solidFill>
              <a:schemeClr val="tx2"/>
            </a:solidFill>
            <a:prstDash val="solid"/>
          </a:ln>
        </p:spPr>
        <p:txBody>
          <a:bodyPr wrap="square" rtlCol="0">
            <a:spAutoFit/>
          </a:bodyPr>
          <a:lstStyle/>
          <a:p>
            <a:pPr algn="ctr"/>
            <a:r>
              <a:rPr lang="ru-RU" sz="1600" dirty="0"/>
              <a:t>Бюджеты республик, областей, краев, автономной области, автономных округов</a:t>
            </a:r>
            <a:endParaRPr lang="ru-RU" sz="1600" b="1" dirty="0"/>
          </a:p>
        </p:txBody>
      </p:sp>
      <p:sp>
        <p:nvSpPr>
          <p:cNvPr id="10" name="TextBox 9"/>
          <p:cNvSpPr txBox="1"/>
          <p:nvPr/>
        </p:nvSpPr>
        <p:spPr>
          <a:xfrm>
            <a:off x="4355976" y="3231364"/>
            <a:ext cx="2304256" cy="1323439"/>
          </a:xfrm>
          <a:prstGeom prst="rect">
            <a:avLst/>
          </a:prstGeom>
          <a:solidFill>
            <a:schemeClr val="accent5">
              <a:lumMod val="40000"/>
              <a:lumOff val="60000"/>
            </a:schemeClr>
          </a:solidFill>
          <a:ln>
            <a:solidFill>
              <a:schemeClr val="tx2"/>
            </a:solidFill>
            <a:prstDash val="solid"/>
          </a:ln>
        </p:spPr>
        <p:txBody>
          <a:bodyPr wrap="square" rtlCol="0">
            <a:spAutoFit/>
          </a:bodyPr>
          <a:lstStyle/>
          <a:p>
            <a:pPr algn="ctr"/>
            <a:r>
              <a:rPr lang="ru-RU" sz="1600" dirty="0"/>
              <a:t>Бюджеты </a:t>
            </a:r>
            <a:r>
              <a:rPr lang="ru-RU" sz="1600" dirty="0" smtClean="0"/>
              <a:t>3 </a:t>
            </a:r>
            <a:r>
              <a:rPr lang="ru-RU" sz="1600" dirty="0"/>
              <a:t>городов федерального значения (Москвы, </a:t>
            </a:r>
            <a:r>
              <a:rPr lang="ru-RU" sz="1600" dirty="0" smtClean="0"/>
              <a:t>Санкт-Петербурга, Севастополя)</a:t>
            </a:r>
            <a:endParaRPr lang="ru-RU" sz="1600" b="1" dirty="0"/>
          </a:p>
        </p:txBody>
      </p:sp>
      <p:sp>
        <p:nvSpPr>
          <p:cNvPr id="11" name="TextBox 10"/>
          <p:cNvSpPr txBox="1"/>
          <p:nvPr/>
        </p:nvSpPr>
        <p:spPr>
          <a:xfrm>
            <a:off x="6809356" y="3207272"/>
            <a:ext cx="2051629" cy="1384995"/>
          </a:xfrm>
          <a:prstGeom prst="rect">
            <a:avLst/>
          </a:prstGeom>
          <a:solidFill>
            <a:schemeClr val="accent5">
              <a:lumMod val="40000"/>
              <a:lumOff val="60000"/>
            </a:schemeClr>
          </a:solidFill>
          <a:ln>
            <a:solidFill>
              <a:schemeClr val="tx2"/>
            </a:solidFill>
            <a:prstDash val="solid"/>
          </a:ln>
        </p:spPr>
        <p:txBody>
          <a:bodyPr wrap="square" rtlCol="0">
            <a:spAutoFit/>
          </a:bodyPr>
          <a:lstStyle/>
          <a:p>
            <a:pPr algn="ctr"/>
            <a:r>
              <a:rPr lang="ru-RU" sz="1400" dirty="0"/>
              <a:t>Бюджеты территориальных фондов обязательного медицинского страхования</a:t>
            </a:r>
            <a:endParaRPr lang="ru-RU" sz="1400" b="1" dirty="0"/>
          </a:p>
        </p:txBody>
      </p:sp>
      <p:cxnSp>
        <p:nvCxnSpPr>
          <p:cNvPr id="13" name="Прямая соединительная линия 12"/>
          <p:cNvCxnSpPr/>
          <p:nvPr/>
        </p:nvCxnSpPr>
        <p:spPr>
          <a:xfrm>
            <a:off x="4137033" y="2227649"/>
            <a:ext cx="6339" cy="659970"/>
          </a:xfrm>
          <a:prstGeom prst="line">
            <a:avLst/>
          </a:prstGeom>
        </p:spPr>
        <p:style>
          <a:lnRef idx="3">
            <a:schemeClr val="accent2"/>
          </a:lnRef>
          <a:fillRef idx="0">
            <a:schemeClr val="accent2"/>
          </a:fillRef>
          <a:effectRef idx="2">
            <a:schemeClr val="accent2"/>
          </a:effectRef>
          <a:fontRef idx="minor">
            <a:schemeClr val="tx1"/>
          </a:fontRef>
        </p:style>
      </p:cxnSp>
      <p:sp>
        <p:nvSpPr>
          <p:cNvPr id="15" name="Правая круглая скобка 14"/>
          <p:cNvSpPr/>
          <p:nvPr/>
        </p:nvSpPr>
        <p:spPr>
          <a:xfrm rot="5400000" flipH="1">
            <a:off x="4828105" y="183241"/>
            <a:ext cx="297579" cy="5706334"/>
          </a:xfrm>
          <a:prstGeom prst="rightBracket">
            <a:avLst>
              <a:gd name="adj" fmla="val 58797"/>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ru-RU"/>
          </a:p>
        </p:txBody>
      </p:sp>
      <p:cxnSp>
        <p:nvCxnSpPr>
          <p:cNvPr id="17" name="Прямая соединительная линия 16"/>
          <p:cNvCxnSpPr/>
          <p:nvPr/>
        </p:nvCxnSpPr>
        <p:spPr>
          <a:xfrm>
            <a:off x="5372626" y="2887619"/>
            <a:ext cx="0" cy="319653"/>
          </a:xfrm>
          <a:prstGeom prst="line">
            <a:avLst/>
          </a:prstGeom>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828730" y="4992270"/>
            <a:ext cx="1584176" cy="738664"/>
          </a:xfrm>
          <a:prstGeom prst="rect">
            <a:avLst/>
          </a:prstGeom>
          <a:solidFill>
            <a:schemeClr val="accent2">
              <a:lumMod val="60000"/>
              <a:lumOff val="40000"/>
            </a:schemeClr>
          </a:solidFill>
          <a:ln>
            <a:solidFill>
              <a:schemeClr val="tx2"/>
            </a:solidFill>
            <a:prstDash val="solid"/>
          </a:ln>
        </p:spPr>
        <p:txBody>
          <a:bodyPr wrap="square" rtlCol="0">
            <a:spAutoFit/>
          </a:bodyPr>
          <a:lstStyle/>
          <a:p>
            <a:pPr algn="ctr"/>
            <a:r>
              <a:rPr lang="ru-RU" sz="1400" dirty="0"/>
              <a:t>Бюджеты </a:t>
            </a:r>
            <a:r>
              <a:rPr lang="ru-RU" sz="1400" dirty="0" smtClean="0"/>
              <a:t>муниципальных </a:t>
            </a:r>
            <a:r>
              <a:rPr lang="ru-RU" sz="1400" dirty="0"/>
              <a:t>районов </a:t>
            </a:r>
            <a:endParaRPr lang="ru-RU" sz="1400" b="1" dirty="0"/>
          </a:p>
        </p:txBody>
      </p:sp>
      <p:sp>
        <p:nvSpPr>
          <p:cNvPr id="21" name="TextBox 20"/>
          <p:cNvSpPr txBox="1"/>
          <p:nvPr/>
        </p:nvSpPr>
        <p:spPr>
          <a:xfrm>
            <a:off x="2600394" y="4992270"/>
            <a:ext cx="1224136" cy="954107"/>
          </a:xfrm>
          <a:prstGeom prst="rect">
            <a:avLst/>
          </a:prstGeom>
          <a:solidFill>
            <a:schemeClr val="accent2">
              <a:lumMod val="60000"/>
              <a:lumOff val="40000"/>
            </a:schemeClr>
          </a:solidFill>
          <a:ln>
            <a:solidFill>
              <a:schemeClr val="tx2"/>
            </a:solidFill>
            <a:prstDash val="solid"/>
          </a:ln>
        </p:spPr>
        <p:txBody>
          <a:bodyPr wrap="square" rtlCol="0">
            <a:spAutoFit/>
          </a:bodyPr>
          <a:lstStyle/>
          <a:p>
            <a:pPr algn="ctr"/>
            <a:r>
              <a:rPr lang="ru-RU" sz="1400" dirty="0"/>
              <a:t>Бюджеты поселений: - городских - сельских</a:t>
            </a:r>
            <a:endParaRPr lang="ru-RU" sz="1400" b="1" dirty="0"/>
          </a:p>
        </p:txBody>
      </p:sp>
      <p:sp>
        <p:nvSpPr>
          <p:cNvPr id="22" name="TextBox 21"/>
          <p:cNvSpPr txBox="1"/>
          <p:nvPr/>
        </p:nvSpPr>
        <p:spPr>
          <a:xfrm>
            <a:off x="4049688" y="4992270"/>
            <a:ext cx="1044624" cy="738664"/>
          </a:xfrm>
          <a:prstGeom prst="rect">
            <a:avLst/>
          </a:prstGeom>
          <a:solidFill>
            <a:schemeClr val="accent2">
              <a:lumMod val="60000"/>
              <a:lumOff val="40000"/>
            </a:schemeClr>
          </a:solidFill>
          <a:ln>
            <a:solidFill>
              <a:schemeClr val="tx2"/>
            </a:solidFill>
            <a:prstDash val="solid"/>
          </a:ln>
        </p:spPr>
        <p:txBody>
          <a:bodyPr wrap="square" rtlCol="0">
            <a:spAutoFit/>
          </a:bodyPr>
          <a:lstStyle/>
          <a:p>
            <a:pPr algn="ctr"/>
            <a:r>
              <a:rPr lang="ru-RU" sz="1400" dirty="0"/>
              <a:t>Бюджеты городских округов</a:t>
            </a:r>
            <a:endParaRPr lang="ru-RU" sz="1400" b="1" dirty="0"/>
          </a:p>
        </p:txBody>
      </p:sp>
      <p:sp>
        <p:nvSpPr>
          <p:cNvPr id="23" name="TextBox 22"/>
          <p:cNvSpPr txBox="1"/>
          <p:nvPr/>
        </p:nvSpPr>
        <p:spPr>
          <a:xfrm>
            <a:off x="5441204" y="4930184"/>
            <a:ext cx="2736304" cy="1169551"/>
          </a:xfrm>
          <a:prstGeom prst="rect">
            <a:avLst/>
          </a:prstGeom>
          <a:solidFill>
            <a:schemeClr val="accent2">
              <a:lumMod val="60000"/>
              <a:lumOff val="40000"/>
            </a:schemeClr>
          </a:solidFill>
          <a:ln>
            <a:solidFill>
              <a:schemeClr val="tx2"/>
            </a:solidFill>
            <a:prstDash val="solid"/>
          </a:ln>
        </p:spPr>
        <p:txBody>
          <a:bodyPr wrap="square" rtlCol="0">
            <a:spAutoFit/>
          </a:bodyPr>
          <a:lstStyle/>
          <a:p>
            <a:pPr algn="ctr"/>
            <a:r>
              <a:rPr lang="ru-RU" sz="1400" dirty="0"/>
              <a:t>Бюджеты внутригородских муниципальных образований городов федерального значения </a:t>
            </a:r>
            <a:r>
              <a:rPr lang="ru-RU" sz="1400" dirty="0" smtClean="0"/>
              <a:t>Москвы, Санкт- Петербурга и Севастополя</a:t>
            </a:r>
            <a:endParaRPr lang="ru-RU" sz="1400" b="1" dirty="0"/>
          </a:p>
        </p:txBody>
      </p:sp>
      <p:sp>
        <p:nvSpPr>
          <p:cNvPr id="24" name="TextBox 23"/>
          <p:cNvSpPr txBox="1"/>
          <p:nvPr/>
        </p:nvSpPr>
        <p:spPr>
          <a:xfrm>
            <a:off x="2428860" y="2571744"/>
            <a:ext cx="1462260" cy="307777"/>
          </a:xfrm>
          <a:prstGeom prst="rect">
            <a:avLst/>
          </a:prstGeom>
          <a:noFill/>
        </p:spPr>
        <p:txBody>
          <a:bodyPr wrap="none" rtlCol="0">
            <a:spAutoFit/>
          </a:bodyPr>
          <a:lstStyle/>
          <a:p>
            <a:r>
              <a:rPr lang="ru-RU" sz="1400" b="1" dirty="0" smtClean="0"/>
              <a:t>Субъекты РФ</a:t>
            </a:r>
            <a:endParaRPr lang="ru-RU" sz="1400" b="1" dirty="0"/>
          </a:p>
        </p:txBody>
      </p:sp>
      <p:sp>
        <p:nvSpPr>
          <p:cNvPr id="25" name="Правая круглая скобка 24"/>
          <p:cNvSpPr/>
          <p:nvPr/>
        </p:nvSpPr>
        <p:spPr>
          <a:xfrm rot="5400000" flipH="1">
            <a:off x="2965003" y="3357745"/>
            <a:ext cx="108015" cy="3036864"/>
          </a:xfrm>
          <a:prstGeom prst="rightBracket">
            <a:avLst>
              <a:gd name="adj" fmla="val 58797"/>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ru-RU"/>
          </a:p>
        </p:txBody>
      </p:sp>
      <p:cxnSp>
        <p:nvCxnSpPr>
          <p:cNvPr id="26" name="Прямая соединительная линия 25"/>
          <p:cNvCxnSpPr/>
          <p:nvPr/>
        </p:nvCxnSpPr>
        <p:spPr>
          <a:xfrm>
            <a:off x="2166876" y="4354749"/>
            <a:ext cx="0" cy="445291"/>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Прямая соединительная линия 26"/>
          <p:cNvCxnSpPr/>
          <p:nvPr/>
        </p:nvCxnSpPr>
        <p:spPr>
          <a:xfrm>
            <a:off x="3131840" y="4822168"/>
            <a:ext cx="0" cy="145465"/>
          </a:xfrm>
          <a:prstGeom prst="line">
            <a:avLst/>
          </a:prstGeom>
        </p:spPr>
        <p:style>
          <a:lnRef idx="3">
            <a:schemeClr val="accent2"/>
          </a:lnRef>
          <a:fillRef idx="0">
            <a:schemeClr val="accent2"/>
          </a:fillRef>
          <a:effectRef idx="2">
            <a:schemeClr val="accent2"/>
          </a:effectRef>
          <a:fontRef idx="minor">
            <a:schemeClr val="tx1"/>
          </a:fontRef>
        </p:style>
      </p:cxnSp>
      <p:sp>
        <p:nvSpPr>
          <p:cNvPr id="30" name="TextBox 29"/>
          <p:cNvSpPr txBox="1"/>
          <p:nvPr/>
        </p:nvSpPr>
        <p:spPr>
          <a:xfrm>
            <a:off x="2269488" y="4514391"/>
            <a:ext cx="2659702" cy="307777"/>
          </a:xfrm>
          <a:prstGeom prst="rect">
            <a:avLst/>
          </a:prstGeom>
          <a:noFill/>
        </p:spPr>
        <p:txBody>
          <a:bodyPr wrap="none" rtlCol="0">
            <a:spAutoFit/>
          </a:bodyPr>
          <a:lstStyle/>
          <a:p>
            <a:r>
              <a:rPr lang="ru-RU" sz="1400" b="1" dirty="0" smtClean="0"/>
              <a:t>Местное самоуправление</a:t>
            </a:r>
            <a:endParaRPr lang="ru-RU" sz="1400" b="1" dirty="0"/>
          </a:p>
        </p:txBody>
      </p:sp>
      <p:cxnSp>
        <p:nvCxnSpPr>
          <p:cNvPr id="31" name="Прямая соединительная линия 30"/>
          <p:cNvCxnSpPr/>
          <p:nvPr/>
        </p:nvCxnSpPr>
        <p:spPr>
          <a:xfrm>
            <a:off x="6156176" y="4308582"/>
            <a:ext cx="0" cy="586318"/>
          </a:xfrm>
          <a:prstGeom prst="line">
            <a:avLst/>
          </a:prstGeom>
        </p:spPr>
        <p:style>
          <a:lnRef idx="3">
            <a:schemeClr val="accent2"/>
          </a:lnRef>
          <a:fillRef idx="0">
            <a:schemeClr val="accent2"/>
          </a:fillRef>
          <a:effectRef idx="2">
            <a:schemeClr val="accent2"/>
          </a:effectRef>
          <a:fontRef idx="minor">
            <a:schemeClr val="tx1"/>
          </a:fontRef>
        </p:style>
      </p:cxnSp>
      <p:sp>
        <p:nvSpPr>
          <p:cNvPr id="36" name="TextBox 35"/>
          <p:cNvSpPr txBox="1"/>
          <p:nvPr/>
        </p:nvSpPr>
        <p:spPr>
          <a:xfrm>
            <a:off x="1714480" y="1500174"/>
            <a:ext cx="2428870" cy="307777"/>
          </a:xfrm>
          <a:prstGeom prst="rect">
            <a:avLst/>
          </a:prstGeom>
          <a:noFill/>
        </p:spPr>
        <p:txBody>
          <a:bodyPr wrap="none" rtlCol="0">
            <a:spAutoFit/>
          </a:bodyPr>
          <a:lstStyle/>
          <a:p>
            <a:r>
              <a:rPr lang="ru-RU" sz="1400" b="1" dirty="0" smtClean="0"/>
              <a:t>Российская Федерация</a:t>
            </a:r>
            <a:endParaRPr lang="ru-RU" sz="1400" b="1" dirty="0"/>
          </a:p>
        </p:txBody>
      </p:sp>
      <p:cxnSp>
        <p:nvCxnSpPr>
          <p:cNvPr id="5" name="Прямая соединительная линия 4"/>
          <p:cNvCxnSpPr>
            <a:stCxn id="7" idx="3"/>
            <a:endCxn id="8" idx="1"/>
          </p:cNvCxnSpPr>
          <p:nvPr/>
        </p:nvCxnSpPr>
        <p:spPr>
          <a:xfrm>
            <a:off x="3969664" y="2221190"/>
            <a:ext cx="275125" cy="6460"/>
          </a:xfrm>
          <a:prstGeom prst="line">
            <a:avLst/>
          </a:prstGeom>
        </p:spPr>
        <p:style>
          <a:lnRef idx="3">
            <a:schemeClr val="accent2"/>
          </a:lnRef>
          <a:fillRef idx="0">
            <a:schemeClr val="accent2"/>
          </a:fillRef>
          <a:effectRef idx="2">
            <a:schemeClr val="accent2"/>
          </a:effectRef>
          <a:fontRef idx="minor">
            <a:schemeClr val="tx1"/>
          </a:fontRef>
        </p:style>
      </p:cxnSp>
      <p:sp>
        <p:nvSpPr>
          <p:cNvPr id="3" name="Овальная выноска 2"/>
          <p:cNvSpPr/>
          <p:nvPr/>
        </p:nvSpPr>
        <p:spPr>
          <a:xfrm flipH="1">
            <a:off x="0" y="3356992"/>
            <a:ext cx="1763688" cy="1451875"/>
          </a:xfrm>
          <a:prstGeom prst="wedgeEllipseCallout">
            <a:avLst>
              <a:gd name="adj1" fmla="val -46840"/>
              <a:gd name="adj2" fmla="val 62801"/>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dirty="0" smtClean="0">
                <a:solidFill>
                  <a:srgbClr val="FF0000"/>
                </a:solidFill>
              </a:rPr>
              <a:t>Бюджет МО «Приволжский район»</a:t>
            </a:r>
            <a:endParaRPr lang="ru-RU" sz="1600" dirty="0">
              <a:solidFill>
                <a:srgbClr val="FF0000"/>
              </a:solidFill>
            </a:endParaRPr>
          </a:p>
        </p:txBody>
      </p:sp>
      <p:sp>
        <p:nvSpPr>
          <p:cNvPr id="7" name="TextBox 6"/>
          <p:cNvSpPr txBox="1"/>
          <p:nvPr/>
        </p:nvSpPr>
        <p:spPr>
          <a:xfrm>
            <a:off x="2000232" y="1928802"/>
            <a:ext cx="1969432" cy="584775"/>
          </a:xfrm>
          <a:prstGeom prst="rect">
            <a:avLst/>
          </a:prstGeom>
          <a:solidFill>
            <a:schemeClr val="accent1">
              <a:lumMod val="20000"/>
              <a:lumOff val="80000"/>
            </a:schemeClr>
          </a:solidFill>
          <a:ln>
            <a:solidFill>
              <a:schemeClr val="tx2"/>
            </a:solidFill>
            <a:prstDash val="solid"/>
          </a:ln>
        </p:spPr>
        <p:txBody>
          <a:bodyPr wrap="square" rtlCol="0">
            <a:spAutoFit/>
          </a:bodyPr>
          <a:lstStyle/>
          <a:p>
            <a:pPr algn="ctr"/>
            <a:r>
              <a:rPr lang="ru-RU" sz="1600" b="1" dirty="0" smtClean="0">
                <a:solidFill>
                  <a:srgbClr val="0066FF"/>
                </a:solidFill>
              </a:rPr>
              <a:t>Федеральный бюджет</a:t>
            </a:r>
            <a:endParaRPr lang="ru-RU" sz="1600" b="1" dirty="0">
              <a:solidFill>
                <a:srgbClr val="0066FF"/>
              </a:solidFill>
            </a:endParaRPr>
          </a:p>
        </p:txBody>
      </p:sp>
    </p:spTree>
    <p:extLst>
      <p:ext uri="{BB962C8B-B14F-4D97-AF65-F5344CB8AC3E}">
        <p14:creationId xmlns:p14="http://schemas.microsoft.com/office/powerpoint/2010/main" val="1809026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404664"/>
            <a:ext cx="7704856" cy="584775"/>
          </a:xfrm>
          <a:prstGeom prst="rect">
            <a:avLst/>
          </a:prstGeom>
        </p:spPr>
        <p:txBody>
          <a:bodyPr wrap="square">
            <a:spAutoFit/>
          </a:bodyPr>
          <a:lstStyle/>
          <a:p>
            <a:pPr algn="ctr"/>
            <a:r>
              <a:rPr lang="ru-RU" sz="3200" b="1" i="1" dirty="0" smtClean="0">
                <a:solidFill>
                  <a:srgbClr val="7030A0"/>
                </a:solidFill>
                <a:latin typeface="Times New Roman" pitchFamily="18" charset="0"/>
                <a:cs typeface="Times New Roman" pitchFamily="18" charset="0"/>
              </a:rPr>
              <a:t>Основные понятия</a:t>
            </a:r>
            <a:endParaRPr lang="ru-RU" sz="3200" b="1" i="1" dirty="0">
              <a:solidFill>
                <a:srgbClr val="7030A0"/>
              </a:solidFill>
              <a:latin typeface="Times New Roman" pitchFamily="18" charset="0"/>
              <a:cs typeface="Times New Roman" pitchFamily="18" charset="0"/>
            </a:endParaRPr>
          </a:p>
        </p:txBody>
      </p:sp>
      <p:sp>
        <p:nvSpPr>
          <p:cNvPr id="3" name="Прямоугольник 2"/>
          <p:cNvSpPr/>
          <p:nvPr/>
        </p:nvSpPr>
        <p:spPr>
          <a:xfrm>
            <a:off x="899592" y="487000"/>
            <a:ext cx="7560840" cy="395942"/>
          </a:xfrm>
          <a:prstGeom prst="rect">
            <a:avLst/>
          </a:prstGeom>
        </p:spPr>
        <p:txBody>
          <a:bodyPr wrap="square">
            <a:spAutoFit/>
          </a:bodyPr>
          <a:lstStyle/>
          <a:p>
            <a:pPr algn="just">
              <a:lnSpc>
                <a:spcPct val="115000"/>
              </a:lnSpc>
              <a:spcAft>
                <a:spcPts val="1000"/>
              </a:spcAft>
            </a:pPr>
            <a:endParaRPr lang="ru-RU" sz="1800" b="1" i="1" dirty="0">
              <a:solidFill>
                <a:srgbClr val="7030A0"/>
              </a:solidFill>
              <a:effectLst/>
              <a:latin typeface="Book Antiqua" pitchFamily="18" charset="0"/>
              <a:ea typeface="Calibri"/>
              <a:cs typeface="Times New Roman"/>
            </a:endParaRPr>
          </a:p>
        </p:txBody>
      </p:sp>
      <p:sp>
        <p:nvSpPr>
          <p:cNvPr id="7" name="Прямоугольник 6"/>
          <p:cNvSpPr/>
          <p:nvPr/>
        </p:nvSpPr>
        <p:spPr>
          <a:xfrm>
            <a:off x="977070" y="980728"/>
            <a:ext cx="2154769" cy="2800767"/>
          </a:xfrm>
          <a:prstGeom prst="rect">
            <a:avLst/>
          </a:prstGeom>
        </p:spPr>
        <p:txBody>
          <a:bodyPr wrap="square">
            <a:spAutoFit/>
          </a:bodyPr>
          <a:lstStyle/>
          <a:p>
            <a:pPr algn="ctr"/>
            <a:endParaRPr lang="ru-RU" sz="3200" b="1" u="sng" dirty="0" smtClean="0">
              <a:solidFill>
                <a:srgbClr val="0066FF"/>
              </a:solidFill>
            </a:endParaRPr>
          </a:p>
          <a:p>
            <a:pPr algn="ctr"/>
            <a:r>
              <a:rPr lang="ru-RU" sz="2000" b="1" u="sng" dirty="0" smtClean="0">
                <a:solidFill>
                  <a:srgbClr val="0066FF"/>
                </a:solidFill>
              </a:rPr>
              <a:t>Доходы бюджета </a:t>
            </a:r>
            <a:r>
              <a:rPr lang="ru-RU" sz="2000" b="1" dirty="0" smtClean="0">
                <a:solidFill>
                  <a:srgbClr val="0066FF"/>
                </a:solidFill>
              </a:rPr>
              <a:t>– поступающие в бюджет денежные средства</a:t>
            </a:r>
          </a:p>
          <a:p>
            <a:pPr algn="ctr"/>
            <a:endParaRPr lang="ru-RU" b="1" dirty="0"/>
          </a:p>
        </p:txBody>
      </p:sp>
      <p:sp>
        <p:nvSpPr>
          <p:cNvPr id="9" name="Прямоугольник 8"/>
          <p:cNvSpPr/>
          <p:nvPr/>
        </p:nvSpPr>
        <p:spPr>
          <a:xfrm>
            <a:off x="6228184" y="1196753"/>
            <a:ext cx="2749124" cy="2677656"/>
          </a:xfrm>
          <a:prstGeom prst="rect">
            <a:avLst/>
          </a:prstGeom>
        </p:spPr>
        <p:txBody>
          <a:bodyPr wrap="square">
            <a:spAutoFit/>
          </a:bodyPr>
          <a:lstStyle/>
          <a:p>
            <a:pPr algn="ctr"/>
            <a:endParaRPr lang="ru-RU" b="1" u="sng" dirty="0" smtClean="0"/>
          </a:p>
          <a:p>
            <a:pPr algn="ctr"/>
            <a:r>
              <a:rPr lang="ru-RU" sz="2000" b="1" u="sng" dirty="0" smtClean="0">
                <a:solidFill>
                  <a:srgbClr val="0066FF"/>
                </a:solidFill>
              </a:rPr>
              <a:t>Расходы бюджета </a:t>
            </a:r>
            <a:r>
              <a:rPr lang="ru-RU" sz="2000" dirty="0" smtClean="0">
                <a:solidFill>
                  <a:srgbClr val="0066FF"/>
                </a:solidFill>
              </a:rPr>
              <a:t>–</a:t>
            </a:r>
          </a:p>
          <a:p>
            <a:pPr algn="ctr"/>
            <a:r>
              <a:rPr lang="ru-RU" sz="2000" b="1" dirty="0" smtClean="0">
                <a:solidFill>
                  <a:srgbClr val="0066FF"/>
                </a:solidFill>
              </a:rPr>
              <a:t>выплачиваемые из бюджета денежные средства</a:t>
            </a:r>
          </a:p>
          <a:p>
            <a:pPr algn="ctr"/>
            <a:endParaRPr lang="ru-RU" b="1" dirty="0">
              <a:solidFill>
                <a:srgbClr val="0066FF"/>
              </a:solidFill>
            </a:endParaRPr>
          </a:p>
        </p:txBody>
      </p:sp>
      <p:sp>
        <p:nvSpPr>
          <p:cNvPr id="10" name="Прямоугольник 9"/>
          <p:cNvSpPr/>
          <p:nvPr/>
        </p:nvSpPr>
        <p:spPr>
          <a:xfrm>
            <a:off x="1187624" y="4293096"/>
            <a:ext cx="7776864" cy="1938992"/>
          </a:xfrm>
          <a:prstGeom prst="rect">
            <a:avLst/>
          </a:prstGeom>
        </p:spPr>
        <p:txBody>
          <a:bodyPr wrap="square">
            <a:spAutoFit/>
          </a:bodyPr>
          <a:lstStyle/>
          <a:p>
            <a:pPr algn="ctr"/>
            <a:endParaRPr lang="ru-RU" b="1" i="1" dirty="0" smtClean="0">
              <a:solidFill>
                <a:schemeClr val="accent6">
                  <a:lumMod val="50000"/>
                </a:schemeClr>
              </a:solidFill>
              <a:latin typeface="Times New Roman" pitchFamily="18" charset="0"/>
              <a:cs typeface="Times New Roman" pitchFamily="18" charset="0"/>
            </a:endParaRPr>
          </a:p>
          <a:p>
            <a:pPr algn="ctr"/>
            <a:r>
              <a:rPr lang="ru-RU" b="1" i="1" dirty="0" smtClean="0">
                <a:solidFill>
                  <a:srgbClr val="7030A0"/>
                </a:solidFill>
                <a:latin typeface="Times New Roman" pitchFamily="18" charset="0"/>
                <a:cs typeface="Times New Roman" pitchFamily="18" charset="0"/>
              </a:rPr>
              <a:t>БЮДЖЕТ – форма образования и </a:t>
            </a:r>
          </a:p>
          <a:p>
            <a:pPr algn="ctr"/>
            <a:r>
              <a:rPr lang="ru-RU" b="1" i="1" dirty="0" smtClean="0">
                <a:solidFill>
                  <a:srgbClr val="7030A0"/>
                </a:solidFill>
                <a:latin typeface="Times New Roman" pitchFamily="18" charset="0"/>
                <a:cs typeface="Times New Roman" pitchFamily="18" charset="0"/>
              </a:rPr>
              <a:t>расходования денежных средств,</a:t>
            </a:r>
          </a:p>
          <a:p>
            <a:pPr algn="ctr"/>
            <a:r>
              <a:rPr lang="ru-RU" b="1" i="1" dirty="0" smtClean="0">
                <a:solidFill>
                  <a:srgbClr val="7030A0"/>
                </a:solidFill>
                <a:latin typeface="Times New Roman" pitchFamily="18" charset="0"/>
                <a:cs typeface="Times New Roman" pitchFamily="18" charset="0"/>
              </a:rPr>
              <a:t>предназначенных для финансового обеспечения задач и функций местного самоуправления</a:t>
            </a:r>
            <a:endParaRPr lang="ru-RU" b="1" i="1" dirty="0">
              <a:solidFill>
                <a:srgbClr val="7030A0"/>
              </a:solidFill>
              <a:latin typeface="Times New Roman" pitchFamily="18" charset="0"/>
              <a:cs typeface="Times New Roman" pitchFamily="18" charset="0"/>
            </a:endParaRPr>
          </a:p>
        </p:txBody>
      </p:sp>
      <p:pic>
        <p:nvPicPr>
          <p:cNvPr id="24578" name="Picture 2" descr="https://im3-tub-ru.yandex.net/i?id=f0122dcdc7751825c7acdc598215801b&amp;n=33&amp;h=190&amp;w=192"/>
          <p:cNvPicPr>
            <a:picLocks noChangeAspect="1" noChangeArrowheads="1"/>
          </p:cNvPicPr>
          <p:nvPr/>
        </p:nvPicPr>
        <p:blipFill>
          <a:blip r:embed="rId2" cstate="print"/>
          <a:srcRect/>
          <a:stretch>
            <a:fillRect/>
          </a:stretch>
        </p:blipFill>
        <p:spPr bwMode="auto">
          <a:xfrm>
            <a:off x="2987824" y="1124744"/>
            <a:ext cx="3168352" cy="3378376"/>
          </a:xfrm>
          <a:prstGeom prst="rect">
            <a:avLst/>
          </a:prstGeom>
          <a:noFill/>
        </p:spPr>
      </p:pic>
    </p:spTree>
    <p:extLst>
      <p:ext uri="{BB962C8B-B14F-4D97-AF65-F5344CB8AC3E}">
        <p14:creationId xmlns:p14="http://schemas.microsoft.com/office/powerpoint/2010/main" val="499339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0"/>
            <a:ext cx="7498080" cy="3143248"/>
          </a:xfrm>
        </p:spPr>
        <p:txBody>
          <a:bodyPr>
            <a:normAutofit fontScale="90000"/>
          </a:bodyPr>
          <a:lstStyle/>
          <a:p>
            <a:pPr algn="ctr"/>
            <a:r>
              <a:rPr lang="ru-RU" sz="1300" b="1" dirty="0" smtClean="0"/>
              <a:t/>
            </a:r>
            <a:br>
              <a:rPr lang="ru-RU" sz="1300" b="1" dirty="0" smtClean="0"/>
            </a:br>
            <a:r>
              <a:rPr lang="ru-RU" sz="1300" b="1" dirty="0" smtClean="0"/>
              <a:t/>
            </a:r>
            <a:br>
              <a:rPr lang="ru-RU" sz="1300" b="1" dirty="0" smtClean="0"/>
            </a:br>
            <a:r>
              <a:rPr lang="ru-RU" sz="1300" b="1" dirty="0" smtClean="0"/>
              <a:t/>
            </a:r>
            <a:br>
              <a:rPr lang="ru-RU" sz="1300" b="1" dirty="0" smtClean="0"/>
            </a:br>
            <a:r>
              <a:rPr lang="ru-RU" sz="1300" b="1" dirty="0" smtClean="0"/>
              <a:t/>
            </a:r>
            <a:br>
              <a:rPr lang="ru-RU" sz="1300" b="1" dirty="0" smtClean="0"/>
            </a:br>
            <a:r>
              <a:rPr lang="ru-RU" sz="1300" b="1" dirty="0" smtClean="0"/>
              <a:t/>
            </a:r>
            <a:br>
              <a:rPr lang="ru-RU" sz="1300" b="1" dirty="0" smtClean="0"/>
            </a:br>
            <a:r>
              <a:rPr lang="ru-RU" sz="1300" b="1" dirty="0" smtClean="0"/>
              <a:t/>
            </a:r>
            <a:br>
              <a:rPr lang="ru-RU" sz="1300" b="1" dirty="0" smtClean="0"/>
            </a:br>
            <a:r>
              <a:rPr lang="ru-RU" sz="1300" b="1" dirty="0" smtClean="0"/>
              <a:t/>
            </a:r>
            <a:br>
              <a:rPr lang="ru-RU" sz="1300" b="1" dirty="0" smtClean="0"/>
            </a:br>
            <a:r>
              <a:rPr lang="ru-RU" sz="1800" b="1" dirty="0" smtClean="0"/>
              <a:t>Доходы – Расходы = Дефицит (Профицит)</a:t>
            </a:r>
            <a:br>
              <a:rPr lang="ru-RU" sz="1800" b="1" dirty="0" smtClean="0"/>
            </a:br>
            <a:r>
              <a:rPr lang="ru-RU" sz="1800" b="1" dirty="0" smtClean="0"/>
              <a:t>  </a:t>
            </a:r>
            <a:r>
              <a:rPr lang="ru-RU" sz="1800" b="1" u="sng" dirty="0" smtClean="0"/>
              <a:t>Дефицит</a:t>
            </a:r>
            <a:r>
              <a:rPr lang="ru-RU" sz="1800" b="1" dirty="0" smtClean="0"/>
              <a:t>  (расходы больше доходов)          </a:t>
            </a:r>
            <a:br>
              <a:rPr lang="ru-RU" sz="1800" b="1" dirty="0" smtClean="0"/>
            </a:br>
            <a:r>
              <a:rPr lang="ru-RU" sz="1800" b="1" u="sng" dirty="0" smtClean="0"/>
              <a:t> Профицит </a:t>
            </a:r>
            <a:r>
              <a:rPr lang="ru-RU" sz="1800" b="1" dirty="0" smtClean="0"/>
              <a:t>(доходы больше расходов)   </a:t>
            </a:r>
            <a:br>
              <a:rPr lang="ru-RU" sz="1800" b="1" dirty="0" smtClean="0"/>
            </a:br>
            <a:r>
              <a:rPr lang="ru-RU" sz="1800" b="1" dirty="0" smtClean="0"/>
              <a:t>При превышении расходов над доходами принимается решение об источниках покрытия дефицита (например, использовать остатки средств на счете, получить кредит) </a:t>
            </a:r>
            <a:br>
              <a:rPr lang="ru-RU" sz="1800" b="1" dirty="0" smtClean="0"/>
            </a:br>
            <a:r>
              <a:rPr lang="ru-RU" sz="1800" b="1" dirty="0" smtClean="0"/>
              <a:t>При превышении доходов над расходами принимается решение, как их использовать (например, накапливать резервы, остатки, погашать ранее полученные кредиты)</a:t>
            </a:r>
            <a:r>
              <a:rPr lang="ru-RU" dirty="0" smtClean="0"/>
              <a:t/>
            </a:r>
            <a:br>
              <a:rPr lang="ru-RU" dirty="0" smtClean="0"/>
            </a:br>
            <a:r>
              <a:rPr lang="ru-RU" b="1" dirty="0" smtClean="0"/>
              <a:t> </a:t>
            </a:r>
            <a:r>
              <a:rPr lang="ru-RU" dirty="0" smtClean="0"/>
              <a:t> </a:t>
            </a:r>
            <a:r>
              <a:rPr lang="ru-RU" b="1" dirty="0" smtClean="0"/>
              <a:t> </a:t>
            </a:r>
            <a:r>
              <a:rPr lang="ru-RU" dirty="0" smtClean="0"/>
              <a:t/>
            </a:r>
            <a:br>
              <a:rPr lang="ru-RU" dirty="0" smtClean="0"/>
            </a:br>
            <a:r>
              <a:rPr lang="ru-RU" b="1" dirty="0" smtClean="0"/>
              <a:t> </a:t>
            </a:r>
            <a:r>
              <a:rPr lang="ru-RU" dirty="0" smtClean="0"/>
              <a:t/>
            </a:r>
            <a:br>
              <a:rPr lang="ru-RU" dirty="0" smtClean="0"/>
            </a:br>
            <a:endParaRPr lang="ru-RU" dirty="0"/>
          </a:p>
        </p:txBody>
      </p:sp>
      <p:pic>
        <p:nvPicPr>
          <p:cNvPr id="4" name="Содержимое 3"/>
          <p:cNvPicPr>
            <a:picLocks noGrp="1"/>
          </p:cNvPicPr>
          <p:nvPr>
            <p:ph idx="1"/>
          </p:nvPr>
        </p:nvPicPr>
        <p:blipFill>
          <a:blip r:embed="rId2"/>
          <a:srcRect l="38158" t="23718" r="13541" b="34937"/>
          <a:stretch>
            <a:fillRect/>
          </a:stretch>
        </p:blipFill>
        <p:spPr bwMode="auto">
          <a:xfrm>
            <a:off x="1285852" y="2643182"/>
            <a:ext cx="7572428"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404664"/>
            <a:ext cx="7406640" cy="1728192"/>
          </a:xfrm>
        </p:spPr>
        <p:txBody>
          <a:bodyPr>
            <a:normAutofit fontScale="90000"/>
          </a:bodyPr>
          <a:lstStyle/>
          <a:p>
            <a:pPr algn="r"/>
            <a:r>
              <a:rPr lang="ru-RU" sz="4400" b="1" dirty="0" smtClean="0">
                <a:latin typeface="Times New Roman" panose="02020603050405020304" pitchFamily="18" charset="0"/>
                <a:cs typeface="Times New Roman" panose="02020603050405020304" pitchFamily="18" charset="0"/>
              </a:rPr>
              <a:t/>
            </a:r>
            <a:br>
              <a:rPr lang="ru-RU" sz="4400" b="1" dirty="0" smtClean="0">
                <a:latin typeface="Times New Roman" panose="02020603050405020304" pitchFamily="18" charset="0"/>
                <a:cs typeface="Times New Roman" panose="02020603050405020304" pitchFamily="18" charset="0"/>
              </a:rPr>
            </a:br>
            <a:r>
              <a:rPr lang="ru-RU" sz="4400" b="1" dirty="0" smtClean="0">
                <a:latin typeface="Times New Roman" panose="02020603050405020304" pitchFamily="18" charset="0"/>
                <a:cs typeface="Times New Roman" panose="02020603050405020304" pitchFamily="18" charset="0"/>
              </a:rPr>
              <a:t/>
            </a:r>
            <a:br>
              <a:rPr lang="ru-RU" sz="4400" b="1" dirty="0" smtClean="0">
                <a:latin typeface="Times New Roman" panose="02020603050405020304" pitchFamily="18" charset="0"/>
                <a:cs typeface="Times New Roman" panose="02020603050405020304" pitchFamily="18" charset="0"/>
              </a:rPr>
            </a:br>
            <a:r>
              <a:rPr lang="ru-RU" sz="4400" b="1" dirty="0" smtClean="0">
                <a:latin typeface="Times New Roman" panose="02020603050405020304" pitchFamily="18" charset="0"/>
                <a:cs typeface="Times New Roman" panose="02020603050405020304" pitchFamily="18" charset="0"/>
              </a:rPr>
              <a:t/>
            </a:r>
            <a:br>
              <a:rPr lang="ru-RU" sz="4400" b="1" dirty="0" smtClean="0">
                <a:latin typeface="Times New Roman" panose="02020603050405020304" pitchFamily="18" charset="0"/>
                <a:cs typeface="Times New Roman" panose="02020603050405020304" pitchFamily="18" charset="0"/>
              </a:rPr>
            </a:br>
            <a:r>
              <a:rPr lang="ru-RU" sz="4400" b="1" dirty="0" smtClean="0">
                <a:latin typeface="Times New Roman" panose="02020603050405020304" pitchFamily="18" charset="0"/>
                <a:cs typeface="Times New Roman" panose="02020603050405020304" pitchFamily="18" charset="0"/>
              </a:rPr>
              <a:t/>
            </a:r>
            <a:br>
              <a:rPr lang="ru-RU" sz="4400" b="1" dirty="0" smtClean="0">
                <a:latin typeface="Times New Roman" panose="02020603050405020304" pitchFamily="18" charset="0"/>
                <a:cs typeface="Times New Roman" panose="02020603050405020304" pitchFamily="18" charset="0"/>
              </a:rPr>
            </a:br>
            <a:r>
              <a:rPr lang="ru-RU" sz="4400" b="1" dirty="0" smtClean="0">
                <a:latin typeface="Times New Roman" panose="02020603050405020304" pitchFamily="18" charset="0"/>
                <a:cs typeface="Times New Roman" panose="02020603050405020304" pitchFamily="18" charset="0"/>
              </a:rPr>
              <a:t/>
            </a:r>
            <a:br>
              <a:rPr lang="ru-RU" sz="4400" b="1" dirty="0" smtClean="0">
                <a:latin typeface="Times New Roman" panose="02020603050405020304" pitchFamily="18" charset="0"/>
                <a:cs typeface="Times New Roman" panose="02020603050405020304" pitchFamily="18" charset="0"/>
              </a:rPr>
            </a:br>
            <a:r>
              <a:rPr lang="ru-RU" sz="4400" b="1" dirty="0" smtClean="0">
                <a:latin typeface="Times New Roman" panose="02020603050405020304" pitchFamily="18" charset="0"/>
                <a:cs typeface="Times New Roman" panose="02020603050405020304" pitchFamily="18" charset="0"/>
              </a:rPr>
              <a:t>Основные этапы бюджетного процесса</a:t>
            </a:r>
            <a:br>
              <a:rPr lang="ru-RU" sz="4400" b="1" dirty="0" smtClean="0">
                <a:latin typeface="Times New Roman" panose="02020603050405020304" pitchFamily="18" charset="0"/>
                <a:cs typeface="Times New Roman" panose="02020603050405020304" pitchFamily="18" charset="0"/>
              </a:rPr>
            </a:br>
            <a:endParaRPr lang="ru-RU" dirty="0"/>
          </a:p>
        </p:txBody>
      </p:sp>
      <p:sp>
        <p:nvSpPr>
          <p:cNvPr id="3" name="Подзаголовок 2"/>
          <p:cNvSpPr>
            <a:spLocks noGrp="1"/>
          </p:cNvSpPr>
          <p:nvPr>
            <p:ph type="subTitle" idx="1"/>
          </p:nvPr>
        </p:nvSpPr>
        <p:spPr>
          <a:xfrm>
            <a:off x="1432560" y="2132856"/>
            <a:ext cx="7406640" cy="4464496"/>
          </a:xfrm>
        </p:spPr>
        <p:txBody>
          <a:bodyPr>
            <a:normAutofit/>
          </a:bodyPr>
          <a:lstStyle/>
          <a:p>
            <a:pPr lvl="0" algn="ctr"/>
            <a:r>
              <a:rPr lang="ru-RU" sz="3600" b="1" i="1" dirty="0" smtClean="0">
                <a:solidFill>
                  <a:srgbClr val="7030A0"/>
                </a:solidFill>
              </a:rPr>
              <a:t>1.</a:t>
            </a:r>
            <a:r>
              <a:rPr lang="ru-RU" sz="2800" b="1" i="1" dirty="0" smtClean="0">
                <a:solidFill>
                  <a:srgbClr val="7030A0"/>
                </a:solidFill>
              </a:rPr>
              <a:t> </a:t>
            </a:r>
            <a:r>
              <a:rPr lang="ru-RU" b="1" i="1" dirty="0" smtClean="0">
                <a:solidFill>
                  <a:srgbClr val="7030A0"/>
                </a:solidFill>
              </a:rPr>
              <a:t>Составление проекта  бюджета района</a:t>
            </a:r>
          </a:p>
          <a:p>
            <a:pPr lvl="0" algn="ctr"/>
            <a:r>
              <a:rPr lang="ru-RU" b="1" i="1" dirty="0" smtClean="0">
                <a:solidFill>
                  <a:srgbClr val="7030A0"/>
                </a:solidFill>
              </a:rPr>
              <a:t>2. Рассмотрение и утверждение бюджета района</a:t>
            </a:r>
          </a:p>
          <a:p>
            <a:pPr lvl="0" algn="ctr"/>
            <a:r>
              <a:rPr lang="ru-RU" b="1" i="1" dirty="0" smtClean="0">
                <a:solidFill>
                  <a:srgbClr val="7030A0"/>
                </a:solidFill>
              </a:rPr>
              <a:t>3. Исполнение бюджета района</a:t>
            </a:r>
          </a:p>
          <a:p>
            <a:pPr lvl="0" algn="ctr"/>
            <a:r>
              <a:rPr lang="ru-RU" b="1" i="1" dirty="0" smtClean="0">
                <a:solidFill>
                  <a:srgbClr val="7030A0"/>
                </a:solidFill>
              </a:rPr>
              <a:t>4. Осуществление муниципального</a:t>
            </a:r>
          </a:p>
          <a:p>
            <a:pPr lvl="0" algn="ctr"/>
            <a:r>
              <a:rPr lang="ru-RU" b="1" i="1" dirty="0" smtClean="0">
                <a:solidFill>
                  <a:srgbClr val="7030A0"/>
                </a:solidFill>
              </a:rPr>
              <a:t>финансового контроля</a:t>
            </a:r>
          </a:p>
          <a:p>
            <a:pPr algn="ctr"/>
            <a:r>
              <a:rPr lang="ru-RU" b="1" i="1" dirty="0" smtClean="0">
                <a:solidFill>
                  <a:srgbClr val="7030A0"/>
                </a:solidFill>
              </a:rPr>
              <a:t>5. Составление, внешняя проверка, рассмотрение и утверждение бюджетной отчетности</a:t>
            </a:r>
          </a:p>
          <a:p>
            <a:pPr lvl="0"/>
            <a:endParaRPr lang="ru-RU" sz="2800" b="1" i="1" dirty="0" smtClean="0">
              <a:solidFill>
                <a:schemeClr val="tx1"/>
              </a:solidFill>
            </a:endParaRPr>
          </a:p>
          <a:p>
            <a:pPr lvl="0"/>
            <a:endParaRPr lang="ru-RU" sz="2800" b="1" i="1" dirty="0" smtClean="0">
              <a:solidFill>
                <a:schemeClr val="tx1"/>
              </a:solidFill>
            </a:endParaRPr>
          </a:p>
          <a:p>
            <a:pPr lvl="0"/>
            <a:endParaRPr lang="ru-RU" sz="2800" b="1" i="1" dirty="0" smtClean="0">
              <a:solidFill>
                <a:schemeClr val="tx1"/>
              </a:solidFill>
            </a:endParaRPr>
          </a:p>
          <a:p>
            <a:pPr lvl="0"/>
            <a:endParaRPr lang="ru-RU" sz="2800" b="1" i="1" dirty="0" smtClean="0">
              <a:solidFill>
                <a:schemeClr val="tx1"/>
              </a:solidFill>
            </a:endParaRPr>
          </a:p>
          <a:p>
            <a:endParaRPr lang="ru-RU" dirty="0"/>
          </a:p>
        </p:txBody>
      </p:sp>
      <p:pic>
        <p:nvPicPr>
          <p:cNvPr id="7" name="Picture 7"/>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99243" l="684" r="97947"/>
                    </a14:imgEffect>
                  </a14:imgLayer>
                </a14:imgProps>
              </a:ext>
              <a:ext uri="{28A0092B-C50C-407E-A947-70E740481C1C}">
                <a14:useLocalDpi xmlns:a14="http://schemas.microsoft.com/office/drawing/2010/main"/>
              </a:ext>
            </a:extLst>
          </a:blip>
          <a:srcRect/>
          <a:stretch>
            <a:fillRect/>
          </a:stretch>
        </p:blipFill>
        <p:spPr bwMode="auto">
          <a:xfrm>
            <a:off x="827584" y="332656"/>
            <a:ext cx="1680526"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908720"/>
            <a:ext cx="7416824" cy="400110"/>
          </a:xfrm>
          <a:prstGeom prst="rect">
            <a:avLst/>
          </a:prstGeom>
        </p:spPr>
        <p:txBody>
          <a:bodyPr wrap="square">
            <a:spAutoFit/>
          </a:bodyPr>
          <a:lstStyle/>
          <a:p>
            <a:pPr algn="just"/>
            <a:r>
              <a:rPr lang="ru-RU" sz="2000" dirty="0" smtClean="0"/>
              <a:t>        </a:t>
            </a:r>
            <a:endParaRPr lang="ru-RU" sz="2000" dirty="0"/>
          </a:p>
        </p:txBody>
      </p:sp>
      <p:sp>
        <p:nvSpPr>
          <p:cNvPr id="3" name="Прямоугольник 2"/>
          <p:cNvSpPr/>
          <p:nvPr/>
        </p:nvSpPr>
        <p:spPr>
          <a:xfrm>
            <a:off x="899592" y="487000"/>
            <a:ext cx="7560840" cy="5339410"/>
          </a:xfrm>
          <a:prstGeom prst="rect">
            <a:avLst/>
          </a:prstGeom>
        </p:spPr>
        <p:txBody>
          <a:bodyPr wrap="square">
            <a:spAutoFit/>
          </a:bodyPr>
          <a:lstStyle/>
          <a:p>
            <a:pPr algn="ctr">
              <a:lnSpc>
                <a:spcPct val="115000"/>
              </a:lnSpc>
              <a:spcAft>
                <a:spcPts val="1000"/>
              </a:spcAft>
            </a:pPr>
            <a:r>
              <a:rPr lang="ru-RU" sz="2800" b="1" i="1" dirty="0" smtClean="0">
                <a:solidFill>
                  <a:srgbClr val="7030A0"/>
                </a:solidFill>
                <a:effectLst/>
                <a:latin typeface="Book Antiqua" pitchFamily="18" charset="0"/>
                <a:ea typeface="Calibri"/>
                <a:cs typeface="Times New Roman"/>
              </a:rPr>
              <a:t>Основа для составления проекта бюджета района</a:t>
            </a:r>
          </a:p>
          <a:p>
            <a:pPr algn="ctr">
              <a:lnSpc>
                <a:spcPct val="115000"/>
              </a:lnSpc>
              <a:spcAft>
                <a:spcPts val="1000"/>
              </a:spcAft>
            </a:pPr>
            <a:endParaRPr lang="ru-RU" sz="2800" b="1" i="1" dirty="0" smtClean="0">
              <a:solidFill>
                <a:schemeClr val="accent2">
                  <a:lumMod val="75000"/>
                </a:schemeClr>
              </a:solidFill>
              <a:effectLst/>
              <a:latin typeface="Book Antiqua" pitchFamily="18" charset="0"/>
              <a:ea typeface="Calibri"/>
              <a:cs typeface="Times New Roman"/>
            </a:endParaRPr>
          </a:p>
          <a:p>
            <a:pPr marL="342900" indent="-342900" algn="just">
              <a:lnSpc>
                <a:spcPct val="115000"/>
              </a:lnSpc>
              <a:spcAft>
                <a:spcPts val="0"/>
              </a:spcAft>
              <a:buFont typeface="Wingdings"/>
              <a:buChar char=""/>
            </a:pPr>
            <a:r>
              <a:rPr lang="ru-RU" sz="2000" b="1" i="1" dirty="0" smtClean="0">
                <a:solidFill>
                  <a:schemeClr val="accent2">
                    <a:lumMod val="75000"/>
                  </a:schemeClr>
                </a:solidFill>
                <a:latin typeface="Book Antiqua" pitchFamily="18" charset="0"/>
                <a:cs typeface="Cordia New" pitchFamily="34" charset="-34"/>
              </a:rPr>
              <a:t>Бюджетное послание Президента РФ</a:t>
            </a:r>
          </a:p>
          <a:p>
            <a:pPr marL="342900" indent="-342900" algn="just">
              <a:lnSpc>
                <a:spcPct val="115000"/>
              </a:lnSpc>
              <a:spcAft>
                <a:spcPts val="0"/>
              </a:spcAft>
              <a:buFont typeface="Wingdings"/>
              <a:buChar char=""/>
            </a:pPr>
            <a:r>
              <a:rPr lang="ru-RU" sz="2000" b="1" i="1" dirty="0" smtClean="0">
                <a:solidFill>
                  <a:schemeClr val="accent2">
                    <a:lumMod val="75000"/>
                  </a:schemeClr>
                </a:solidFill>
                <a:latin typeface="Book Antiqua" pitchFamily="18" charset="0"/>
                <a:cs typeface="Cordia New" pitchFamily="34" charset="-34"/>
              </a:rPr>
              <a:t>Проект закона Астраханской области «О бюджете Астраханской области на 2019 год и плановый период 2020 и 2021 годов»</a:t>
            </a:r>
          </a:p>
          <a:p>
            <a:pPr marL="342900" lvl="0" indent="-342900" algn="just">
              <a:lnSpc>
                <a:spcPct val="115000"/>
              </a:lnSpc>
              <a:spcAft>
                <a:spcPts val="0"/>
              </a:spcAft>
              <a:buFont typeface="Wingdings"/>
              <a:buChar char=""/>
            </a:pPr>
            <a:r>
              <a:rPr lang="ru-RU" sz="2000" b="1" i="1" dirty="0" smtClean="0">
                <a:solidFill>
                  <a:schemeClr val="accent2">
                    <a:lumMod val="75000"/>
                  </a:schemeClr>
                </a:solidFill>
                <a:effectLst/>
                <a:latin typeface="Book Antiqua" pitchFamily="18" charset="0"/>
                <a:ea typeface="Calibri"/>
                <a:cs typeface="Times New Roman"/>
              </a:rPr>
              <a:t>Прогноз социально-экономического развития Приволжского района Астраханской области</a:t>
            </a:r>
          </a:p>
          <a:p>
            <a:pPr marL="342900" lvl="0" indent="-342900" algn="just">
              <a:lnSpc>
                <a:spcPct val="115000"/>
              </a:lnSpc>
              <a:spcAft>
                <a:spcPts val="0"/>
              </a:spcAft>
              <a:buFont typeface="Wingdings"/>
              <a:buChar char=""/>
            </a:pPr>
            <a:r>
              <a:rPr lang="ru-RU" sz="2000" b="1" i="1" dirty="0" smtClean="0">
                <a:solidFill>
                  <a:schemeClr val="accent2">
                    <a:lumMod val="75000"/>
                  </a:schemeClr>
                </a:solidFill>
                <a:effectLst/>
                <a:latin typeface="Book Antiqua" pitchFamily="18" charset="0"/>
                <a:ea typeface="Times New Roman"/>
                <a:cs typeface="Times New Roman"/>
              </a:rPr>
              <a:t>Основные направления бюджетной и налоговой политики  района</a:t>
            </a:r>
          </a:p>
          <a:p>
            <a:pPr marL="342900" lvl="0" indent="-342900" algn="just">
              <a:lnSpc>
                <a:spcPct val="115000"/>
              </a:lnSpc>
              <a:spcAft>
                <a:spcPts val="0"/>
              </a:spcAft>
              <a:buFont typeface="Wingdings"/>
              <a:buChar char=""/>
            </a:pPr>
            <a:endParaRPr lang="ru-RU" sz="2000" b="1" i="1" dirty="0" smtClean="0">
              <a:solidFill>
                <a:schemeClr val="accent6"/>
              </a:solidFill>
              <a:latin typeface="Book Antiqua" pitchFamily="18" charset="0"/>
              <a:ea typeface="Calibri"/>
              <a:cs typeface="Times New Roman"/>
            </a:endParaRPr>
          </a:p>
          <a:p>
            <a:pPr marL="342900" lvl="0" indent="-342900" algn="just">
              <a:lnSpc>
                <a:spcPct val="115000"/>
              </a:lnSpc>
              <a:spcAft>
                <a:spcPts val="0"/>
              </a:spcAft>
              <a:buFont typeface="Wingdings"/>
              <a:buChar char=""/>
            </a:pPr>
            <a:endParaRPr lang="ru-RU" sz="1800" b="1" i="1" dirty="0">
              <a:solidFill>
                <a:srgbClr val="7030A0"/>
              </a:solidFill>
              <a:effectLst/>
              <a:latin typeface="Book Antiqua" pitchFamily="18" charset="0"/>
              <a:ea typeface="Calibri"/>
              <a:cs typeface="Times New Roman"/>
            </a:endParaRPr>
          </a:p>
        </p:txBody>
      </p:sp>
      <p:pic>
        <p:nvPicPr>
          <p:cNvPr id="4" name="Picture 10"/>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673" b="99533" l="5000" r="90000"/>
                    </a14:imgEffect>
                    <a14:imgEffect>
                      <a14:brightnessContrast bright="15000" contrast="15000"/>
                    </a14:imgEffect>
                  </a14:imgLayer>
                </a14:imgProps>
              </a:ext>
              <a:ext uri="{28A0092B-C50C-407E-A947-70E740481C1C}">
                <a14:useLocalDpi xmlns:a14="http://schemas.microsoft.com/office/drawing/2010/main" val="0"/>
              </a:ext>
            </a:extLst>
          </a:blip>
          <a:srcRect/>
          <a:stretch>
            <a:fillRect/>
          </a:stretch>
        </p:blipFill>
        <p:spPr bwMode="auto">
          <a:xfrm>
            <a:off x="899592" y="4725144"/>
            <a:ext cx="1838657" cy="184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28" b="89941" l="3944" r="98310"/>
                    </a14:imgEffect>
                    <a14:imgEffect>
                      <a14:brightnessContrast bright="15000" contrast="15000"/>
                    </a14:imgEffect>
                  </a14:imgLayer>
                </a14:imgProps>
              </a:ext>
              <a:ext uri="{28A0092B-C50C-407E-A947-70E740481C1C}">
                <a14:useLocalDpi xmlns:a14="http://schemas.microsoft.com/office/drawing/2010/main" val="0"/>
              </a:ext>
            </a:extLst>
          </a:blip>
          <a:srcRect/>
          <a:stretch>
            <a:fillRect/>
          </a:stretch>
        </p:blipFill>
        <p:spPr bwMode="auto">
          <a:xfrm flipH="1">
            <a:off x="6804248" y="1268760"/>
            <a:ext cx="972108" cy="985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339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85852" y="714356"/>
            <a:ext cx="7647836" cy="5715040"/>
          </a:xfrm>
        </p:spPr>
        <p:txBody>
          <a:bodyPr>
            <a:normAutofit fontScale="85000" lnSpcReduction="20000"/>
          </a:bodyPr>
          <a:lstStyle/>
          <a:p>
            <a:r>
              <a:rPr lang="ru-RU" dirty="0" smtClean="0"/>
              <a:t>Каждый житель Приволжского района является участником формирования бюджета с одной стороны как налогоплательщик, наполняя доходы бюджета, с другой – он получает часть расходов как потребитель общественных услуг.</a:t>
            </a:r>
          </a:p>
          <a:p>
            <a:r>
              <a:rPr lang="ru-RU" dirty="0" smtClean="0"/>
              <a:t>При составлении и принятии бюджета муниципального  района обязательно учитываются пожелания граждан. Свои предложения они высказывают через депутатов Совета муниципального образования «Приволжский район» и через публичные слушания, которые обязательно проводятся при принятии бюджета на очередной финансовый год и плановый период.</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396704"/>
            <a:ext cx="7488832" cy="95364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dirty="0">
                <a:ln w="6350" cap="flat" cmpd="sng" algn="ctr">
                  <a:solidFill>
                    <a:srgbClr val="054697"/>
                  </a:solidFill>
                  <a:prstDash val="solid"/>
                  <a:round/>
                </a:ln>
                <a:solidFill>
                  <a:schemeClr val="accent3"/>
                </a:solidFill>
                <a:ea typeface="Calibri"/>
                <a:cs typeface="Times New Roman"/>
              </a:rPr>
              <a:t>ОСНОВНЫЕ НАПРАВЛЕНИЯ БЮДЖЕТНОЙ ПОЛИТИКИ</a:t>
            </a:r>
            <a:endParaRPr lang="ru-RU" sz="1800" dirty="0">
              <a:solidFill>
                <a:schemeClr val="accent3"/>
              </a:solidFill>
              <a:ea typeface="Calibri"/>
              <a:cs typeface="Times New Roman"/>
            </a:endParaRPr>
          </a:p>
        </p:txBody>
      </p:sp>
      <p:sp>
        <p:nvSpPr>
          <p:cNvPr id="3" name="Прямоугольник 2"/>
          <p:cNvSpPr/>
          <p:nvPr/>
        </p:nvSpPr>
        <p:spPr>
          <a:xfrm>
            <a:off x="971600" y="1556792"/>
            <a:ext cx="7776864" cy="4671151"/>
          </a:xfrm>
          <a:prstGeom prst="rect">
            <a:avLst/>
          </a:prstGeom>
        </p:spPr>
        <p:txBody>
          <a:bodyPr wrap="square">
            <a:spAutoFit/>
          </a:bodyPr>
          <a:lstStyle/>
          <a:p>
            <a:pPr marL="342900" lvl="0" indent="-342900" algn="just">
              <a:lnSpc>
                <a:spcPct val="115000"/>
              </a:lnSpc>
              <a:spcAft>
                <a:spcPts val="0"/>
              </a:spcAft>
              <a:buFont typeface="Wingdings"/>
              <a:buChar char=""/>
            </a:pPr>
            <a:r>
              <a:rPr lang="ru-RU" sz="2000" b="1" dirty="0" smtClean="0">
                <a:solidFill>
                  <a:schemeClr val="accent1">
                    <a:lumMod val="75000"/>
                  </a:schemeClr>
                </a:solidFill>
                <a:effectLst/>
                <a:latin typeface="Times New Roman"/>
                <a:ea typeface="Times New Roman"/>
                <a:cs typeface="Times New Roman"/>
              </a:rPr>
              <a:t>приоритетное обеспечение населения бюджетными услугами отраслей социальной сферы;</a:t>
            </a:r>
            <a:endParaRPr lang="ru-RU" sz="2000" b="1" dirty="0" smtClean="0">
              <a:solidFill>
                <a:schemeClr val="accent1">
                  <a:lumMod val="75000"/>
                </a:schemeClr>
              </a:solidFill>
              <a:effectLst/>
              <a:latin typeface="Calibri"/>
              <a:ea typeface="Calibri"/>
              <a:cs typeface="Times New Roman"/>
            </a:endParaRPr>
          </a:p>
          <a:p>
            <a:pPr marL="342900" lvl="0" indent="-342900" algn="just">
              <a:lnSpc>
                <a:spcPct val="115000"/>
              </a:lnSpc>
              <a:spcAft>
                <a:spcPts val="0"/>
              </a:spcAft>
              <a:buFont typeface="Wingdings"/>
              <a:buChar char=""/>
            </a:pPr>
            <a:r>
              <a:rPr lang="ru-RU" sz="2000" b="1" dirty="0" smtClean="0">
                <a:solidFill>
                  <a:schemeClr val="accent1">
                    <a:lumMod val="75000"/>
                  </a:schemeClr>
                </a:solidFill>
                <a:effectLst/>
                <a:latin typeface="Times New Roman"/>
                <a:ea typeface="Times New Roman"/>
                <a:cs typeface="Times New Roman"/>
              </a:rPr>
              <a:t>гарантированное поэтапное повышение оплаты труда в бюджетном секторе экономики;</a:t>
            </a:r>
            <a:endParaRPr lang="ru-RU" sz="2000" b="1" dirty="0" smtClean="0">
              <a:solidFill>
                <a:schemeClr val="accent1">
                  <a:lumMod val="75000"/>
                </a:schemeClr>
              </a:solidFill>
              <a:effectLst/>
              <a:latin typeface="Calibri"/>
              <a:ea typeface="Calibri"/>
              <a:cs typeface="Times New Roman"/>
            </a:endParaRPr>
          </a:p>
          <a:p>
            <a:pPr marL="342900" lvl="0" indent="-342900" algn="just">
              <a:lnSpc>
                <a:spcPct val="115000"/>
              </a:lnSpc>
              <a:spcAft>
                <a:spcPts val="0"/>
              </a:spcAft>
              <a:buFont typeface="Wingdings"/>
              <a:buChar char=""/>
            </a:pPr>
            <a:r>
              <a:rPr lang="ru-RU" sz="2000" b="1" dirty="0" smtClean="0">
                <a:solidFill>
                  <a:schemeClr val="accent1">
                    <a:lumMod val="75000"/>
                  </a:schemeClr>
                </a:solidFill>
                <a:effectLst/>
                <a:latin typeface="Times New Roman"/>
                <a:ea typeface="Times New Roman"/>
                <a:cs typeface="Times New Roman"/>
              </a:rPr>
              <a:t>обеспечение устойчивости, сбалансированности местного бюджета;</a:t>
            </a:r>
            <a:endParaRPr lang="ru-RU" sz="2000" b="1" dirty="0" smtClean="0">
              <a:solidFill>
                <a:schemeClr val="accent1">
                  <a:lumMod val="75000"/>
                </a:schemeClr>
              </a:solidFill>
              <a:effectLst/>
              <a:latin typeface="Calibri"/>
              <a:ea typeface="Calibri"/>
              <a:cs typeface="Times New Roman"/>
            </a:endParaRPr>
          </a:p>
          <a:p>
            <a:pPr marL="342900" lvl="0" indent="-342900" algn="just">
              <a:lnSpc>
                <a:spcPct val="115000"/>
              </a:lnSpc>
              <a:spcAft>
                <a:spcPts val="0"/>
              </a:spcAft>
              <a:buFont typeface="Wingdings"/>
              <a:buChar char=""/>
            </a:pPr>
            <a:r>
              <a:rPr lang="ru-RU" sz="2000" b="1" dirty="0" smtClean="0">
                <a:solidFill>
                  <a:schemeClr val="accent1">
                    <a:lumMod val="75000"/>
                  </a:schemeClr>
                </a:solidFill>
                <a:effectLst/>
                <a:latin typeface="Times New Roman"/>
                <a:ea typeface="Times New Roman"/>
                <a:cs typeface="Times New Roman"/>
              </a:rPr>
              <a:t>создание системы долгосрочного прогнозирования и стратегического планирования;</a:t>
            </a:r>
            <a:endParaRPr lang="ru-RU" sz="2000" b="1" dirty="0" smtClean="0">
              <a:solidFill>
                <a:schemeClr val="accent1">
                  <a:lumMod val="75000"/>
                </a:schemeClr>
              </a:solidFill>
              <a:effectLst/>
              <a:latin typeface="Calibri"/>
              <a:ea typeface="Calibri"/>
              <a:cs typeface="Times New Roman"/>
            </a:endParaRPr>
          </a:p>
          <a:p>
            <a:pPr marL="342900" lvl="0" indent="-342900" algn="just">
              <a:lnSpc>
                <a:spcPct val="115000"/>
              </a:lnSpc>
              <a:spcAft>
                <a:spcPts val="0"/>
              </a:spcAft>
              <a:buFont typeface="Wingdings"/>
              <a:buChar char=""/>
            </a:pPr>
            <a:r>
              <a:rPr lang="ru-RU" sz="2000" b="1" dirty="0" smtClean="0">
                <a:solidFill>
                  <a:schemeClr val="accent1">
                    <a:lumMod val="75000"/>
                  </a:schemeClr>
                </a:solidFill>
                <a:effectLst/>
                <a:latin typeface="Times New Roman"/>
                <a:ea typeface="Times New Roman"/>
                <a:cs typeface="Times New Roman"/>
              </a:rPr>
              <a:t>обеспечение организационных мер, направленных на рост эффективности бюджетных расходов, повышение качества предоставления муниципальных услуг;</a:t>
            </a:r>
            <a:endParaRPr lang="ru-RU" sz="2000" b="1" dirty="0" smtClean="0">
              <a:solidFill>
                <a:schemeClr val="accent1">
                  <a:lumMod val="75000"/>
                </a:schemeClr>
              </a:solidFill>
              <a:effectLst/>
              <a:latin typeface="Calibri"/>
              <a:ea typeface="Calibri"/>
              <a:cs typeface="Times New Roman"/>
            </a:endParaRPr>
          </a:p>
          <a:p>
            <a:pPr marL="342900" lvl="0" indent="-342900" algn="just">
              <a:lnSpc>
                <a:spcPct val="115000"/>
              </a:lnSpc>
              <a:spcAft>
                <a:spcPts val="0"/>
              </a:spcAft>
              <a:buFont typeface="Wingdings"/>
              <a:buChar char=""/>
            </a:pPr>
            <a:r>
              <a:rPr lang="ru-RU" sz="2000" b="1" dirty="0" smtClean="0">
                <a:solidFill>
                  <a:schemeClr val="accent1">
                    <a:lumMod val="75000"/>
                  </a:schemeClr>
                </a:solidFill>
                <a:effectLst/>
                <a:latin typeface="Times New Roman"/>
                <a:ea typeface="Times New Roman"/>
                <a:cs typeface="Times New Roman"/>
              </a:rPr>
              <a:t>реализация политики, направленной на прозрачность, открытость бюджетного процесса.</a:t>
            </a:r>
            <a:endParaRPr lang="ru-RU" sz="2000" b="1" dirty="0">
              <a:solidFill>
                <a:schemeClr val="accent1">
                  <a:lumMod val="75000"/>
                </a:schemeClr>
              </a:solidFill>
              <a:effectLst/>
              <a:latin typeface="Calibri"/>
              <a:ea typeface="Calibri"/>
              <a:cs typeface="Times New Roman"/>
            </a:endParaRPr>
          </a:p>
        </p:txBody>
      </p:sp>
    </p:spTree>
    <p:extLst>
      <p:ext uri="{BB962C8B-B14F-4D97-AF65-F5344CB8AC3E}">
        <p14:creationId xmlns:p14="http://schemas.microsoft.com/office/powerpoint/2010/main" val="19800493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1486</TotalTime>
  <Words>1221</Words>
  <Application>Microsoft Office PowerPoint</Application>
  <PresentationFormat>Экран (4:3)</PresentationFormat>
  <Paragraphs>261</Paragraphs>
  <Slides>20</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20</vt:i4>
      </vt:variant>
    </vt:vector>
  </HeadingPairs>
  <TitlesOfParts>
    <vt:vector size="33" baseType="lpstr">
      <vt:lpstr>Arial</vt:lpstr>
      <vt:lpstr>Arial Cyr</vt:lpstr>
      <vt:lpstr>Book Antiqua</vt:lpstr>
      <vt:lpstr>Calibri</vt:lpstr>
      <vt:lpstr>Corbel</vt:lpstr>
      <vt:lpstr>Cordia New</vt:lpstr>
      <vt:lpstr>Gill Sans MT</vt:lpstr>
      <vt:lpstr>Tahoma</vt:lpstr>
      <vt:lpstr>Times New Roman</vt:lpstr>
      <vt:lpstr>Verdana</vt:lpstr>
      <vt:lpstr>Wingdings</vt:lpstr>
      <vt:lpstr>Wingdings 2</vt:lpstr>
      <vt:lpstr>Солнцестояние</vt:lpstr>
      <vt:lpstr>   Бюджет для граждан</vt:lpstr>
      <vt:lpstr>Презентация PowerPoint</vt:lpstr>
      <vt:lpstr>Структура бюджетной системы РФ</vt:lpstr>
      <vt:lpstr>Презентация PowerPoint</vt:lpstr>
      <vt:lpstr>       Доходы – Расходы = Дефицит (Профицит)   Дефицит  (расходы больше доходов)            Профицит (доходы больше расходов)    При превышении расходов над доходами принимается решение об источниках покрытия дефицита (например, использовать остатки средств на счете, получить кредит)  При превышении доходов над расходами принимается решение, как их использовать (например, накапливать резервы, остатки, погашать ранее полученные кредиты)       </vt:lpstr>
      <vt:lpstr>     Основные этапы бюджетного процесса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БЕЗВОЗМЕЗДНЫЕ ПОСТУПЛЕНИЯ</vt:lpstr>
      <vt:lpstr>Объем безвозмездной финансовой помощи бюджету муниципального образования «Приволжский район»  из бюджета Астраханской области в 2019-2021 годы (млн.руб.)</vt:lpstr>
      <vt:lpstr>Программно-целевой метод планирования бюджета – принятие муниципальных и ведомственных целевых программ</vt:lpstr>
      <vt:lpstr>Муниципальная программа «Развитие образования, молодежной политики и спорта Приволжского района»   Цель программы  - обеспечение доступности качественного образования</vt:lpstr>
      <vt:lpstr>Муниципальная программа  «Развитие культуры  Приволжского района на 2018-2020 годы»  Цели  программы: Комплексное развитие и реализация культурного потенциала   Приволжского района. Повышение качества и разнообразия услуг в области культуры и искусства, развитие инфраструктуры учреждений культуры. </vt:lpstr>
      <vt:lpstr>Презентация PowerPoint</vt:lpstr>
      <vt:lpstr>Презентация PowerPoint</vt:lpstr>
    </vt:vector>
  </TitlesOfParts>
  <Company>Organization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Ейского городского поселения Ейского района</dc:title>
  <dc:creator>admin</dc:creator>
  <cp:lastModifiedBy>Админ</cp:lastModifiedBy>
  <cp:revision>157</cp:revision>
  <cp:lastPrinted>2014-12-12T09:29:19Z</cp:lastPrinted>
  <dcterms:created xsi:type="dcterms:W3CDTF">2014-12-11T13:11:44Z</dcterms:created>
  <dcterms:modified xsi:type="dcterms:W3CDTF">2019-03-20T06:34:34Z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TC010178121049</vt:lpwstr>
  </property>
</Properties>
</file>