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7" r:id="rId10"/>
    <p:sldId id="270" r:id="rId11"/>
    <p:sldId id="273" r:id="rId12"/>
    <p:sldId id="278" r:id="rId13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84" autoAdjust="0"/>
    <p:restoredTop sz="93830" autoAdjust="0"/>
  </p:normalViewPr>
  <p:slideViewPr>
    <p:cSldViewPr>
      <p:cViewPr varScale="1">
        <p:scale>
          <a:sx n="105" d="100"/>
          <a:sy n="105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_-* #,##0.00_р_._-;\-* #,##0.00_р_._-;_-* "-"??_р_._-;_-@_-</c:formatCode>
                <c:ptCount val="5"/>
                <c:pt idx="0">
                  <c:v>71</c:v>
                </c:pt>
                <c:pt idx="1">
                  <c:v>25</c:v>
                </c:pt>
                <c:pt idx="2">
                  <c:v>35</c:v>
                </c:pt>
                <c:pt idx="3">
                  <c:v>46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_-* #,##0.00_р_._-;\-* #,##0.00_р_._-;_-* "-"??_р_._-;_-@_-</c:formatCode>
                <c:ptCount val="5"/>
                <c:pt idx="0">
                  <c:v>188</c:v>
                </c:pt>
                <c:pt idx="1">
                  <c:v>164</c:v>
                </c:pt>
                <c:pt idx="2">
                  <c:v>221</c:v>
                </c:pt>
                <c:pt idx="3">
                  <c:v>204</c:v>
                </c:pt>
                <c:pt idx="4">
                  <c:v>226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_-* #,##0.00_р_._-;\-* #,##0.00_р_._-;_-* "-"??_р_._-;_-@_-</c:formatCode>
                <c:ptCount val="5"/>
                <c:pt idx="0">
                  <c:v>542</c:v>
                </c:pt>
                <c:pt idx="1">
                  <c:v>722</c:v>
                </c:pt>
                <c:pt idx="2">
                  <c:v>512</c:v>
                </c:pt>
                <c:pt idx="3">
                  <c:v>435</c:v>
                </c:pt>
                <c:pt idx="4">
                  <c:v>250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 доходы</c:v>
                </c:pt>
              </c:strCache>
            </c:strRef>
          </c:tx>
          <c:dLbls>
            <c:dLbl>
              <c:idx val="0"/>
              <c:layout>
                <c:manualLayout>
                  <c:x val="1.388888888888903E-2"/>
                  <c:y val="-0.18725560164360611"/>
                </c:manualLayout>
              </c:layout>
              <c:showVal val="1"/>
            </c:dLbl>
            <c:dLbl>
              <c:idx val="1"/>
              <c:layout>
                <c:manualLayout>
                  <c:x val="1.2345679012345782E-2"/>
                  <c:y val="-0.2236664130743084"/>
                </c:manualLayout>
              </c:layout>
              <c:showVal val="1"/>
            </c:dLbl>
            <c:dLbl>
              <c:idx val="2"/>
              <c:layout>
                <c:manualLayout>
                  <c:x val="1.2345679012345782E-2"/>
                  <c:y val="-0.16644942368320717"/>
                </c:manualLayout>
              </c:layout>
              <c:showVal val="1"/>
            </c:dLbl>
            <c:dLbl>
              <c:idx val="3"/>
              <c:layout>
                <c:manualLayout>
                  <c:x val="1.5432098765432216E-2"/>
                  <c:y val="-0.11963552327230484"/>
                </c:manualLayout>
              </c:layout>
              <c:showVal val="1"/>
            </c:dLbl>
            <c:dLbl>
              <c:idx val="4"/>
              <c:layout>
                <c:manualLayout>
                  <c:x val="7.7160493827161409E-3"/>
                  <c:y val="-0.11963552327230484"/>
                </c:manualLayout>
              </c:layout>
              <c:showVal val="1"/>
            </c:dLbl>
            <c:txPr>
              <a:bodyPr anchor="t" anchorCtr="0"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_-* #,##0.00_р_._-;\-* #,##0.00_р_._-;_-* "-"??_р_._-;_-@_-</c:formatCode>
                <c:ptCount val="5"/>
                <c:pt idx="0">
                  <c:v>801</c:v>
                </c:pt>
                <c:pt idx="1">
                  <c:v>911</c:v>
                </c:pt>
                <c:pt idx="2">
                  <c:v>768</c:v>
                </c:pt>
                <c:pt idx="3">
                  <c:v>685</c:v>
                </c:pt>
                <c:pt idx="4">
                  <c:v>517</c:v>
                </c:pt>
              </c:numCache>
            </c:numRef>
          </c:val>
        </c:ser>
        <c:shape val="box"/>
        <c:axId val="112871296"/>
        <c:axId val="112872832"/>
        <c:axId val="0"/>
      </c:bar3DChart>
      <c:catAx>
        <c:axId val="112871296"/>
        <c:scaling>
          <c:orientation val="minMax"/>
        </c:scaling>
        <c:axPos val="b"/>
        <c:numFmt formatCode="General" sourceLinked="1"/>
        <c:tickLblPos val="nextTo"/>
        <c:crossAx val="112872832"/>
        <c:crosses val="autoZero"/>
        <c:auto val="1"/>
        <c:lblAlgn val="ctr"/>
        <c:lblOffset val="100"/>
      </c:catAx>
      <c:valAx>
        <c:axId val="112872832"/>
        <c:scaling>
          <c:orientation val="minMax"/>
        </c:scaling>
        <c:delete val="1"/>
        <c:axPos val="l"/>
        <c:majorGridlines/>
        <c:numFmt formatCode="_-* #,##0.00_р_._-;\-* #,##0.00_р_._-;_-* &quot;-&quot;??_р_._-;_-@_-" sourceLinked="1"/>
        <c:tickLblPos val="none"/>
        <c:crossAx val="1128712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/>
              <a:t>Всего  </a:t>
            </a:r>
            <a:r>
              <a:rPr lang="ru-RU" dirty="0" smtClean="0"/>
              <a:t>256 </a:t>
            </a:r>
            <a:r>
              <a:rPr lang="ru-RU" dirty="0"/>
              <a:t>млн. рублей</a:t>
            </a:r>
          </a:p>
        </c:rich>
      </c:tx>
      <c:layout>
        <c:manualLayout>
          <c:xMode val="edge"/>
          <c:yMode val="edge"/>
          <c:x val="0.377008761638428"/>
          <c:y val="1.122413064357810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8219443892336028E-3"/>
          <c:y val="0.13571388011788987"/>
          <c:w val="0.641467063359791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 17 млн. рублей</c:v>
                </c:pt>
              </c:strCache>
            </c:strRef>
          </c:tx>
          <c:explosion val="22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Лист1!$A$2:$A$14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имущества,находящегося в муниципальной собственности</c:v>
                </c:pt>
                <c:pt idx="4">
                  <c:v>Платежи за пользование природными ресурсами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Лист1!$B$2:$B$14</c:f>
              <c:numCache>
                <c:formatCode>_-* #,##0.0_р_._-;\-* #,##0.0_р_._-;_-* "-"?_р_._-;_-@_-</c:formatCode>
                <c:ptCount val="13"/>
                <c:pt idx="0">
                  <c:v>172</c:v>
                </c:pt>
                <c:pt idx="1">
                  <c:v>35</c:v>
                </c:pt>
                <c:pt idx="2">
                  <c:v>5</c:v>
                </c:pt>
                <c:pt idx="3">
                  <c:v>27.7</c:v>
                </c:pt>
                <c:pt idx="4">
                  <c:v>2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8075484091672511"/>
          <c:y val="0.13480423945136136"/>
          <c:w val="0.31269719615711916"/>
          <c:h val="0.63320446941347186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517 </a:t>
            </a:r>
            <a:r>
              <a:rPr lang="ru-RU" dirty="0" smtClean="0"/>
              <a:t>млн.руб.</a:t>
            </a:r>
            <a:endParaRPr lang="ru-RU" dirty="0"/>
          </a:p>
        </c:rich>
      </c:tx>
      <c:layout>
        <c:manualLayout>
          <c:xMode val="edge"/>
          <c:yMode val="edge"/>
          <c:x val="0.63765432098765429"/>
          <c:y val="1.5161041296925708E-2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685,4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63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12,1%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1,3%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17,6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316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14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3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16</a:t>
                    </a:r>
                    <a:r>
                      <a:rPr lang="en-US" dirty="0" smtClean="0"/>
                      <a:t>,0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2,2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0,6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2,0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0,3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Val val="1"/>
              <c:showPercent val="1"/>
              <c:separator>
</c:separator>
            </c:dLbl>
            <c:dLbl>
              <c:idx val="9"/>
              <c:layout>
                <c:manualLayout>
                  <c:x val="2.677548118985127E-2"/>
                  <c:y val="0.1030143015176958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42,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5,8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Percent val="1"/>
            <c:separator>
</c:separator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 и жкх</c:v>
                </c:pt>
                <c:pt idx="3">
                  <c:v>Охрана окружающей среды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поселений</c:v>
                </c:pt>
              </c:strCache>
            </c:strRef>
          </c:cat>
          <c:val>
            <c:numRef>
              <c:f>Лист1!$B$2:$B$11</c:f>
              <c:numCache>
                <c:formatCode>_-* #,##0.0_р_._-;\-* #,##0.0_р_._-;_-* "-"?_р_._-;_-@_-</c:formatCode>
                <c:ptCount val="10"/>
                <c:pt idx="0">
                  <c:v>53</c:v>
                </c:pt>
                <c:pt idx="1">
                  <c:v>4</c:v>
                </c:pt>
                <c:pt idx="2">
                  <c:v>91</c:v>
                </c:pt>
                <c:pt idx="3">
                  <c:v>0</c:v>
                </c:pt>
                <c:pt idx="4">
                  <c:v>316</c:v>
                </c:pt>
                <c:pt idx="5">
                  <c:v>14</c:v>
                </c:pt>
                <c:pt idx="6">
                  <c:v>10</c:v>
                </c:pt>
                <c:pt idx="7">
                  <c:v>17</c:v>
                </c:pt>
                <c:pt idx="8">
                  <c:v>2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 685,42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 и жкх</c:v>
                </c:pt>
                <c:pt idx="3">
                  <c:v>Охрана окружающей среды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поселений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7.2942471786402424E-2</c:v>
                </c:pt>
                <c:pt idx="1">
                  <c:v>5.5050922102945219E-3</c:v>
                </c:pt>
                <c:pt idx="2">
                  <c:v>0.12524084778420039</c:v>
                </c:pt>
                <c:pt idx="3">
                  <c:v>0</c:v>
                </c:pt>
                <c:pt idx="4">
                  <c:v>0.43490228461326724</c:v>
                </c:pt>
                <c:pt idx="5">
                  <c:v>1.9267822736030827E-2</c:v>
                </c:pt>
                <c:pt idx="6">
                  <c:v>1.3762730525736306E-2</c:v>
                </c:pt>
                <c:pt idx="7">
                  <c:v>2.3396641893751721E-2</c:v>
                </c:pt>
                <c:pt idx="8">
                  <c:v>2.7525461051472609E-3</c:v>
                </c:pt>
                <c:pt idx="9">
                  <c:v>1.3762730525736306E-2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67740837951628"/>
          <c:y val="0.11266862181757407"/>
          <c:w val="0.28723777583357635"/>
          <c:h val="0.8668673548161175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405258866451218"/>
          <c:y val="3.0831228624715139E-2"/>
          <c:w val="0.64638277358187446"/>
          <c:h val="0.855879732114478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1.5117157974300832E-2"/>
                  <c:y val="-1.1224130643578082E-2"/>
                </c:manualLayout>
              </c:layout>
              <c:showVal val="1"/>
            </c:dLbl>
            <c:dLbl>
              <c:idx val="1"/>
              <c:layout>
                <c:manualLayout>
                  <c:x val="-4.5351473922902877E-3"/>
                  <c:y val="-1.9642228626261544E-2"/>
                </c:manualLayout>
              </c:layout>
              <c:showVal val="1"/>
            </c:dLbl>
            <c:dLbl>
              <c:idx val="2"/>
              <c:layout>
                <c:manualLayout>
                  <c:x val="7.5585789871504194E-3"/>
                  <c:y val="-1.12241306435780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_-* #,##0.0_р_._-;\-* #,##0.0_р_._-;_-* "-"?_р_._-;_-@_-</c:formatCode>
                <c:ptCount val="5"/>
                <c:pt idx="0">
                  <c:v>756</c:v>
                </c:pt>
                <c:pt idx="1">
                  <c:v>983</c:v>
                </c:pt>
                <c:pt idx="2">
                  <c:v>768</c:v>
                </c:pt>
                <c:pt idx="3">
                  <c:v>685.5</c:v>
                </c:pt>
                <c:pt idx="4">
                  <c:v>517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сфера</c:v>
                </c:pt>
              </c:strCache>
            </c:strRef>
          </c:tx>
          <c:dLbls>
            <c:dLbl>
              <c:idx val="0"/>
              <c:layout>
                <c:manualLayout>
                  <c:x val="6.0468631897204091E-3"/>
                  <c:y val="8.418097982683470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_-* #,##0.0_р_._-;\-* #,##0.0_р_._-;_-* "-"?_р_._-;_-@_-</c:formatCode>
                <c:ptCount val="5"/>
                <c:pt idx="0">
                  <c:v>555</c:v>
                </c:pt>
                <c:pt idx="1">
                  <c:v>767</c:v>
                </c:pt>
                <c:pt idx="2">
                  <c:v>521</c:v>
                </c:pt>
                <c:pt idx="3">
                  <c:v>495</c:v>
                </c:pt>
                <c:pt idx="4">
                  <c:v>399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бюджетам поселений</c:v>
                </c:pt>
              </c:strCache>
            </c:strRef>
          </c:tx>
          <c:dLbls>
            <c:dLbl>
              <c:idx val="0"/>
              <c:layout>
                <c:manualLayout>
                  <c:x val="9.0702947845805008E-3"/>
                  <c:y val="1.9642228626261544E-2"/>
                </c:manualLayout>
              </c:layout>
              <c:showVal val="1"/>
            </c:dLbl>
            <c:dLbl>
              <c:idx val="1"/>
              <c:layout>
                <c:manualLayout>
                  <c:x val="6.0468631897204091E-3"/>
                  <c:y val="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_-* #,##0.0_р_._-;\-* #,##0.0_р_._-;_-* "-"?_р_._-;_-@_-</c:formatCode>
                <c:ptCount val="5"/>
                <c:pt idx="0">
                  <c:v>29</c:v>
                </c:pt>
                <c:pt idx="1">
                  <c:v>29</c:v>
                </c:pt>
                <c:pt idx="2">
                  <c:v>35</c:v>
                </c:pt>
                <c:pt idx="3">
                  <c:v>42.1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Остальные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1.0582010582010555E-2"/>
                  <c:y val="1.1224130643578082E-2"/>
                </c:manualLayout>
              </c:layout>
              <c:showVal val="1"/>
            </c:dLbl>
            <c:dLbl>
              <c:idx val="1"/>
              <c:layout>
                <c:manualLayout>
                  <c:x val="6.0468631897204091E-3"/>
                  <c:y val="2.806032660894488E-3"/>
                </c:manualLayout>
              </c:layout>
              <c:showVal val="1"/>
            </c:dLbl>
            <c:dLbl>
              <c:idx val="2"/>
              <c:layout>
                <c:manualLayout>
                  <c:x val="1.5117157974300832E-3"/>
                  <c:y val="-3.3672391930733854E-2"/>
                </c:manualLayout>
              </c:layout>
              <c:showVal val="1"/>
            </c:dLbl>
            <c:dLbl>
              <c:idx val="3"/>
              <c:layout>
                <c:manualLayout>
                  <c:x val="7.5585789871504194E-3"/>
                  <c:y val="5.612065321788881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_-* #,##0.0_р_._-;\-* #,##0.0_р_._-;_-* "-"?_р_._-;_-@_-</c:formatCode>
                <c:ptCount val="5"/>
                <c:pt idx="0">
                  <c:v>172</c:v>
                </c:pt>
                <c:pt idx="1">
                  <c:v>187</c:v>
                </c:pt>
                <c:pt idx="2">
                  <c:v>170.6</c:v>
                </c:pt>
                <c:pt idx="3">
                  <c:v>148.4</c:v>
                </c:pt>
                <c:pt idx="4">
                  <c:v>109</c:v>
                </c:pt>
              </c:numCache>
            </c:numRef>
          </c:val>
        </c:ser>
        <c:axId val="157780992"/>
        <c:axId val="157803264"/>
      </c:barChart>
      <c:catAx>
        <c:axId val="157780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7803264"/>
        <c:crosses val="autoZero"/>
        <c:auto val="1"/>
        <c:lblAlgn val="ctr"/>
        <c:lblOffset val="100"/>
      </c:catAx>
      <c:valAx>
        <c:axId val="157803264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77809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9799394123353662"/>
          <c:y val="7.2532851019772013E-2"/>
          <c:w val="0.19293576398188325"/>
          <c:h val="0.89983059958731426"/>
        </c:manualLayout>
      </c:layout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CE2BA-380A-43EE-B3D9-40F9EA69C63F}" type="doc">
      <dgm:prSet loTypeId="urn:microsoft.com/office/officeart/2005/8/layout/matrix1" loCatId="matrix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0319856-152F-4AFE-A10E-5E4AD41F32CB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Расходы бюджета 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выплачиваемые из бюджета денежные средства</a:t>
          </a:r>
        </a:p>
        <a:p>
          <a:endParaRPr lang="ru-RU" sz="1600" dirty="0"/>
        </a:p>
      </dgm:t>
    </dgm:pt>
    <dgm:pt modelId="{7EB03EFD-4B12-4FC7-AF79-AAADBDE6F476}" type="parTrans" cxnId="{610B9DEC-04F2-47D3-97B9-5D35280A8246}">
      <dgm:prSet/>
      <dgm:spPr/>
      <dgm:t>
        <a:bodyPr/>
        <a:lstStyle/>
        <a:p>
          <a:endParaRPr lang="ru-RU"/>
        </a:p>
      </dgm:t>
    </dgm:pt>
    <dgm:pt modelId="{3422779A-1DEA-49E6-9DFF-1F4367A8F89C}" type="sibTrans" cxnId="{610B9DEC-04F2-47D3-97B9-5D35280A8246}">
      <dgm:prSet/>
      <dgm:spPr/>
      <dgm:t>
        <a:bodyPr/>
        <a:lstStyle/>
        <a:p>
          <a:endParaRPr lang="ru-RU"/>
        </a:p>
      </dgm:t>
    </dgm:pt>
    <dgm:pt modelId="{54316364-7542-4A33-901B-FFD3F0D3CF62}">
      <dgm:prSet phldrT="[Текст]" custT="1"/>
      <dgm:spPr/>
      <dgm:t>
        <a:bodyPr/>
        <a:lstStyle/>
        <a:p>
          <a:r>
            <a:rPr lang="ru-RU" sz="1800" dirty="0" smtClean="0"/>
            <a:t>Образование</a:t>
          </a:r>
        </a:p>
      </dgm:t>
    </dgm:pt>
    <dgm:pt modelId="{16CE695F-862F-4324-B69B-028C1A4B4D5C}" type="parTrans" cxnId="{ABFEDED0-8961-48CA-A53B-E874D8071B35}">
      <dgm:prSet/>
      <dgm:spPr/>
      <dgm:t>
        <a:bodyPr/>
        <a:lstStyle/>
        <a:p>
          <a:endParaRPr lang="ru-RU"/>
        </a:p>
      </dgm:t>
    </dgm:pt>
    <dgm:pt modelId="{082EF225-1F50-495D-89FD-67FDB59F5A08}" type="sibTrans" cxnId="{ABFEDED0-8961-48CA-A53B-E874D8071B35}">
      <dgm:prSet/>
      <dgm:spPr/>
      <dgm:t>
        <a:bodyPr/>
        <a:lstStyle/>
        <a:p>
          <a:endParaRPr lang="ru-RU"/>
        </a:p>
      </dgm:t>
    </dgm:pt>
    <dgm:pt modelId="{E3982D1D-D770-43E4-B048-CE447C6A6224}">
      <dgm:prSet phldrT="[Текст]" custT="1"/>
      <dgm:spPr/>
      <dgm:t>
        <a:bodyPr/>
        <a:lstStyle/>
        <a:p>
          <a:r>
            <a:rPr lang="ru-RU" sz="1800" dirty="0" smtClean="0"/>
            <a:t>Культура                                 Физическая культура и спорт</a:t>
          </a:r>
          <a:endParaRPr lang="ru-RU" sz="1800" dirty="0"/>
        </a:p>
      </dgm:t>
    </dgm:pt>
    <dgm:pt modelId="{9BC3D3E6-7130-46C4-B306-C2B52FA2D5FF}" type="parTrans" cxnId="{206182E3-975E-41F6-88B4-C1B540663612}">
      <dgm:prSet/>
      <dgm:spPr/>
      <dgm:t>
        <a:bodyPr/>
        <a:lstStyle/>
        <a:p>
          <a:endParaRPr lang="ru-RU"/>
        </a:p>
      </dgm:t>
    </dgm:pt>
    <dgm:pt modelId="{448A10E8-DDB6-4D89-823F-8C6644C12EB1}" type="sibTrans" cxnId="{206182E3-975E-41F6-88B4-C1B540663612}">
      <dgm:prSet/>
      <dgm:spPr/>
      <dgm:t>
        <a:bodyPr/>
        <a:lstStyle/>
        <a:p>
          <a:endParaRPr lang="ru-RU"/>
        </a:p>
      </dgm:t>
    </dgm:pt>
    <dgm:pt modelId="{EC720FFE-E641-4592-AF04-3042B72E979C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Дорожное хозяйство</a:t>
          </a:r>
        </a:p>
        <a:p>
          <a:r>
            <a:rPr lang="ru-RU" dirty="0" smtClean="0"/>
            <a:t>Национальная экономика</a:t>
          </a:r>
          <a:endParaRPr lang="ru-RU" dirty="0"/>
        </a:p>
      </dgm:t>
    </dgm:pt>
    <dgm:pt modelId="{B917D0AD-492A-420C-9C5F-597EC2F86D28}" type="parTrans" cxnId="{B0442F58-27BA-4738-BB4E-38FE3DB72814}">
      <dgm:prSet/>
      <dgm:spPr/>
      <dgm:t>
        <a:bodyPr/>
        <a:lstStyle/>
        <a:p>
          <a:endParaRPr lang="ru-RU"/>
        </a:p>
      </dgm:t>
    </dgm:pt>
    <dgm:pt modelId="{71F92724-905E-4CF0-8296-FB716E7C25A9}" type="sibTrans" cxnId="{B0442F58-27BA-4738-BB4E-38FE3DB72814}">
      <dgm:prSet/>
      <dgm:spPr/>
      <dgm:t>
        <a:bodyPr/>
        <a:lstStyle/>
        <a:p>
          <a:endParaRPr lang="ru-RU"/>
        </a:p>
      </dgm:t>
    </dgm:pt>
    <dgm:pt modelId="{7B3612FD-4CF4-44D6-9447-D11E23BA485A}">
      <dgm:prSet phldrT="[Текст]"/>
      <dgm:spPr/>
      <dgm:t>
        <a:bodyPr/>
        <a:lstStyle/>
        <a:p>
          <a:r>
            <a:rPr lang="ru-RU" dirty="0" smtClean="0"/>
            <a:t>Социальные выплаты</a:t>
          </a:r>
          <a:endParaRPr lang="ru-RU" dirty="0"/>
        </a:p>
      </dgm:t>
    </dgm:pt>
    <dgm:pt modelId="{F9B399A0-62D8-45C4-BE5A-BDA1CD278ADC}" type="parTrans" cxnId="{0DD38FE2-A6D6-4CB6-8ABC-F45AD9211750}">
      <dgm:prSet/>
      <dgm:spPr/>
      <dgm:t>
        <a:bodyPr/>
        <a:lstStyle/>
        <a:p>
          <a:endParaRPr lang="ru-RU"/>
        </a:p>
      </dgm:t>
    </dgm:pt>
    <dgm:pt modelId="{3166139F-853F-4CA8-B688-0CB345D307E5}" type="sibTrans" cxnId="{0DD38FE2-A6D6-4CB6-8ABC-F45AD9211750}">
      <dgm:prSet/>
      <dgm:spPr/>
      <dgm:t>
        <a:bodyPr/>
        <a:lstStyle/>
        <a:p>
          <a:endParaRPr lang="ru-RU"/>
        </a:p>
      </dgm:t>
    </dgm:pt>
    <dgm:pt modelId="{F887B997-5368-4A44-ABA8-2C4F01AC6BF7}" type="pres">
      <dgm:prSet presAssocID="{93BCE2BA-380A-43EE-B3D9-40F9EA69C6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6678E-2511-4849-94BA-E54DF97EDC84}" type="pres">
      <dgm:prSet presAssocID="{93BCE2BA-380A-43EE-B3D9-40F9EA69C63F}" presName="matrix" presStyleCnt="0"/>
      <dgm:spPr/>
    </dgm:pt>
    <dgm:pt modelId="{B0DBAB51-B931-4F20-BCD3-3B1B510CD4E2}" type="pres">
      <dgm:prSet presAssocID="{93BCE2BA-380A-43EE-B3D9-40F9EA69C63F}" presName="tile1" presStyleLbl="node1" presStyleIdx="0" presStyleCnt="4"/>
      <dgm:spPr/>
      <dgm:t>
        <a:bodyPr/>
        <a:lstStyle/>
        <a:p>
          <a:endParaRPr lang="ru-RU"/>
        </a:p>
      </dgm:t>
    </dgm:pt>
    <dgm:pt modelId="{FA882688-3C7C-4CD7-BDDF-47E3F373B01A}" type="pres">
      <dgm:prSet presAssocID="{93BCE2BA-380A-43EE-B3D9-40F9EA69C6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790C5-65A4-42C6-B46A-0BCA594E30F5}" type="pres">
      <dgm:prSet presAssocID="{93BCE2BA-380A-43EE-B3D9-40F9EA69C63F}" presName="tile2" presStyleLbl="node1" presStyleIdx="1" presStyleCnt="4"/>
      <dgm:spPr/>
      <dgm:t>
        <a:bodyPr/>
        <a:lstStyle/>
        <a:p>
          <a:endParaRPr lang="ru-RU"/>
        </a:p>
      </dgm:t>
    </dgm:pt>
    <dgm:pt modelId="{3656CEEA-E344-4182-AA59-631FF1BC6B66}" type="pres">
      <dgm:prSet presAssocID="{93BCE2BA-380A-43EE-B3D9-40F9EA69C6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74DDD-7804-47A4-AADD-767F759F7398}" type="pres">
      <dgm:prSet presAssocID="{93BCE2BA-380A-43EE-B3D9-40F9EA69C63F}" presName="tile3" presStyleLbl="node1" presStyleIdx="2" presStyleCnt="4"/>
      <dgm:spPr/>
      <dgm:t>
        <a:bodyPr/>
        <a:lstStyle/>
        <a:p>
          <a:endParaRPr lang="ru-RU"/>
        </a:p>
      </dgm:t>
    </dgm:pt>
    <dgm:pt modelId="{CD517A88-0BB5-474C-B917-07C15411BB26}" type="pres">
      <dgm:prSet presAssocID="{93BCE2BA-380A-43EE-B3D9-40F9EA69C6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A6BBA-2131-4647-883C-A03CDD94543F}" type="pres">
      <dgm:prSet presAssocID="{93BCE2BA-380A-43EE-B3D9-40F9EA69C63F}" presName="tile4" presStyleLbl="node1" presStyleIdx="3" presStyleCnt="4"/>
      <dgm:spPr/>
      <dgm:t>
        <a:bodyPr/>
        <a:lstStyle/>
        <a:p>
          <a:endParaRPr lang="ru-RU"/>
        </a:p>
      </dgm:t>
    </dgm:pt>
    <dgm:pt modelId="{EA0607B8-7D56-49E0-95CC-9D75ACB83F43}" type="pres">
      <dgm:prSet presAssocID="{93BCE2BA-380A-43EE-B3D9-40F9EA69C6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2E8DD-DFDD-44BD-9C19-D2BFF10EE498}" type="pres">
      <dgm:prSet presAssocID="{93BCE2BA-380A-43EE-B3D9-40F9EA69C63F}" presName="centerTile" presStyleLbl="fgShp" presStyleIdx="0" presStyleCnt="1" custScaleX="179689" custScaleY="169231" custLinFactNeighborX="-3906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404FDC4-6687-4111-8424-2C791B617C8F}" type="presOf" srcId="{F0319856-152F-4AFE-A10E-5E4AD41F32CB}" destId="{8A32E8DD-DFDD-44BD-9C19-D2BFF10EE498}" srcOrd="0" destOrd="0" presId="urn:microsoft.com/office/officeart/2005/8/layout/matrix1"/>
    <dgm:cxn modelId="{2DEB6F9E-E6C9-499F-BDA5-32E9D66B83B6}" type="presOf" srcId="{54316364-7542-4A33-901B-FFD3F0D3CF62}" destId="{FA882688-3C7C-4CD7-BDDF-47E3F373B01A}" srcOrd="1" destOrd="0" presId="urn:microsoft.com/office/officeart/2005/8/layout/matrix1"/>
    <dgm:cxn modelId="{ABFEDED0-8961-48CA-A53B-E874D8071B35}" srcId="{F0319856-152F-4AFE-A10E-5E4AD41F32CB}" destId="{54316364-7542-4A33-901B-FFD3F0D3CF62}" srcOrd="0" destOrd="0" parTransId="{16CE695F-862F-4324-B69B-028C1A4B4D5C}" sibTransId="{082EF225-1F50-495D-89FD-67FDB59F5A08}"/>
    <dgm:cxn modelId="{B0442F58-27BA-4738-BB4E-38FE3DB72814}" srcId="{F0319856-152F-4AFE-A10E-5E4AD41F32CB}" destId="{EC720FFE-E641-4592-AF04-3042B72E979C}" srcOrd="2" destOrd="0" parTransId="{B917D0AD-492A-420C-9C5F-597EC2F86D28}" sibTransId="{71F92724-905E-4CF0-8296-FB716E7C25A9}"/>
    <dgm:cxn modelId="{42DDCD3A-10BC-4B5B-8FD2-F6771438E80A}" type="presOf" srcId="{93BCE2BA-380A-43EE-B3D9-40F9EA69C63F}" destId="{F887B997-5368-4A44-ABA8-2C4F01AC6BF7}" srcOrd="0" destOrd="0" presId="urn:microsoft.com/office/officeart/2005/8/layout/matrix1"/>
    <dgm:cxn modelId="{5069A6F4-0492-4DB3-AD41-FB8154D8DC73}" type="presOf" srcId="{54316364-7542-4A33-901B-FFD3F0D3CF62}" destId="{B0DBAB51-B931-4F20-BCD3-3B1B510CD4E2}" srcOrd="0" destOrd="0" presId="urn:microsoft.com/office/officeart/2005/8/layout/matrix1"/>
    <dgm:cxn modelId="{0DD38FE2-A6D6-4CB6-8ABC-F45AD9211750}" srcId="{F0319856-152F-4AFE-A10E-5E4AD41F32CB}" destId="{7B3612FD-4CF4-44D6-9447-D11E23BA485A}" srcOrd="3" destOrd="0" parTransId="{F9B399A0-62D8-45C4-BE5A-BDA1CD278ADC}" sibTransId="{3166139F-853F-4CA8-B688-0CB345D307E5}"/>
    <dgm:cxn modelId="{206182E3-975E-41F6-88B4-C1B540663612}" srcId="{F0319856-152F-4AFE-A10E-5E4AD41F32CB}" destId="{E3982D1D-D770-43E4-B048-CE447C6A6224}" srcOrd="1" destOrd="0" parTransId="{9BC3D3E6-7130-46C4-B306-C2B52FA2D5FF}" sibTransId="{448A10E8-DDB6-4D89-823F-8C6644C12EB1}"/>
    <dgm:cxn modelId="{EAA115B7-A4A3-4D08-8A23-8035A6A884FD}" type="presOf" srcId="{E3982D1D-D770-43E4-B048-CE447C6A6224}" destId="{DF3790C5-65A4-42C6-B46A-0BCA594E30F5}" srcOrd="0" destOrd="0" presId="urn:microsoft.com/office/officeart/2005/8/layout/matrix1"/>
    <dgm:cxn modelId="{092164B8-28A6-43DE-87D0-BC43B251B080}" type="presOf" srcId="{7B3612FD-4CF4-44D6-9447-D11E23BA485A}" destId="{A47A6BBA-2131-4647-883C-A03CDD94543F}" srcOrd="0" destOrd="0" presId="urn:microsoft.com/office/officeart/2005/8/layout/matrix1"/>
    <dgm:cxn modelId="{91DCDA2A-4352-4A7D-9474-1C5976A60E92}" type="presOf" srcId="{E3982D1D-D770-43E4-B048-CE447C6A6224}" destId="{3656CEEA-E344-4182-AA59-631FF1BC6B66}" srcOrd="1" destOrd="0" presId="urn:microsoft.com/office/officeart/2005/8/layout/matrix1"/>
    <dgm:cxn modelId="{35FBC1D0-8247-4F38-8595-B990E636FAD5}" type="presOf" srcId="{7B3612FD-4CF4-44D6-9447-D11E23BA485A}" destId="{EA0607B8-7D56-49E0-95CC-9D75ACB83F43}" srcOrd="1" destOrd="0" presId="urn:microsoft.com/office/officeart/2005/8/layout/matrix1"/>
    <dgm:cxn modelId="{CB345A4F-3114-4183-A2ED-CEEDCA532750}" type="presOf" srcId="{EC720FFE-E641-4592-AF04-3042B72E979C}" destId="{CD517A88-0BB5-474C-B917-07C15411BB26}" srcOrd="1" destOrd="0" presId="urn:microsoft.com/office/officeart/2005/8/layout/matrix1"/>
    <dgm:cxn modelId="{E77F79A6-DD3A-4B4C-80D4-0F45FCAA0E09}" type="presOf" srcId="{EC720FFE-E641-4592-AF04-3042B72E979C}" destId="{34074DDD-7804-47A4-AADD-767F759F7398}" srcOrd="0" destOrd="0" presId="urn:microsoft.com/office/officeart/2005/8/layout/matrix1"/>
    <dgm:cxn modelId="{610B9DEC-04F2-47D3-97B9-5D35280A8246}" srcId="{93BCE2BA-380A-43EE-B3D9-40F9EA69C63F}" destId="{F0319856-152F-4AFE-A10E-5E4AD41F32CB}" srcOrd="0" destOrd="0" parTransId="{7EB03EFD-4B12-4FC7-AF79-AAADBDE6F476}" sibTransId="{3422779A-1DEA-49E6-9DFF-1F4367A8F89C}"/>
    <dgm:cxn modelId="{6A72A1D9-A9D5-4E85-9B8F-CEDF19DEE4E3}" type="presParOf" srcId="{F887B997-5368-4A44-ABA8-2C4F01AC6BF7}" destId="{BAF6678E-2511-4849-94BA-E54DF97EDC84}" srcOrd="0" destOrd="0" presId="urn:microsoft.com/office/officeart/2005/8/layout/matrix1"/>
    <dgm:cxn modelId="{45B33B70-DB55-41E7-8381-C7DAC4F7ACF3}" type="presParOf" srcId="{BAF6678E-2511-4849-94BA-E54DF97EDC84}" destId="{B0DBAB51-B931-4F20-BCD3-3B1B510CD4E2}" srcOrd="0" destOrd="0" presId="urn:microsoft.com/office/officeart/2005/8/layout/matrix1"/>
    <dgm:cxn modelId="{6B723558-05B0-4D44-9EDB-6257DD96273A}" type="presParOf" srcId="{BAF6678E-2511-4849-94BA-E54DF97EDC84}" destId="{FA882688-3C7C-4CD7-BDDF-47E3F373B01A}" srcOrd="1" destOrd="0" presId="urn:microsoft.com/office/officeart/2005/8/layout/matrix1"/>
    <dgm:cxn modelId="{7300B32A-7CBF-42FE-BF56-7F6FBC742158}" type="presParOf" srcId="{BAF6678E-2511-4849-94BA-E54DF97EDC84}" destId="{DF3790C5-65A4-42C6-B46A-0BCA594E30F5}" srcOrd="2" destOrd="0" presId="urn:microsoft.com/office/officeart/2005/8/layout/matrix1"/>
    <dgm:cxn modelId="{1B021753-821E-402F-825A-0636F2214244}" type="presParOf" srcId="{BAF6678E-2511-4849-94BA-E54DF97EDC84}" destId="{3656CEEA-E344-4182-AA59-631FF1BC6B66}" srcOrd="3" destOrd="0" presId="urn:microsoft.com/office/officeart/2005/8/layout/matrix1"/>
    <dgm:cxn modelId="{E03F1841-C2A4-4B3E-BBB0-811B8D05FE8D}" type="presParOf" srcId="{BAF6678E-2511-4849-94BA-E54DF97EDC84}" destId="{34074DDD-7804-47A4-AADD-767F759F7398}" srcOrd="4" destOrd="0" presId="urn:microsoft.com/office/officeart/2005/8/layout/matrix1"/>
    <dgm:cxn modelId="{31A63452-F296-4142-8B0D-C2172FC05C20}" type="presParOf" srcId="{BAF6678E-2511-4849-94BA-E54DF97EDC84}" destId="{CD517A88-0BB5-474C-B917-07C15411BB26}" srcOrd="5" destOrd="0" presId="urn:microsoft.com/office/officeart/2005/8/layout/matrix1"/>
    <dgm:cxn modelId="{D502BE88-EDBE-4CDE-8352-BF695E37B875}" type="presParOf" srcId="{BAF6678E-2511-4849-94BA-E54DF97EDC84}" destId="{A47A6BBA-2131-4647-883C-A03CDD94543F}" srcOrd="6" destOrd="0" presId="urn:microsoft.com/office/officeart/2005/8/layout/matrix1"/>
    <dgm:cxn modelId="{B174C59F-81F0-4A56-9D2C-976F672262E0}" type="presParOf" srcId="{BAF6678E-2511-4849-94BA-E54DF97EDC84}" destId="{EA0607B8-7D56-49E0-95CC-9D75ACB83F43}" srcOrd="7" destOrd="0" presId="urn:microsoft.com/office/officeart/2005/8/layout/matrix1"/>
    <dgm:cxn modelId="{04BC6F8C-EC6B-419E-B362-967440295626}" type="presParOf" srcId="{F887B997-5368-4A44-ABA8-2C4F01AC6BF7}" destId="{8A32E8DD-DFDD-44BD-9C19-D2BFF10EE49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1E0CF-9FBA-46FF-B4E6-60EF80AF17E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389C881-493F-4090-9BC6-DD0984E75AE5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Доходы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–517,0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млн. рублей</a:t>
          </a:r>
        </a:p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Расходы –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517,0 </a:t>
          </a:r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млн. рублей</a:t>
          </a:r>
        </a:p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Дефицит – 0 рублей</a:t>
          </a:r>
          <a:endParaRPr lang="ru-RU" sz="1900" dirty="0">
            <a:solidFill>
              <a:schemeClr val="accent6">
                <a:lumMod val="50000"/>
              </a:schemeClr>
            </a:solidFill>
          </a:endParaRPr>
        </a:p>
      </dgm:t>
    </dgm:pt>
    <dgm:pt modelId="{B009F858-58EF-4183-BC02-DA5AB8FE3F2A}" type="parTrans" cxnId="{507978D3-ED6E-44EC-9221-C89F55AD52DB}">
      <dgm:prSet/>
      <dgm:spPr/>
      <dgm:t>
        <a:bodyPr/>
        <a:lstStyle/>
        <a:p>
          <a:endParaRPr lang="ru-RU"/>
        </a:p>
      </dgm:t>
    </dgm:pt>
    <dgm:pt modelId="{3CF80862-084E-4843-86FA-8291B2CF470E}" type="sibTrans" cxnId="{507978D3-ED6E-44EC-9221-C89F55AD52DB}">
      <dgm:prSet/>
      <dgm:spPr/>
      <dgm:t>
        <a:bodyPr/>
        <a:lstStyle/>
        <a:p>
          <a:endParaRPr lang="ru-RU"/>
        </a:p>
      </dgm:t>
    </dgm:pt>
    <dgm:pt modelId="{E5B4BD0A-B330-480F-A4DC-6DEF063E6535}" type="pres">
      <dgm:prSet presAssocID="{1801E0CF-9FBA-46FF-B4E6-60EF80AF17ED}" presName="compositeShape" presStyleCnt="0">
        <dgm:presLayoutVars>
          <dgm:dir/>
          <dgm:resizeHandles/>
        </dgm:presLayoutVars>
      </dgm:prSet>
      <dgm:spPr/>
    </dgm:pt>
    <dgm:pt modelId="{CF8709CD-3C58-4FA6-ADD0-18C738834271}" type="pres">
      <dgm:prSet presAssocID="{1801E0CF-9FBA-46FF-B4E6-60EF80AF17ED}" presName="pyramid" presStyleLbl="node1" presStyleIdx="0" presStyleCnt="1" custLinFactNeighborX="1412" custLinFactNeighborY="-1327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428F1E98-E2BA-4E23-8DF7-697A2A462A3B}" type="pres">
      <dgm:prSet presAssocID="{1801E0CF-9FBA-46FF-B4E6-60EF80AF17ED}" presName="theList" presStyleCnt="0"/>
      <dgm:spPr/>
    </dgm:pt>
    <dgm:pt modelId="{D5B4E7BF-085C-48F6-9568-D01C3A0D4949}" type="pres">
      <dgm:prSet presAssocID="{B389C881-493F-4090-9BC6-DD0984E75AE5}" presName="aNode" presStyleLbl="fgAcc1" presStyleIdx="0" presStyleCnt="1" custScaleX="105456" custLinFactNeighborX="5127" custLinFactNeighborY="-16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1102E-DE71-4A0F-BB45-6F54CFECC2D8}" type="pres">
      <dgm:prSet presAssocID="{B389C881-493F-4090-9BC6-DD0984E75AE5}" presName="aSpace" presStyleCnt="0"/>
      <dgm:spPr/>
    </dgm:pt>
  </dgm:ptLst>
  <dgm:cxnLst>
    <dgm:cxn modelId="{0FBE0D9F-EB6B-450C-A977-308E2F24692B}" type="presOf" srcId="{1801E0CF-9FBA-46FF-B4E6-60EF80AF17ED}" destId="{E5B4BD0A-B330-480F-A4DC-6DEF063E6535}" srcOrd="0" destOrd="0" presId="urn:microsoft.com/office/officeart/2005/8/layout/pyramid2"/>
    <dgm:cxn modelId="{507978D3-ED6E-44EC-9221-C89F55AD52DB}" srcId="{1801E0CF-9FBA-46FF-B4E6-60EF80AF17ED}" destId="{B389C881-493F-4090-9BC6-DD0984E75AE5}" srcOrd="0" destOrd="0" parTransId="{B009F858-58EF-4183-BC02-DA5AB8FE3F2A}" sibTransId="{3CF80862-084E-4843-86FA-8291B2CF470E}"/>
    <dgm:cxn modelId="{41F22FFF-23C3-4F11-9346-0566EFE0A1CE}" type="presOf" srcId="{B389C881-493F-4090-9BC6-DD0984E75AE5}" destId="{D5B4E7BF-085C-48F6-9568-D01C3A0D4949}" srcOrd="0" destOrd="0" presId="urn:microsoft.com/office/officeart/2005/8/layout/pyramid2"/>
    <dgm:cxn modelId="{177593B7-A92F-4606-A3BB-F0AE65506E79}" type="presParOf" srcId="{E5B4BD0A-B330-480F-A4DC-6DEF063E6535}" destId="{CF8709CD-3C58-4FA6-ADD0-18C738834271}" srcOrd="0" destOrd="0" presId="urn:microsoft.com/office/officeart/2005/8/layout/pyramid2"/>
    <dgm:cxn modelId="{AAB9A84D-29AC-4EA5-8B48-2F55687EA51E}" type="presParOf" srcId="{E5B4BD0A-B330-480F-A4DC-6DEF063E6535}" destId="{428F1E98-E2BA-4E23-8DF7-697A2A462A3B}" srcOrd="1" destOrd="0" presId="urn:microsoft.com/office/officeart/2005/8/layout/pyramid2"/>
    <dgm:cxn modelId="{51A857BC-3E9A-4866-B73A-2CB1C97BD0CE}" type="presParOf" srcId="{428F1E98-E2BA-4E23-8DF7-697A2A462A3B}" destId="{D5B4E7BF-085C-48F6-9568-D01C3A0D4949}" srcOrd="0" destOrd="0" presId="urn:microsoft.com/office/officeart/2005/8/layout/pyramid2"/>
    <dgm:cxn modelId="{AA6F0706-19C5-45EE-A8C0-D599510B6BED}" type="presParOf" srcId="{428F1E98-E2BA-4E23-8DF7-697A2A462A3B}" destId="{A621102E-DE71-4A0F-BB45-6F54CFECC2D8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313B64-C131-4E7E-A619-F94D64304FAC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97D1BC-9402-4225-86F5-E787C259B0C9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Адрес финансового управления МО «Приволжский район»</a:t>
          </a:r>
          <a:endParaRPr lang="ru-RU" dirty="0">
            <a:solidFill>
              <a:srgbClr val="0070C0"/>
            </a:solidFill>
          </a:endParaRPr>
        </a:p>
      </dgm:t>
    </dgm:pt>
    <dgm:pt modelId="{6E10AEF3-7C5E-4154-A63D-F3D734E8E2EB}" type="parTrans" cxnId="{0A412960-7B56-411A-A5F1-171CC4ED29E9}">
      <dgm:prSet/>
      <dgm:spPr/>
      <dgm:t>
        <a:bodyPr/>
        <a:lstStyle/>
        <a:p>
          <a:endParaRPr lang="ru-RU"/>
        </a:p>
      </dgm:t>
    </dgm:pt>
    <dgm:pt modelId="{EA2258F8-8F60-414C-B5F2-6CB7E856CFFF}" type="sibTrans" cxnId="{0A412960-7B56-411A-A5F1-171CC4ED29E9}">
      <dgm:prSet/>
      <dgm:spPr/>
      <dgm:t>
        <a:bodyPr/>
        <a:lstStyle/>
        <a:p>
          <a:endParaRPr lang="ru-RU"/>
        </a:p>
      </dgm:t>
    </dgm:pt>
    <dgm:pt modelId="{E03CD317-4671-4F11-9CCE-CDDD7D948CB0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dirty="0" smtClean="0">
              <a:solidFill>
                <a:srgbClr val="0070C0"/>
              </a:solidFill>
            </a:rPr>
            <a:t>Тел/факс            Электронная почта:</a:t>
          </a:r>
          <a:endParaRPr lang="ru-RU" dirty="0">
            <a:solidFill>
              <a:srgbClr val="0070C0"/>
            </a:solidFill>
          </a:endParaRPr>
        </a:p>
      </dgm:t>
    </dgm:pt>
    <dgm:pt modelId="{C8DDA964-5E57-4A61-92A8-CC6A7985EB89}" type="parTrans" cxnId="{6765CC12-4D14-4379-B282-5485152836E9}">
      <dgm:prSet/>
      <dgm:spPr/>
      <dgm:t>
        <a:bodyPr/>
        <a:lstStyle/>
        <a:p>
          <a:endParaRPr lang="ru-RU"/>
        </a:p>
      </dgm:t>
    </dgm:pt>
    <dgm:pt modelId="{A066388E-5BE9-432D-A8AC-884DFBC93B18}" type="sibTrans" cxnId="{6765CC12-4D14-4379-B282-5485152836E9}">
      <dgm:prSet/>
      <dgm:spPr/>
      <dgm:t>
        <a:bodyPr/>
        <a:lstStyle/>
        <a:p>
          <a:endParaRPr lang="ru-RU"/>
        </a:p>
      </dgm:t>
    </dgm:pt>
    <dgm:pt modelId="{4228A2EC-2464-4E61-9803-14CA74E64540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Часы работы:</a:t>
          </a:r>
          <a:endParaRPr lang="ru-RU" dirty="0">
            <a:solidFill>
              <a:srgbClr val="0070C0"/>
            </a:solidFill>
          </a:endParaRPr>
        </a:p>
      </dgm:t>
    </dgm:pt>
    <dgm:pt modelId="{8F5BD340-E18C-462F-A8C7-87D2CF4C5284}" type="parTrans" cxnId="{3A0CDEE6-3154-4C82-BA3B-AE2136A008D6}">
      <dgm:prSet/>
      <dgm:spPr/>
      <dgm:t>
        <a:bodyPr/>
        <a:lstStyle/>
        <a:p>
          <a:endParaRPr lang="ru-RU"/>
        </a:p>
      </dgm:t>
    </dgm:pt>
    <dgm:pt modelId="{E54A039B-0322-420C-9FCE-54C0DCBA1DC2}" type="sibTrans" cxnId="{3A0CDEE6-3154-4C82-BA3B-AE2136A008D6}">
      <dgm:prSet/>
      <dgm:spPr/>
      <dgm:t>
        <a:bodyPr/>
        <a:lstStyle/>
        <a:p>
          <a:endParaRPr lang="ru-RU"/>
        </a:p>
      </dgm:t>
    </dgm:pt>
    <dgm:pt modelId="{161D9431-B8E4-4FC7-B891-4696B0915721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49-57-43,40-60-29        </a:t>
          </a:r>
          <a:r>
            <a:rPr lang="en-US" dirty="0" smtClean="0"/>
            <a:t>privolg@mail.ru</a:t>
          </a:r>
          <a:r>
            <a:rPr lang="ru-RU" dirty="0" smtClean="0"/>
            <a:t> </a:t>
          </a:r>
          <a:endParaRPr lang="ru-RU" dirty="0"/>
        </a:p>
      </dgm:t>
    </dgm:pt>
    <dgm:pt modelId="{D0624B4B-D6B6-4F6A-B162-4F2216088635}" type="parTrans" cxnId="{3F8775F3-235A-4B3C-93A6-98BBA0FB68D1}">
      <dgm:prSet/>
      <dgm:spPr/>
      <dgm:t>
        <a:bodyPr/>
        <a:lstStyle/>
        <a:p>
          <a:endParaRPr lang="ru-RU"/>
        </a:p>
      </dgm:t>
    </dgm:pt>
    <dgm:pt modelId="{DC5516D6-96A8-4008-AF9E-DA089830B80B}" type="sibTrans" cxnId="{3F8775F3-235A-4B3C-93A6-98BBA0FB68D1}">
      <dgm:prSet/>
      <dgm:spPr/>
      <dgm:t>
        <a:bodyPr/>
        <a:lstStyle/>
        <a:p>
          <a:endParaRPr lang="ru-RU"/>
        </a:p>
      </dgm:t>
    </dgm:pt>
    <dgm:pt modelId="{5D1703FD-1AC6-4CC0-8E7C-B8213DDCD04B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416450, Астраханская область, Приволжский район,  </a:t>
          </a:r>
          <a:endParaRPr lang="ru-RU" dirty="0"/>
        </a:p>
      </dgm:t>
    </dgm:pt>
    <dgm:pt modelId="{EF1A33E6-4C77-4203-8205-D2DA586D07F4}" type="parTrans" cxnId="{F4ADEB5B-3922-4702-B8F0-7C0791D55FED}">
      <dgm:prSet/>
      <dgm:spPr/>
      <dgm:t>
        <a:bodyPr/>
        <a:lstStyle/>
        <a:p>
          <a:endParaRPr lang="ru-RU"/>
        </a:p>
      </dgm:t>
    </dgm:pt>
    <dgm:pt modelId="{11EC0545-024F-4A11-A833-5A6186DBE684}" type="sibTrans" cxnId="{F4ADEB5B-3922-4702-B8F0-7C0791D55FED}">
      <dgm:prSet/>
      <dgm:spPr/>
      <dgm:t>
        <a:bodyPr/>
        <a:lstStyle/>
        <a:p>
          <a:endParaRPr lang="ru-RU"/>
        </a:p>
      </dgm:t>
    </dgm:pt>
    <dgm:pt modelId="{73E109FB-C999-4A14-BE59-CC0C77424AF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 понедельник-пятница  с 8.00 до 17.00</a:t>
          </a:r>
          <a:endParaRPr lang="ru-RU" dirty="0"/>
        </a:p>
      </dgm:t>
    </dgm:pt>
    <dgm:pt modelId="{51824D15-02B0-4909-ACB6-453593FE8421}" type="parTrans" cxnId="{AC47A164-31DE-455D-BE34-55AAB685C16A}">
      <dgm:prSet/>
      <dgm:spPr/>
      <dgm:t>
        <a:bodyPr/>
        <a:lstStyle/>
        <a:p>
          <a:endParaRPr lang="ru-RU"/>
        </a:p>
      </dgm:t>
    </dgm:pt>
    <dgm:pt modelId="{E2CFFAA9-70CE-4DA3-ADB8-DDA81765DEE4}" type="sibTrans" cxnId="{AC47A164-31DE-455D-BE34-55AAB685C16A}">
      <dgm:prSet/>
      <dgm:spPr/>
      <dgm:t>
        <a:bodyPr/>
        <a:lstStyle/>
        <a:p>
          <a:endParaRPr lang="ru-RU"/>
        </a:p>
      </dgm:t>
    </dgm:pt>
    <dgm:pt modelId="{48C84967-E49C-40D3-929C-F29E6DD6B72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перерыв на обед  с 12.00 до 13.00</a:t>
          </a:r>
          <a:endParaRPr lang="ru-RU" dirty="0"/>
        </a:p>
      </dgm:t>
    </dgm:pt>
    <dgm:pt modelId="{02E6E468-C423-4676-AE73-FF8247974B22}" type="parTrans" cxnId="{1490F474-8EA6-4283-A0ED-62032349ECAC}">
      <dgm:prSet/>
      <dgm:spPr/>
      <dgm:t>
        <a:bodyPr/>
        <a:lstStyle/>
        <a:p>
          <a:endParaRPr lang="ru-RU"/>
        </a:p>
      </dgm:t>
    </dgm:pt>
    <dgm:pt modelId="{9EF823B5-D204-4D6B-B6CC-16644349444B}" type="sibTrans" cxnId="{1490F474-8EA6-4283-A0ED-62032349ECAC}">
      <dgm:prSet/>
      <dgm:spPr/>
      <dgm:t>
        <a:bodyPr/>
        <a:lstStyle/>
        <a:p>
          <a:endParaRPr lang="ru-RU"/>
        </a:p>
      </dgm:t>
    </dgm:pt>
    <dgm:pt modelId="{7C3BD1FC-5061-4F9F-A563-3C3884EB6DE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с. Началово, ул.Ленина 46</a:t>
          </a:r>
          <a:endParaRPr lang="ru-RU" dirty="0"/>
        </a:p>
      </dgm:t>
    </dgm:pt>
    <dgm:pt modelId="{C10561E4-AFB4-440E-9D95-AC1044C70132}" type="parTrans" cxnId="{C5A0BEAE-EEB2-4330-A99E-46AF60F5422B}">
      <dgm:prSet/>
      <dgm:spPr/>
      <dgm:t>
        <a:bodyPr/>
        <a:lstStyle/>
        <a:p>
          <a:endParaRPr lang="ru-RU"/>
        </a:p>
      </dgm:t>
    </dgm:pt>
    <dgm:pt modelId="{D29EC845-4907-4391-BF6E-74C24E772D93}" type="sibTrans" cxnId="{C5A0BEAE-EEB2-4330-A99E-46AF60F5422B}">
      <dgm:prSet/>
      <dgm:spPr/>
      <dgm:t>
        <a:bodyPr/>
        <a:lstStyle/>
        <a:p>
          <a:endParaRPr lang="ru-RU"/>
        </a:p>
      </dgm:t>
    </dgm:pt>
    <dgm:pt modelId="{67C11ED9-5C03-43E9-BAA8-A8BFD1962CF8}" type="pres">
      <dgm:prSet presAssocID="{B3313B64-C131-4E7E-A619-F94D64304F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ED75F-DEE0-4D2D-96BF-4816A1FCADC4}" type="pres">
      <dgm:prSet presAssocID="{C697D1BC-9402-4225-86F5-E787C259B0C9}" presName="parentLin" presStyleCnt="0"/>
      <dgm:spPr/>
    </dgm:pt>
    <dgm:pt modelId="{FBD08A68-E5E8-44CD-B95B-5143982565A1}" type="pres">
      <dgm:prSet presAssocID="{C697D1BC-9402-4225-86F5-E787C259B0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A90F7-2F0C-4298-A6FD-447FBF23BCAE}" type="pres">
      <dgm:prSet presAssocID="{C697D1BC-9402-4225-86F5-E787C259B0C9}" presName="parentText" presStyleLbl="node1" presStyleIdx="0" presStyleCnt="3" custScaleX="97171" custScaleY="160978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2BACBD54-243D-4A41-A0F6-2EF76C941A11}" type="pres">
      <dgm:prSet presAssocID="{C697D1BC-9402-4225-86F5-E787C259B0C9}" presName="negativeSpace" presStyleCnt="0"/>
      <dgm:spPr/>
    </dgm:pt>
    <dgm:pt modelId="{ACE81A38-C04A-47AA-B009-B8AD48E4C429}" type="pres">
      <dgm:prSet presAssocID="{C697D1BC-9402-4225-86F5-E787C259B0C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365E-4634-4786-9FF6-A157868AEDBE}" type="pres">
      <dgm:prSet presAssocID="{EA2258F8-8F60-414C-B5F2-6CB7E856CFFF}" presName="spaceBetweenRectangles" presStyleCnt="0"/>
      <dgm:spPr/>
    </dgm:pt>
    <dgm:pt modelId="{BCA8D773-9CA8-4908-8A6A-F93F80B0DEB2}" type="pres">
      <dgm:prSet presAssocID="{E03CD317-4671-4F11-9CCE-CDDD7D948CB0}" presName="parentLin" presStyleCnt="0"/>
      <dgm:spPr/>
    </dgm:pt>
    <dgm:pt modelId="{1218DD49-5784-45CC-ADB3-B3C4D07B176D}" type="pres">
      <dgm:prSet presAssocID="{E03CD317-4671-4F11-9CCE-CDDD7D948C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3C1EBB-758A-41A6-A920-026D73DC1726}" type="pres">
      <dgm:prSet presAssocID="{E03CD317-4671-4F11-9CCE-CDDD7D948CB0}" presName="parentText" presStyleLbl="node1" presStyleIdx="1" presStyleCnt="3" custScaleX="97171" custScaleY="129461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B2F61BCE-637C-44C9-B036-C0C0ED196F97}" type="pres">
      <dgm:prSet presAssocID="{E03CD317-4671-4F11-9CCE-CDDD7D948CB0}" presName="negativeSpace" presStyleCnt="0"/>
      <dgm:spPr/>
    </dgm:pt>
    <dgm:pt modelId="{C32D74B2-874D-40F0-AECD-9643298B59DC}" type="pres">
      <dgm:prSet presAssocID="{E03CD317-4671-4F11-9CCE-CDDD7D948CB0}" presName="childText" presStyleLbl="conFgAcc1" presStyleIdx="1" presStyleCnt="3" custLinFactNeighborX="-990" custLinFactNeighborY="-1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73C49-0B13-4520-BBDD-FAEBF5336CE6}" type="pres">
      <dgm:prSet presAssocID="{A066388E-5BE9-432D-A8AC-884DFBC93B18}" presName="spaceBetweenRectangles" presStyleCnt="0"/>
      <dgm:spPr/>
    </dgm:pt>
    <dgm:pt modelId="{5E989183-C3CC-47E1-8A5A-57C738DB1497}" type="pres">
      <dgm:prSet presAssocID="{4228A2EC-2464-4E61-9803-14CA74E64540}" presName="parentLin" presStyleCnt="0"/>
      <dgm:spPr/>
    </dgm:pt>
    <dgm:pt modelId="{DCE9B59E-6C9F-430D-BC4D-CCA3EF163F65}" type="pres">
      <dgm:prSet presAssocID="{4228A2EC-2464-4E61-9803-14CA74E6454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D830F86-F021-4810-9EE3-B85B0D5403E6}" type="pres">
      <dgm:prSet presAssocID="{4228A2EC-2464-4E61-9803-14CA74E64540}" presName="parentText" presStyleLbl="node1" presStyleIdx="2" presStyleCnt="3" custScaleX="97878" custScaleY="165160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4E366689-7CC7-4435-912C-73FBD793809F}" type="pres">
      <dgm:prSet presAssocID="{4228A2EC-2464-4E61-9803-14CA74E64540}" presName="negativeSpace" presStyleCnt="0"/>
      <dgm:spPr/>
    </dgm:pt>
    <dgm:pt modelId="{E8202C5A-D868-486C-91BC-AF4B5737F0AC}" type="pres">
      <dgm:prSet presAssocID="{4228A2EC-2464-4E61-9803-14CA74E6454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47A164-31DE-455D-BE34-55AAB685C16A}" srcId="{4228A2EC-2464-4E61-9803-14CA74E64540}" destId="{73E109FB-C999-4A14-BE59-CC0C77424AF5}" srcOrd="0" destOrd="0" parTransId="{51824D15-02B0-4909-ACB6-453593FE8421}" sibTransId="{E2CFFAA9-70CE-4DA3-ADB8-DDA81765DEE4}"/>
    <dgm:cxn modelId="{71355A46-A9C9-49FC-96B9-015BD787FB63}" type="presOf" srcId="{5D1703FD-1AC6-4CC0-8E7C-B8213DDCD04B}" destId="{ACE81A38-C04A-47AA-B009-B8AD48E4C429}" srcOrd="0" destOrd="0" presId="urn:microsoft.com/office/officeart/2005/8/layout/list1"/>
    <dgm:cxn modelId="{95C730EE-037F-4286-AC45-9F43269AF807}" type="presOf" srcId="{7C3BD1FC-5061-4F9F-A563-3C3884EB6DE8}" destId="{ACE81A38-C04A-47AA-B009-B8AD48E4C429}" srcOrd="0" destOrd="1" presId="urn:microsoft.com/office/officeart/2005/8/layout/list1"/>
    <dgm:cxn modelId="{6F7D2AEC-7345-4757-9591-945EC0A489DC}" type="presOf" srcId="{E03CD317-4671-4F11-9CCE-CDDD7D948CB0}" destId="{043C1EBB-758A-41A6-A920-026D73DC1726}" srcOrd="1" destOrd="0" presId="urn:microsoft.com/office/officeart/2005/8/layout/list1"/>
    <dgm:cxn modelId="{93A3DA58-1691-4F2A-87F0-AC01F75EEB5E}" type="presOf" srcId="{E03CD317-4671-4F11-9CCE-CDDD7D948CB0}" destId="{1218DD49-5784-45CC-ADB3-B3C4D07B176D}" srcOrd="0" destOrd="0" presId="urn:microsoft.com/office/officeart/2005/8/layout/list1"/>
    <dgm:cxn modelId="{3F8775F3-235A-4B3C-93A6-98BBA0FB68D1}" srcId="{E03CD317-4671-4F11-9CCE-CDDD7D948CB0}" destId="{161D9431-B8E4-4FC7-B891-4696B0915721}" srcOrd="0" destOrd="0" parTransId="{D0624B4B-D6B6-4F6A-B162-4F2216088635}" sibTransId="{DC5516D6-96A8-4008-AF9E-DA089830B80B}"/>
    <dgm:cxn modelId="{1490F474-8EA6-4283-A0ED-62032349ECAC}" srcId="{4228A2EC-2464-4E61-9803-14CA74E64540}" destId="{48C84967-E49C-40D3-929C-F29E6DD6B72E}" srcOrd="1" destOrd="0" parTransId="{02E6E468-C423-4676-AE73-FF8247974B22}" sibTransId="{9EF823B5-D204-4D6B-B6CC-16644349444B}"/>
    <dgm:cxn modelId="{372619D3-8CC0-40B0-A899-640B70D9B2B7}" type="presOf" srcId="{4228A2EC-2464-4E61-9803-14CA74E64540}" destId="{DCE9B59E-6C9F-430D-BC4D-CCA3EF163F65}" srcOrd="0" destOrd="0" presId="urn:microsoft.com/office/officeart/2005/8/layout/list1"/>
    <dgm:cxn modelId="{4F20B635-D9D5-468C-8057-AD5169355394}" type="presOf" srcId="{B3313B64-C131-4E7E-A619-F94D64304FAC}" destId="{67C11ED9-5C03-43E9-BAA8-A8BFD1962CF8}" srcOrd="0" destOrd="0" presId="urn:microsoft.com/office/officeart/2005/8/layout/list1"/>
    <dgm:cxn modelId="{3078EAFC-CFCF-4D8C-83C2-E388C12569C5}" type="presOf" srcId="{C697D1BC-9402-4225-86F5-E787C259B0C9}" destId="{FBD08A68-E5E8-44CD-B95B-5143982565A1}" srcOrd="0" destOrd="0" presId="urn:microsoft.com/office/officeart/2005/8/layout/list1"/>
    <dgm:cxn modelId="{3A0CDEE6-3154-4C82-BA3B-AE2136A008D6}" srcId="{B3313B64-C131-4E7E-A619-F94D64304FAC}" destId="{4228A2EC-2464-4E61-9803-14CA74E64540}" srcOrd="2" destOrd="0" parTransId="{8F5BD340-E18C-462F-A8C7-87D2CF4C5284}" sibTransId="{E54A039B-0322-420C-9FCE-54C0DCBA1DC2}"/>
    <dgm:cxn modelId="{89B02832-4B33-44D0-8200-38E81CD75DA5}" type="presOf" srcId="{C697D1BC-9402-4225-86F5-E787C259B0C9}" destId="{3C2A90F7-2F0C-4298-A6FD-447FBF23BCAE}" srcOrd="1" destOrd="0" presId="urn:microsoft.com/office/officeart/2005/8/layout/list1"/>
    <dgm:cxn modelId="{F4ADEB5B-3922-4702-B8F0-7C0791D55FED}" srcId="{C697D1BC-9402-4225-86F5-E787C259B0C9}" destId="{5D1703FD-1AC6-4CC0-8E7C-B8213DDCD04B}" srcOrd="0" destOrd="0" parTransId="{EF1A33E6-4C77-4203-8205-D2DA586D07F4}" sibTransId="{11EC0545-024F-4A11-A833-5A6186DBE684}"/>
    <dgm:cxn modelId="{C5A0BEAE-EEB2-4330-A99E-46AF60F5422B}" srcId="{C697D1BC-9402-4225-86F5-E787C259B0C9}" destId="{7C3BD1FC-5061-4F9F-A563-3C3884EB6DE8}" srcOrd="1" destOrd="0" parTransId="{C10561E4-AFB4-440E-9D95-AC1044C70132}" sibTransId="{D29EC845-4907-4391-BF6E-74C24E772D93}"/>
    <dgm:cxn modelId="{6765CC12-4D14-4379-B282-5485152836E9}" srcId="{B3313B64-C131-4E7E-A619-F94D64304FAC}" destId="{E03CD317-4671-4F11-9CCE-CDDD7D948CB0}" srcOrd="1" destOrd="0" parTransId="{C8DDA964-5E57-4A61-92A8-CC6A7985EB89}" sibTransId="{A066388E-5BE9-432D-A8AC-884DFBC93B18}"/>
    <dgm:cxn modelId="{B98099CF-2052-4F59-9294-806C42642838}" type="presOf" srcId="{4228A2EC-2464-4E61-9803-14CA74E64540}" destId="{8D830F86-F021-4810-9EE3-B85B0D5403E6}" srcOrd="1" destOrd="0" presId="urn:microsoft.com/office/officeart/2005/8/layout/list1"/>
    <dgm:cxn modelId="{0A412960-7B56-411A-A5F1-171CC4ED29E9}" srcId="{B3313B64-C131-4E7E-A619-F94D64304FAC}" destId="{C697D1BC-9402-4225-86F5-E787C259B0C9}" srcOrd="0" destOrd="0" parTransId="{6E10AEF3-7C5E-4154-A63D-F3D734E8E2EB}" sibTransId="{EA2258F8-8F60-414C-B5F2-6CB7E856CFFF}"/>
    <dgm:cxn modelId="{14C51D90-A0BC-4AAA-B016-55AF546E6CC6}" type="presOf" srcId="{161D9431-B8E4-4FC7-B891-4696B0915721}" destId="{C32D74B2-874D-40F0-AECD-9643298B59DC}" srcOrd="0" destOrd="0" presId="urn:microsoft.com/office/officeart/2005/8/layout/list1"/>
    <dgm:cxn modelId="{71682F1B-5698-477A-A64C-30243FC167C8}" type="presOf" srcId="{48C84967-E49C-40D3-929C-F29E6DD6B72E}" destId="{E8202C5A-D868-486C-91BC-AF4B5737F0AC}" srcOrd="0" destOrd="1" presId="urn:microsoft.com/office/officeart/2005/8/layout/list1"/>
    <dgm:cxn modelId="{9A06A270-E067-4D0F-B1B5-798E0858EB1B}" type="presOf" srcId="{73E109FB-C999-4A14-BE59-CC0C77424AF5}" destId="{E8202C5A-D868-486C-91BC-AF4B5737F0AC}" srcOrd="0" destOrd="0" presId="urn:microsoft.com/office/officeart/2005/8/layout/list1"/>
    <dgm:cxn modelId="{9FDC2194-7012-4962-B9A4-CC4397EBE173}" type="presParOf" srcId="{67C11ED9-5C03-43E9-BAA8-A8BFD1962CF8}" destId="{B24ED75F-DEE0-4D2D-96BF-4816A1FCADC4}" srcOrd="0" destOrd="0" presId="urn:microsoft.com/office/officeart/2005/8/layout/list1"/>
    <dgm:cxn modelId="{FD26AF40-F04E-4E05-A6D8-AD79BB0BA925}" type="presParOf" srcId="{B24ED75F-DEE0-4D2D-96BF-4816A1FCADC4}" destId="{FBD08A68-E5E8-44CD-B95B-5143982565A1}" srcOrd="0" destOrd="0" presId="urn:microsoft.com/office/officeart/2005/8/layout/list1"/>
    <dgm:cxn modelId="{5B47F790-857C-4D4F-972C-641D487C3471}" type="presParOf" srcId="{B24ED75F-DEE0-4D2D-96BF-4816A1FCADC4}" destId="{3C2A90F7-2F0C-4298-A6FD-447FBF23BCAE}" srcOrd="1" destOrd="0" presId="urn:microsoft.com/office/officeart/2005/8/layout/list1"/>
    <dgm:cxn modelId="{D8679AFA-9D26-4BFE-A6C0-FB71EA38682D}" type="presParOf" srcId="{67C11ED9-5C03-43E9-BAA8-A8BFD1962CF8}" destId="{2BACBD54-243D-4A41-A0F6-2EF76C941A11}" srcOrd="1" destOrd="0" presId="urn:microsoft.com/office/officeart/2005/8/layout/list1"/>
    <dgm:cxn modelId="{A2943252-6607-4007-A390-958CCBBE76CD}" type="presParOf" srcId="{67C11ED9-5C03-43E9-BAA8-A8BFD1962CF8}" destId="{ACE81A38-C04A-47AA-B009-B8AD48E4C429}" srcOrd="2" destOrd="0" presId="urn:microsoft.com/office/officeart/2005/8/layout/list1"/>
    <dgm:cxn modelId="{90DC6F3A-E431-4755-8A56-702CBC61E137}" type="presParOf" srcId="{67C11ED9-5C03-43E9-BAA8-A8BFD1962CF8}" destId="{4A33365E-4634-4786-9FF6-A157868AEDBE}" srcOrd="3" destOrd="0" presId="urn:microsoft.com/office/officeart/2005/8/layout/list1"/>
    <dgm:cxn modelId="{51C7CF73-62D8-43DA-9F44-05DFFE5FD8AC}" type="presParOf" srcId="{67C11ED9-5C03-43E9-BAA8-A8BFD1962CF8}" destId="{BCA8D773-9CA8-4908-8A6A-F93F80B0DEB2}" srcOrd="4" destOrd="0" presId="urn:microsoft.com/office/officeart/2005/8/layout/list1"/>
    <dgm:cxn modelId="{279387A7-E5FA-4FD4-B212-FBA1DB2BA52D}" type="presParOf" srcId="{BCA8D773-9CA8-4908-8A6A-F93F80B0DEB2}" destId="{1218DD49-5784-45CC-ADB3-B3C4D07B176D}" srcOrd="0" destOrd="0" presId="urn:microsoft.com/office/officeart/2005/8/layout/list1"/>
    <dgm:cxn modelId="{65060AFE-B914-4D15-B30F-437420DBD444}" type="presParOf" srcId="{BCA8D773-9CA8-4908-8A6A-F93F80B0DEB2}" destId="{043C1EBB-758A-41A6-A920-026D73DC1726}" srcOrd="1" destOrd="0" presId="urn:microsoft.com/office/officeart/2005/8/layout/list1"/>
    <dgm:cxn modelId="{D5FAC0EA-3499-4785-8D4A-B7363DBBC49B}" type="presParOf" srcId="{67C11ED9-5C03-43E9-BAA8-A8BFD1962CF8}" destId="{B2F61BCE-637C-44C9-B036-C0C0ED196F97}" srcOrd="5" destOrd="0" presId="urn:microsoft.com/office/officeart/2005/8/layout/list1"/>
    <dgm:cxn modelId="{7B05E705-8097-4621-94B8-5416038E809E}" type="presParOf" srcId="{67C11ED9-5C03-43E9-BAA8-A8BFD1962CF8}" destId="{C32D74B2-874D-40F0-AECD-9643298B59DC}" srcOrd="6" destOrd="0" presId="urn:microsoft.com/office/officeart/2005/8/layout/list1"/>
    <dgm:cxn modelId="{9D974549-11E7-4142-A22A-E42E8979A36F}" type="presParOf" srcId="{67C11ED9-5C03-43E9-BAA8-A8BFD1962CF8}" destId="{95B73C49-0B13-4520-BBDD-FAEBF5336CE6}" srcOrd="7" destOrd="0" presId="urn:microsoft.com/office/officeart/2005/8/layout/list1"/>
    <dgm:cxn modelId="{E1547B6C-2B5D-45DF-9D7E-A653DD2F59E0}" type="presParOf" srcId="{67C11ED9-5C03-43E9-BAA8-A8BFD1962CF8}" destId="{5E989183-C3CC-47E1-8A5A-57C738DB1497}" srcOrd="8" destOrd="0" presId="urn:microsoft.com/office/officeart/2005/8/layout/list1"/>
    <dgm:cxn modelId="{EAC5A55C-C15F-40BE-B463-227E5D73B5C3}" type="presParOf" srcId="{5E989183-C3CC-47E1-8A5A-57C738DB1497}" destId="{DCE9B59E-6C9F-430D-BC4D-CCA3EF163F65}" srcOrd="0" destOrd="0" presId="urn:microsoft.com/office/officeart/2005/8/layout/list1"/>
    <dgm:cxn modelId="{6C5B319A-23F4-4DAC-A693-99603B751FB4}" type="presParOf" srcId="{5E989183-C3CC-47E1-8A5A-57C738DB1497}" destId="{8D830F86-F021-4810-9EE3-B85B0D5403E6}" srcOrd="1" destOrd="0" presId="urn:microsoft.com/office/officeart/2005/8/layout/list1"/>
    <dgm:cxn modelId="{2F813450-D0A1-4169-9FC6-72148E0828C1}" type="presParOf" srcId="{67C11ED9-5C03-43E9-BAA8-A8BFD1962CF8}" destId="{4E366689-7CC7-4435-912C-73FBD793809F}" srcOrd="9" destOrd="0" presId="urn:microsoft.com/office/officeart/2005/8/layout/list1"/>
    <dgm:cxn modelId="{350B51F3-F0DB-439F-90B4-E0650E8627DA}" type="presParOf" srcId="{67C11ED9-5C03-43E9-BAA8-A8BFD1962CF8}" destId="{E8202C5A-D868-486C-91BC-AF4B5737F0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BAB51-B931-4F20-BCD3-3B1B510CD4E2}">
      <dsp:nvSpPr>
        <dsp:cNvPr id="0" name=""/>
        <dsp:cNvSpPr/>
      </dsp:nvSpPr>
      <dsp:spPr>
        <a:xfrm rot="16200000">
          <a:off x="910834" y="-910834"/>
          <a:ext cx="1643074" cy="346474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Образование</a:t>
          </a:r>
        </a:p>
      </dsp:txBody>
      <dsp:txXfrm rot="5400000">
        <a:off x="-1" y="1"/>
        <a:ext cx="3464743" cy="1232305"/>
      </dsp:txXfrm>
    </dsp:sp>
    <dsp:sp modelId="{DF3790C5-65A4-42C6-B46A-0BCA594E30F5}">
      <dsp:nvSpPr>
        <dsp:cNvPr id="0" name=""/>
        <dsp:cNvSpPr/>
      </dsp:nvSpPr>
      <dsp:spPr>
        <a:xfrm>
          <a:off x="3464743" y="0"/>
          <a:ext cx="3464743" cy="1643074"/>
        </a:xfrm>
        <a:prstGeom prst="round1Rect">
          <a:avLst/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5608813"/>
              <a:satOff val="-2884"/>
              <a:lumOff val="-124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                                 Физическая культура и спорт</a:t>
          </a:r>
          <a:endParaRPr lang="ru-RU" sz="1800" kern="1200" dirty="0"/>
        </a:p>
      </dsp:txBody>
      <dsp:txXfrm>
        <a:off x="3464743" y="0"/>
        <a:ext cx="3464743" cy="1232305"/>
      </dsp:txXfrm>
    </dsp:sp>
    <dsp:sp modelId="{34074DDD-7804-47A4-AADD-767F759F7398}">
      <dsp:nvSpPr>
        <dsp:cNvPr id="0" name=""/>
        <dsp:cNvSpPr/>
      </dsp:nvSpPr>
      <dsp:spPr>
        <a:xfrm rot="10800000">
          <a:off x="0" y="1643074"/>
          <a:ext cx="3464743" cy="1643074"/>
        </a:xfrm>
        <a:prstGeom prst="round1Rect">
          <a:avLst/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11217626"/>
              <a:satOff val="-5768"/>
              <a:lumOff val="-2483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Дорожное хозяйство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Национальная экономика</a:t>
          </a:r>
          <a:endParaRPr lang="ru-RU" sz="1800" kern="1200" dirty="0"/>
        </a:p>
      </dsp:txBody>
      <dsp:txXfrm rot="10800000">
        <a:off x="0" y="2053842"/>
        <a:ext cx="3464743" cy="1232305"/>
      </dsp:txXfrm>
    </dsp:sp>
    <dsp:sp modelId="{A47A6BBA-2131-4647-883C-A03CDD94543F}">
      <dsp:nvSpPr>
        <dsp:cNvPr id="0" name=""/>
        <dsp:cNvSpPr/>
      </dsp:nvSpPr>
      <dsp:spPr>
        <a:xfrm rot="5400000">
          <a:off x="4375577" y="732239"/>
          <a:ext cx="1643074" cy="3464743"/>
        </a:xfrm>
        <a:prstGeom prst="round1Rect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16826439"/>
              <a:satOff val="-8652"/>
              <a:lumOff val="-372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Социальные выплаты</a:t>
          </a:r>
          <a:endParaRPr lang="ru-RU" sz="1800" kern="1200" dirty="0"/>
        </a:p>
      </dsp:txBody>
      <dsp:txXfrm rot="-5400000">
        <a:off x="3464742" y="2053842"/>
        <a:ext cx="3464743" cy="1232305"/>
      </dsp:txXfrm>
    </dsp:sp>
    <dsp:sp modelId="{8A32E8DD-DFDD-44BD-9C19-D2BFF10EE498}">
      <dsp:nvSpPr>
        <dsp:cNvPr id="0" name=""/>
        <dsp:cNvSpPr/>
      </dsp:nvSpPr>
      <dsp:spPr>
        <a:xfrm>
          <a:off x="1515814" y="947926"/>
          <a:ext cx="3735457" cy="1390295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tint val="4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Расходы бюджета  </a:t>
          </a: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выплачиваемые из бюджета денежные средства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583683" y="1015795"/>
        <a:ext cx="3599719" cy="1254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09CD-3C58-4FA6-ADD0-18C738834271}">
      <dsp:nvSpPr>
        <dsp:cNvPr id="0" name=""/>
        <dsp:cNvSpPr/>
      </dsp:nvSpPr>
      <dsp:spPr>
        <a:xfrm>
          <a:off x="974130" y="0"/>
          <a:ext cx="5168922" cy="5168922"/>
        </a:xfrm>
        <a:prstGeom prst="triangle">
          <a:avLst/>
        </a:prstGeom>
        <a:gradFill rotWithShape="1">
          <a:gsLst>
            <a:gs pos="0">
              <a:schemeClr val="accent1">
                <a:tint val="92000"/>
                <a:satMod val="170000"/>
              </a:schemeClr>
            </a:gs>
            <a:gs pos="15000">
              <a:schemeClr val="accent1">
                <a:tint val="92000"/>
                <a:shade val="99000"/>
                <a:satMod val="170000"/>
              </a:schemeClr>
            </a:gs>
            <a:gs pos="62000">
              <a:schemeClr val="accent1">
                <a:tint val="96000"/>
                <a:shade val="80000"/>
                <a:satMod val="170000"/>
              </a:schemeClr>
            </a:gs>
            <a:gs pos="97000">
              <a:schemeClr val="accent1">
                <a:tint val="98000"/>
                <a:shade val="63000"/>
                <a:satMod val="170000"/>
              </a:schemeClr>
            </a:gs>
            <a:gs pos="100000">
              <a:schemeClr val="accent1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78A54AE9-3613-47DB-BF2C-D4157043B4D6}">
      <dsp:nvSpPr>
        <dsp:cNvPr id="0" name=""/>
        <dsp:cNvSpPr/>
      </dsp:nvSpPr>
      <dsp:spPr>
        <a:xfrm>
          <a:off x="3483355" y="315199"/>
          <a:ext cx="3611515" cy="1252805"/>
        </a:xfrm>
        <a:prstGeom prst="round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Доходы -719,5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Расходы –726,6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Дефицит- 7,1 млн. рублей</a:t>
          </a:r>
          <a:endParaRPr lang="ru-RU" sz="1900" kern="1200" dirty="0">
            <a:solidFill>
              <a:srgbClr val="FFC000"/>
            </a:solidFill>
          </a:endParaRPr>
        </a:p>
      </dsp:txBody>
      <dsp:txXfrm>
        <a:off x="3544512" y="376356"/>
        <a:ext cx="3489201" cy="1130491"/>
      </dsp:txXfrm>
    </dsp:sp>
    <dsp:sp modelId="{D5B4E7BF-085C-48F6-9568-D01C3A0D4949}">
      <dsp:nvSpPr>
        <dsp:cNvPr id="0" name=""/>
        <dsp:cNvSpPr/>
      </dsp:nvSpPr>
      <dsp:spPr>
        <a:xfrm>
          <a:off x="3566208" y="1896637"/>
          <a:ext cx="3543109" cy="1209446"/>
        </a:xfrm>
        <a:prstGeom prst="round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Доходы – 742,4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Расходы – 750,7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Дефицит – 8,3 млн. рублей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625248" y="1955677"/>
        <a:ext cx="3425029" cy="1091366"/>
      </dsp:txXfrm>
    </dsp:sp>
    <dsp:sp modelId="{956385B1-C520-490C-A566-0BB94188D313}">
      <dsp:nvSpPr>
        <dsp:cNvPr id="0" name=""/>
        <dsp:cNvSpPr/>
      </dsp:nvSpPr>
      <dsp:spPr>
        <a:xfrm>
          <a:off x="3566208" y="3348022"/>
          <a:ext cx="3516567" cy="1216909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Доходы – 771,5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Расходы – 779,9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Дефицит -  8,4 млн.рублей</a:t>
          </a:r>
          <a:endParaRPr lang="ru-RU" sz="1900" kern="1200" dirty="0">
            <a:solidFill>
              <a:srgbClr val="FFFF00"/>
            </a:solidFill>
          </a:endParaRPr>
        </a:p>
      </dsp:txBody>
      <dsp:txXfrm>
        <a:off x="3625613" y="3407427"/>
        <a:ext cx="3397757" cy="10980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6AB7E1-BE06-4BA7-A65A-B567AE74A376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4A39FD7-F196-42AD-9E28-FE09B743F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36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20/03/2017</a:t>
            </a:fld>
            <a:endParaRPr lang="fr-C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8143932" cy="185738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для граждан</a:t>
            </a:r>
            <a:endParaRPr lang="fr-C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571604" y="2571744"/>
            <a:ext cx="6400800" cy="185738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Бюджет муниципального образования «Приволжский район» на </a:t>
            </a:r>
            <a:r>
              <a:rPr lang="ru-RU" sz="2600" dirty="0" smtClean="0">
                <a:solidFill>
                  <a:schemeClr val="tx1"/>
                </a:solidFill>
              </a:rPr>
              <a:t>2017 </a:t>
            </a:r>
            <a:r>
              <a:rPr lang="ru-RU" sz="2600" dirty="0" smtClean="0">
                <a:solidFill>
                  <a:schemeClr val="tx1"/>
                </a:solidFill>
              </a:rPr>
              <a:t>год</a:t>
            </a:r>
          </a:p>
          <a:p>
            <a:endParaRPr lang="fr-CA" sz="26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535782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accent6"/>
                </a:solidFill>
              </a:rPr>
              <a:t>Финансовое управление муниципального образования «Приволжский район» Астраханской области</a:t>
            </a:r>
            <a:endParaRPr lang="ru-RU" sz="12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43938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Расходы на отрасль «Образование» 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2017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год предусмотрены в бюджете МО «Приволжский район» в сумме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316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млн. рублей</a:t>
            </a:r>
            <a:endParaRPr lang="fr-CA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514351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Arc 17"/>
          <p:cNvSpPr>
            <a:spLocks/>
          </p:cNvSpPr>
          <p:nvPr/>
        </p:nvSpPr>
        <p:spPr bwMode="gray">
          <a:xfrm>
            <a:off x="0" y="4422775"/>
            <a:ext cx="2438400" cy="2435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" name="Group 45"/>
          <p:cNvGrpSpPr>
            <a:grpSpLocks/>
          </p:cNvGrpSpPr>
          <p:nvPr/>
        </p:nvGrpSpPr>
        <p:grpSpPr bwMode="auto">
          <a:xfrm>
            <a:off x="304800" y="4495800"/>
            <a:ext cx="1752600" cy="1958975"/>
            <a:chOff x="482" y="1851"/>
            <a:chExt cx="860" cy="796"/>
          </a:xfrm>
          <a:solidFill>
            <a:schemeClr val="accent2">
              <a:lumMod val="75000"/>
            </a:schemeClr>
          </a:solidFill>
        </p:grpSpPr>
        <p:sp>
          <p:nvSpPr>
            <p:cNvPr id="27" name="Freeform 46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58" y="173"/>
                </a:cxn>
                <a:cxn ang="0">
                  <a:pos x="297" y="32"/>
                </a:cxn>
                <a:cxn ang="0">
                  <a:pos x="289" y="8"/>
                </a:cxn>
                <a:cxn ang="0">
                  <a:pos x="223" y="26"/>
                </a:cxn>
                <a:cxn ang="0">
                  <a:pos x="0" y="166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47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80" y="170"/>
                </a:cxn>
                <a:cxn ang="0">
                  <a:pos x="332" y="37"/>
                </a:cxn>
                <a:cxn ang="0">
                  <a:pos x="292" y="1"/>
                </a:cxn>
                <a:cxn ang="0">
                  <a:pos x="230" y="29"/>
                </a:cxn>
                <a:cxn ang="0">
                  <a:pos x="0" y="158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48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66" y="143"/>
                </a:cxn>
                <a:cxn ang="0">
                  <a:pos x="282" y="35"/>
                </a:cxn>
                <a:cxn ang="0">
                  <a:pos x="219" y="17"/>
                </a:cxn>
                <a:cxn ang="0">
                  <a:pos x="0" y="134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49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1" name="Freeform 50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2" name="Freeform 51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14282" y="1785926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43" name="Горизонтальный свиток 42"/>
          <p:cNvSpPr/>
          <p:nvPr/>
        </p:nvSpPr>
        <p:spPr>
          <a:xfrm>
            <a:off x="285720" y="1428736"/>
            <a:ext cx="2928958" cy="2286016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Обеспечение выполнения функций муниципальными учреждениями образования, органами местного самоуправления в области образования и молодёжной политики</a:t>
            </a:r>
            <a:endParaRPr lang="ru-RU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5" name="Вертикальный свиток 44"/>
          <p:cNvSpPr/>
          <p:nvPr/>
        </p:nvSpPr>
        <p:spPr>
          <a:xfrm>
            <a:off x="2928926" y="1357298"/>
            <a:ext cx="3214710" cy="53578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357554" y="1857364"/>
            <a:ext cx="2214578" cy="49552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Реализация муниципальных программ: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школьное питание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отдых и занятость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целевая подготовка специалистов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пожарная безопасность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меры по противодействию террористическим проявлениям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молодежная и семейная политика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информатизация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одаренные дети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сельская школа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ремонт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развитие инфраструктуры сети дошкольных учреждений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студенческие отряды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100" dirty="0" smtClean="0"/>
          </a:p>
          <a:p>
            <a:endParaRPr lang="ru-RU" sz="1100" dirty="0" smtClean="0"/>
          </a:p>
        </p:txBody>
      </p:sp>
      <p:sp>
        <p:nvSpPr>
          <p:cNvPr id="47" name="Вертикальный свиток 46"/>
          <p:cNvSpPr/>
          <p:nvPr/>
        </p:nvSpPr>
        <p:spPr>
          <a:xfrm>
            <a:off x="5857884" y="1357298"/>
            <a:ext cx="3286116" cy="3429024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357950" y="1785927"/>
            <a:ext cx="22860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 счёт средств  бюджета Астраханской области: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</a:t>
            </a:r>
            <a:r>
              <a:rPr lang="ru-RU" sz="1100" dirty="0" smtClean="0"/>
              <a:t> финансирование расходов на оплату труда работников школ, расходов на учебники и учебные пособия, технические средства обучения, расходные материалы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школьное питание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оздоровление детей в период школьных каникул</a:t>
            </a:r>
          </a:p>
          <a:p>
            <a:endParaRPr lang="ru-RU" sz="1100" dirty="0"/>
          </a:p>
        </p:txBody>
      </p:sp>
      <p:sp>
        <p:nvSpPr>
          <p:cNvPr id="49" name="Горизонтальный свиток 48"/>
          <p:cNvSpPr/>
          <p:nvPr/>
        </p:nvSpPr>
        <p:spPr>
          <a:xfrm>
            <a:off x="6000760" y="4714884"/>
            <a:ext cx="2928958" cy="20002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286512" y="5072074"/>
            <a:ext cx="2500330" cy="938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школьное питание, оздоровление, отдых и занятость детей финансируются из бюджета области и бюджета района</a:t>
            </a:r>
            <a:endParaRPr lang="ru-RU" sz="1100" dirty="0"/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black">
          <a:xfrm>
            <a:off x="214282" y="4071942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black">
          <a:xfrm>
            <a:off x="285720" y="4643446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7"/>
          <p:cNvSpPr>
            <a:spLocks noChangeArrowheads="1"/>
          </p:cNvSpPr>
          <p:nvPr/>
        </p:nvSpPr>
        <p:spPr bwMode="black">
          <a:xfrm>
            <a:off x="1785918" y="5857892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black">
          <a:xfrm>
            <a:off x="1500166" y="457200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black">
          <a:xfrm>
            <a:off x="2928926" y="5429264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black">
          <a:xfrm>
            <a:off x="2857488" y="592933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black">
          <a:xfrm>
            <a:off x="2071670" y="5000636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black">
          <a:xfrm>
            <a:off x="2600308" y="502920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black">
          <a:xfrm>
            <a:off x="2428860" y="564357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72500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Основные направления расходов по отрасли « Культура» на </a:t>
            </a:r>
            <a:r>
              <a:rPr lang="ru-RU" sz="2000" b="1" dirty="0" smtClean="0">
                <a:solidFill>
                  <a:schemeClr val="accent3"/>
                </a:solidFill>
              </a:rPr>
              <a:t>2017 </a:t>
            </a:r>
            <a:r>
              <a:rPr lang="ru-RU" sz="2000" b="1" dirty="0" smtClean="0">
                <a:solidFill>
                  <a:schemeClr val="accent3"/>
                </a:solidFill>
              </a:rPr>
              <a:t>год.</a:t>
            </a:r>
            <a:br>
              <a:rPr lang="ru-RU" sz="20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>Всего расходы </a:t>
            </a:r>
            <a:r>
              <a:rPr lang="ru-RU" sz="2000" b="1" dirty="0" smtClean="0">
                <a:solidFill>
                  <a:schemeClr val="accent3"/>
                </a:solidFill>
              </a:rPr>
              <a:t>14 </a:t>
            </a:r>
            <a:r>
              <a:rPr lang="ru-RU" sz="2000" b="1" dirty="0" smtClean="0">
                <a:solidFill>
                  <a:schemeClr val="accent3"/>
                </a:solidFill>
              </a:rPr>
              <a:t>млн. рублей</a:t>
            </a:r>
            <a:endParaRPr lang="fr-CA" sz="2000" b="1" dirty="0" smtClean="0">
              <a:solidFill>
                <a:schemeClr val="accent3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1571612"/>
            <a:ext cx="3286148" cy="121444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1785926"/>
            <a:ext cx="2500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/>
                </a:solidFill>
                <a:latin typeface="+mj-lt"/>
              </a:rPr>
              <a:t>Обеспечение выполнения функций  муниципальными учреждениями культуры </a:t>
            </a:r>
            <a:endParaRPr lang="ru-RU" sz="14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1857364"/>
            <a:ext cx="3214710" cy="6924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3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b="1" i="1" dirty="0" smtClean="0">
                <a:solidFill>
                  <a:schemeClr val="accent4">
                    <a:lumMod val="75000"/>
                  </a:schemeClr>
                </a:solidFill>
              </a:rPr>
              <a:t>В селах 4 казенных учреждения и 7 бюджетных учреждения культуры</a:t>
            </a:r>
            <a:endParaRPr lang="ru-RU" sz="13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2500298" y="2857496"/>
            <a:ext cx="3071834" cy="2143140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71670" y="3000372"/>
            <a:ext cx="3071834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70C0"/>
                </a:solidFill>
              </a:rPr>
              <a:t>В районе функционируют 2 муниципальных бюджетных учреждения культуры (МБУК) :</a:t>
            </a:r>
          </a:p>
          <a:p>
            <a:endParaRPr lang="ru-RU" sz="1200" b="1" i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 МБУК «Приволжская центральная межпоселенческая библиотека»</a:t>
            </a: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МБУК «Евпраксия»</a:t>
            </a:r>
          </a:p>
          <a:p>
            <a:pPr>
              <a:buFontTx/>
              <a:buChar char="-"/>
            </a:pPr>
            <a:endParaRPr lang="ru-RU" sz="1200" i="1" dirty="0"/>
          </a:p>
        </p:txBody>
      </p:sp>
      <p:pic>
        <p:nvPicPr>
          <p:cNvPr id="34820" name="Picture 4" descr=" Музыка Музыкальные инструменты обои для рабочего стола 2560x1600 скрипка, ноты, смычок,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286256"/>
            <a:ext cx="2895600" cy="1500198"/>
          </a:xfrm>
          <a:prstGeom prst="rect">
            <a:avLst/>
          </a:prstGeom>
          <a:noFill/>
        </p:spPr>
      </p:pic>
      <p:pic>
        <p:nvPicPr>
          <p:cNvPr id="2064" name="Picture 16" descr="http://oboihd-plus.ru/_ph/26/1/6724423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1857364"/>
            <a:ext cx="1524000" cy="857251"/>
          </a:xfrm>
          <a:prstGeom prst="rect">
            <a:avLst/>
          </a:prstGeom>
          <a:noFill/>
        </p:spPr>
      </p:pic>
      <p:pic>
        <p:nvPicPr>
          <p:cNvPr id="2074" name="Picture 26" descr="http://go2.imgsmail.ru/imgpreview?key=http%3A//uvidite.ru/sites/default/files/styles/watermark%5F600x400/public/freshness/object/photo/zimnii.jpg&amp;mb=imgdb_preview_3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000636"/>
            <a:ext cx="2333625" cy="1552576"/>
          </a:xfrm>
          <a:prstGeom prst="rect">
            <a:avLst/>
          </a:prstGeom>
          <a:noFill/>
        </p:spPr>
      </p:pic>
      <p:pic>
        <p:nvPicPr>
          <p:cNvPr id="2082" name="Picture 34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5786454"/>
            <a:ext cx="1143000" cy="914401"/>
          </a:xfrm>
          <a:prstGeom prst="rect">
            <a:avLst/>
          </a:prstGeom>
          <a:noFill/>
        </p:spPr>
      </p:pic>
      <p:pic>
        <p:nvPicPr>
          <p:cNvPr id="2084" name="Picture 36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5786454"/>
            <a:ext cx="1143000" cy="914401"/>
          </a:xfrm>
          <a:prstGeom prst="rect">
            <a:avLst/>
          </a:prstGeom>
          <a:noFill/>
        </p:spPr>
      </p:pic>
      <p:pic>
        <p:nvPicPr>
          <p:cNvPr id="2086" name="Picture 38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5786454"/>
            <a:ext cx="1143000" cy="914401"/>
          </a:xfrm>
          <a:prstGeom prst="rect">
            <a:avLst/>
          </a:prstGeom>
          <a:noFill/>
        </p:spPr>
      </p:pic>
      <p:pic>
        <p:nvPicPr>
          <p:cNvPr id="2088" name="Picture 40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786454"/>
            <a:ext cx="1143000" cy="914401"/>
          </a:xfrm>
          <a:prstGeom prst="rect">
            <a:avLst/>
          </a:prstGeom>
          <a:noFill/>
        </p:spPr>
      </p:pic>
      <p:pic>
        <p:nvPicPr>
          <p:cNvPr id="2090" name="Picture 42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5786454"/>
            <a:ext cx="1143000" cy="9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071538" y="1071546"/>
          <a:ext cx="7215238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428605"/>
            <a:ext cx="628654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Наши контакты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214290"/>
            <a:ext cx="8001056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такое бюджет?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Основные понятия и определения.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1285860"/>
            <a:ext cx="8358246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Бюджет- форма образования и расходования денежных средств, предназначенных для финансового обеспечения  задач и функций органов местного самоуправления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868" y="2571744"/>
            <a:ext cx="2357454" cy="250033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Доходы бюджета – поступающие  в бюджет денежные средства  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2714620"/>
            <a:ext cx="2857520" cy="50006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Налоговые доходы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3571876"/>
            <a:ext cx="2857520" cy="17145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200" dirty="0" smtClean="0"/>
              <a:t>Налог на доходы физических лиц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Государственная пошлина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Упрощенная система налогообложения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Единый сельскохозяйственный налог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Единый налог на вмененный доход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Прочие налоги и сборы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57950" y="2714620"/>
            <a:ext cx="2500330" cy="4286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Неналоговые доходы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3500438"/>
            <a:ext cx="2714676" cy="17859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400" dirty="0" smtClean="0"/>
              <a:t>Арендная плата за землю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Аренда имущества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Штрафные санкции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Плата за негативное воздействие на окружающую среду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Прочие неналоговые доходы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5572140"/>
            <a:ext cx="4643470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Безвозмездные поступления:                       дотации, субсидии и субвенции из других бюджетов бюджетной системы РФ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643438" y="5072074"/>
            <a:ext cx="285752" cy="50006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929322" y="2786058"/>
            <a:ext cx="428628" cy="28575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3071802" y="2786058"/>
            <a:ext cx="500066" cy="285752"/>
          </a:xfrm>
          <a:prstGeom prst="lef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7536677" y="3321843"/>
            <a:ext cx="357190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608117" y="3392487"/>
            <a:ext cx="357190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1142976" y="857232"/>
          <a:ext cx="692948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Овал 11"/>
          <p:cNvSpPr/>
          <p:nvPr/>
        </p:nvSpPr>
        <p:spPr>
          <a:xfrm>
            <a:off x="928662" y="4429132"/>
            <a:ext cx="3357586" cy="19288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Дефицит бюджета             </a:t>
            </a:r>
            <a:r>
              <a:rPr lang="ru-RU" dirty="0" smtClean="0"/>
              <a:t>превышение расходов бюджета над его доходами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072066" y="4429132"/>
            <a:ext cx="3357586" cy="19288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Профицит</a:t>
            </a:r>
            <a:r>
              <a:rPr lang="ru-RU" sz="2800" dirty="0" smtClean="0"/>
              <a:t> бюджета</a:t>
            </a:r>
            <a:r>
              <a:rPr lang="ru-RU" dirty="0" smtClean="0"/>
              <a:t>              превышение доходов бюджета над его расходами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474788"/>
          <a:ext cx="7872410" cy="5168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928662" y="3286124"/>
            <a:ext cx="2286016" cy="100013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2017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Бюджет МО «Приволжский район» на 2016 год утвержден Решением Совета МО «Приволжский район» № 45 от 15.12.2015 года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1142984"/>
            <a:ext cx="64294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Основные характеристики бюджета МО «Приволжский район»</a:t>
            </a:r>
            <a:endParaRPr lang="ru-RU" sz="20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Основные приоритеты бюджетной политики муниципального образования «Приволжский район»: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1357298"/>
          <a:ext cx="700092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4"/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Наращивание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собственной доходной базы 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сбалансированности бюджета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Проведение взвешенной долговой политики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результативности использования бюджетных средств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эффективности деятельности муниципальных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учреждений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перехода на «эффективный контракт», когда условия оплаты труда работников зависит от качества и количества выполняемой работы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Выполнение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задач, поставленных Президентом РФ в ежегодном Бюджетном Послании, в том числе по повышению заработной платы работникам бюджетной сферы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 работы по повышению качества и доступности предоставляемых муниципальных услуг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Динамика поступлений доходов в бюджет МО «Приволжский район»,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млн. рублей                                           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fr-CA" sz="12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8229600" cy="488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налоговых и неналоговых доходов бюджета МО «Приволжский район» на 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год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млн. рублей</a:t>
            </a:r>
            <a:endParaRPr lang="fr-CA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28736"/>
          <a:ext cx="7758138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Структура расходов бюджета МО «Приволжский район» на </a:t>
            </a:r>
            <a:r>
              <a:rPr lang="ru-RU" sz="2400" dirty="0" smtClean="0"/>
              <a:t>2017 </a:t>
            </a:r>
            <a:r>
              <a:rPr lang="ru-RU" sz="2400" dirty="0" smtClean="0"/>
              <a:t>год,  млн. рублей и в %</a:t>
            </a:r>
            <a:endParaRPr lang="fr-CA" sz="2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9"/>
          <a:ext cx="8229600" cy="502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01122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Динамика основных направлений расходов, предусмотренных в бюджете МО «Приволжский район», в млн. рублей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010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3155</TotalTime>
  <Words>633</Words>
  <Application>Microsoft Office PowerPoint</Application>
  <PresentationFormat>Экран (4:3)</PresentationFormat>
  <Paragraphs>120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Бюджет для граждан</vt:lpstr>
      <vt:lpstr>Слайд 2</vt:lpstr>
      <vt:lpstr>Слайд 3</vt:lpstr>
      <vt:lpstr>Слайд 4</vt:lpstr>
      <vt:lpstr>Основные приоритеты бюджетной политики муниципального образования «Приволжский район»:</vt:lpstr>
      <vt:lpstr>Динамика поступлений доходов в бюджет МО «Приволжский район»,  млн. рублей                                             </vt:lpstr>
      <vt:lpstr>Структура налоговых и неналоговых доходов бюджета МО «Приволжский район» на 2017  год, млн. рублей</vt:lpstr>
      <vt:lpstr>Структура расходов бюджета МО «Приволжский район» на 2017 год,  млн. рублей и в %</vt:lpstr>
      <vt:lpstr>Динамика основных направлений расходов, предусмотренных в бюджете МО «Приволжский район», в млн. рублей</vt:lpstr>
      <vt:lpstr>Расходы на отрасль «Образование» на 2017 год предусмотрены в бюджете МО «Приволжский район» в сумме 316 млн. рублей</vt:lpstr>
      <vt:lpstr>Основные направления расходов по отрасли « Культура» на 2017 год. Всего расходы 14 млн. рублей</vt:lpstr>
      <vt:lpstr>Слайд 12</vt:lpstr>
    </vt:vector>
  </TitlesOfParts>
  <Company>UFBK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Ивлиева</dc:creator>
  <cp:lastModifiedBy>natalia</cp:lastModifiedBy>
  <cp:revision>415</cp:revision>
  <cp:lastPrinted>2014-03-19T04:44:20Z</cp:lastPrinted>
  <dcterms:created xsi:type="dcterms:W3CDTF">2013-09-30T10:52:04Z</dcterms:created>
  <dcterms:modified xsi:type="dcterms:W3CDTF">2017-03-20T12:02:53Z</dcterms:modified>
</cp:coreProperties>
</file>