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6" r:id="rId9"/>
    <p:sldId id="263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77" r:id="rId19"/>
    <p:sldId id="280" r:id="rId20"/>
    <p:sldId id="278" r:id="rId21"/>
  </p:sldIdLst>
  <p:sldSz cx="9144000" cy="6858000" type="screen4x3"/>
  <p:notesSz cx="6888163" cy="10020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3830" autoAdjust="0"/>
  </p:normalViewPr>
  <p:slideViewPr>
    <p:cSldViewPr>
      <p:cViewPr varScale="1">
        <p:scale>
          <a:sx n="105" d="100"/>
          <a:sy n="105" d="100"/>
        </p:scale>
        <p:origin x="-13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_(* #,##0.00_);_(* \(#,##0.00\);_(* "-"??_);_(@_)</c:formatCode>
                <c:ptCount val="5"/>
                <c:pt idx="0">
                  <c:v>51</c:v>
                </c:pt>
                <c:pt idx="1">
                  <c:v>71</c:v>
                </c:pt>
                <c:pt idx="2">
                  <c:v>25</c:v>
                </c:pt>
                <c:pt idx="3">
                  <c:v>35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_(* #,##0.00_);_(* \(#,##0.00\);_(* "-"??_);_(@_)</c:formatCode>
                <c:ptCount val="5"/>
                <c:pt idx="0">
                  <c:v>159</c:v>
                </c:pt>
                <c:pt idx="1">
                  <c:v>188</c:v>
                </c:pt>
                <c:pt idx="2">
                  <c:v>164</c:v>
                </c:pt>
                <c:pt idx="3">
                  <c:v>176</c:v>
                </c:pt>
                <c:pt idx="4">
                  <c:v>178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Лист1!$D$2:$D$6</c:f>
              <c:numCache>
                <c:formatCode>_(* #,##0.00_);_(* \(#,##0.00\);_(* "-"??_);_(@_)</c:formatCode>
                <c:ptCount val="5"/>
                <c:pt idx="0">
                  <c:v>542</c:v>
                </c:pt>
                <c:pt idx="1">
                  <c:v>722</c:v>
                </c:pt>
                <c:pt idx="2">
                  <c:v>512</c:v>
                </c:pt>
                <c:pt idx="3">
                  <c:v>531</c:v>
                </c:pt>
                <c:pt idx="4">
                  <c:v>561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Всего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902E-2"/>
                  <c:y val="-0.187255601643606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7E-2"/>
                  <c:y val="-0.22366641307430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77E-2"/>
                  <c:y val="-0.166449423683207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2207E-2"/>
                  <c:y val="-0.11963552327230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1314E-3"/>
                  <c:y val="-0.11963552327230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0"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Лист1!$E$2:$E$6</c:f>
              <c:numCache>
                <c:formatCode>_(* #,##0.00_);_(* \(#,##0.00\);_(* "-"??_);_(@_)</c:formatCode>
                <c:ptCount val="5"/>
                <c:pt idx="0">
                  <c:v>752</c:v>
                </c:pt>
                <c:pt idx="1">
                  <c:v>981</c:v>
                </c:pt>
                <c:pt idx="2">
                  <c:v>701</c:v>
                </c:pt>
                <c:pt idx="3">
                  <c:v>742</c:v>
                </c:pt>
                <c:pt idx="4">
                  <c:v>772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033728"/>
        <c:axId val="41035264"/>
        <c:axId val="0"/>
      </c:bar3DChart>
      <c:catAx>
        <c:axId val="4103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035264"/>
        <c:crosses val="autoZero"/>
        <c:auto val="1"/>
        <c:lblAlgn val="ctr"/>
        <c:lblOffset val="100"/>
        <c:noMultiLvlLbl val="0"/>
      </c:catAx>
      <c:valAx>
        <c:axId val="41035264"/>
        <c:scaling>
          <c:orientation val="minMax"/>
        </c:scaling>
        <c:delete val="1"/>
        <c:axPos val="l"/>
        <c:majorGridlines/>
        <c:numFmt formatCode="_(* #,##0.00_);_(* \(#,##0.00\);_(* &quot;-&quot;??_);_(@_)" sourceLinked="1"/>
        <c:majorTickMark val="out"/>
        <c:minorTickMark val="none"/>
        <c:tickLblPos val="none"/>
        <c:crossAx val="41033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/>
              <a:t>Всего  </a:t>
            </a:r>
            <a:r>
              <a:rPr lang="ru-RU" dirty="0" smtClean="0"/>
              <a:t>189 </a:t>
            </a:r>
            <a:r>
              <a:rPr lang="ru-RU" dirty="0"/>
              <a:t>млн. рублей</a:t>
            </a:r>
          </a:p>
        </c:rich>
      </c:tx>
      <c:layout>
        <c:manualLayout>
          <c:xMode val="edge"/>
          <c:yMode val="edge"/>
          <c:x val="0.37700876163842761"/>
          <c:y val="1.122413064357808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219443892336028E-3"/>
          <c:y val="0.13571388011788976"/>
          <c:w val="0.6414670633597916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 17 млн. рублей</c:v>
                </c:pt>
              </c:strCache>
            </c:strRef>
          </c:tx>
          <c:explosion val="22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Лист1!$A$2:$A$14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имущества,находящегося в муниципальной собственности</c:v>
                </c:pt>
                <c:pt idx="4">
                  <c:v>Платежи за пользование природными ресурсами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Лист1!$B$2:$B$14</c:f>
              <c:numCache>
                <c:formatCode>_-* #,##0.0_р_._-;\-* #,##0.0_р_._-;_-* "-"?_р_._-;_-@_-</c:formatCode>
                <c:ptCount val="13"/>
                <c:pt idx="0">
                  <c:v>132</c:v>
                </c:pt>
                <c:pt idx="1">
                  <c:v>30</c:v>
                </c:pt>
                <c:pt idx="2">
                  <c:v>2</c:v>
                </c:pt>
                <c:pt idx="3">
                  <c:v>16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68075484091672511"/>
          <c:y val="0.13480423945136119"/>
          <c:w val="0.31269719615711916"/>
          <c:h val="0.633204469413471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726,6 млн.руб.</a:t>
            </a:r>
            <a:endParaRPr lang="ru-RU" dirty="0"/>
          </a:p>
        </c:rich>
      </c:tx>
      <c:layout>
        <c:manualLayout>
          <c:xMode val="edge"/>
          <c:yMode val="edge"/>
          <c:x val="0.63765432098765429"/>
          <c:y val="1.5161041296925701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726,6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59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8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4,4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1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86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12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12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2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467,2</a:t>
                    </a:r>
                    <a:r>
                      <a:rPr lang="en-US" dirty="0" smtClean="0"/>
                      <a:t>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64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20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3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21</a:t>
                    </a:r>
                    <a:r>
                      <a:rPr lang="en-US" dirty="0" smtClean="0"/>
                      <a:t>,0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3,1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13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2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,0</a:t>
                    </a:r>
                    <a:r>
                      <a:rPr lang="en-US" dirty="0" smtClean="0"/>
                      <a:t>   </a:t>
                    </a:r>
                    <a:r>
                      <a:rPr lang="en-US" dirty="0"/>
                      <a:t>
</a:t>
                    </a:r>
                    <a:r>
                      <a:rPr lang="ru-RU" b="0" i="1" dirty="0" smtClean="0"/>
                      <a:t>0,3</a:t>
                    </a:r>
                    <a:r>
                      <a:rPr lang="en-US" b="0" i="1" dirty="0" smtClean="0"/>
                      <a:t>%</a:t>
                    </a:r>
                    <a:endParaRPr lang="en-US" b="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2.677548118985127E-2"/>
                  <c:y val="0.1030143015176958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42,0   
</a:t>
                    </a:r>
                    <a:r>
                      <a:rPr lang="ru-RU" b="0" i="1" dirty="0" smtClean="0"/>
                      <a:t>5,8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бюджетам поселений</c:v>
                </c:pt>
              </c:strCache>
            </c:strRef>
          </c:cat>
          <c:val>
            <c:numRef>
              <c:f>Лист1!$B$2:$B$11</c:f>
              <c:numCache>
                <c:formatCode>_-* #,##0.0_р_._-;\-* #,##0.0_р_._-;_-* "-"?_р_._-;_-@_-</c:formatCode>
                <c:ptCount val="10"/>
                <c:pt idx="0">
                  <c:v>59</c:v>
                </c:pt>
                <c:pt idx="1">
                  <c:v>4.4000000000000004</c:v>
                </c:pt>
                <c:pt idx="2">
                  <c:v>86</c:v>
                </c:pt>
                <c:pt idx="3">
                  <c:v>12</c:v>
                </c:pt>
                <c:pt idx="4">
                  <c:v>467</c:v>
                </c:pt>
                <c:pt idx="5">
                  <c:v>20</c:v>
                </c:pt>
                <c:pt idx="6">
                  <c:v>21</c:v>
                </c:pt>
                <c:pt idx="7">
                  <c:v>13</c:v>
                </c:pt>
                <c:pt idx="8">
                  <c:v>2</c:v>
                </c:pt>
                <c:pt idx="9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расходов 726,7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бюджетам поселений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8.1200110101844192E-2</c:v>
                </c:pt>
                <c:pt idx="1">
                  <c:v>6.0556014313239825E-3</c:v>
                </c:pt>
                <c:pt idx="2">
                  <c:v>0.11835948252133217</c:v>
                </c:pt>
                <c:pt idx="3">
                  <c:v>1.6515276630883566E-2</c:v>
                </c:pt>
                <c:pt idx="4">
                  <c:v>0.64271951555188633</c:v>
                </c:pt>
                <c:pt idx="5">
                  <c:v>2.7525461051472608E-2</c:v>
                </c:pt>
                <c:pt idx="6">
                  <c:v>2.8901734104046239E-2</c:v>
                </c:pt>
                <c:pt idx="7">
                  <c:v>1.7891549683457211E-2</c:v>
                </c:pt>
                <c:pt idx="8">
                  <c:v>2.7525461051472609E-3</c:v>
                </c:pt>
                <c:pt idx="9">
                  <c:v>5.7803468208092484E-2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267740837951561"/>
          <c:y val="0.11266862181757407"/>
          <c:w val="0.28723777583357635"/>
          <c:h val="0.8668673548161175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05258866451218"/>
          <c:y val="3.0831228624715101E-2"/>
          <c:w val="0.64638277358187413"/>
          <c:h val="0.85587973211447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117157974300832E-2"/>
                  <c:y val="-1.122413064357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351473922902825E-3"/>
                  <c:y val="-1.96422286262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585789871504194E-3"/>
                  <c:y val="-1.122413064357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_-* #,##0.0_р_._-;\-* #,##0.0_р_._-;_-* "-"?_р_._-;_-@_-</c:formatCode>
                <c:ptCount val="5"/>
                <c:pt idx="0">
                  <c:v>756</c:v>
                </c:pt>
                <c:pt idx="1">
                  <c:v>983</c:v>
                </c:pt>
                <c:pt idx="2">
                  <c:v>726.6</c:v>
                </c:pt>
                <c:pt idx="3">
                  <c:v>750.7</c:v>
                </c:pt>
                <c:pt idx="4">
                  <c:v>779.9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сфера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46863189720403E-3"/>
                  <c:y val="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_-* #,##0.0_р_._-;\-* #,##0.0_р_._-;_-* "-"?_р_._-;_-@_-</c:formatCode>
                <c:ptCount val="5"/>
                <c:pt idx="0">
                  <c:v>555</c:v>
                </c:pt>
                <c:pt idx="1">
                  <c:v>767</c:v>
                </c:pt>
                <c:pt idx="2">
                  <c:v>521</c:v>
                </c:pt>
                <c:pt idx="3">
                  <c:v>570</c:v>
                </c:pt>
                <c:pt idx="4">
                  <c:v>591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бюджетам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0702947845805008E-3"/>
                  <c:y val="1.96422286262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46863189720403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Лист1!$D$2:$D$6</c:f>
              <c:numCache>
                <c:formatCode>_-* #,##0.0_р_._-;\-* #,##0.0_р_._-;_-* "-"?_р_._-;_-@_-</c:formatCode>
                <c:ptCount val="5"/>
                <c:pt idx="0">
                  <c:v>29</c:v>
                </c:pt>
                <c:pt idx="1">
                  <c:v>29</c:v>
                </c:pt>
                <c:pt idx="2">
                  <c:v>35</c:v>
                </c:pt>
                <c:pt idx="3">
                  <c:v>33</c:v>
                </c:pt>
                <c:pt idx="4">
                  <c:v>34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82010582010555E-2"/>
                  <c:y val="1.122413064357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46863189720403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117157974300832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585789871504194E-3"/>
                  <c:y val="5.6120653217888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Лист1!$E$2:$E$6</c:f>
              <c:numCache>
                <c:formatCode>_-* #,##0.0_р_._-;\-* #,##0.0_р_._-;_-* "-"?_р_._-;_-@_-</c:formatCode>
                <c:ptCount val="5"/>
                <c:pt idx="0">
                  <c:v>172</c:v>
                </c:pt>
                <c:pt idx="1">
                  <c:v>187</c:v>
                </c:pt>
                <c:pt idx="2">
                  <c:v>170.6</c:v>
                </c:pt>
                <c:pt idx="3">
                  <c:v>147.69999999999999</c:v>
                </c:pt>
                <c:pt idx="4">
                  <c:v>154.9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99808"/>
        <c:axId val="43409792"/>
      </c:barChart>
      <c:catAx>
        <c:axId val="4339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3409792"/>
        <c:crosses val="autoZero"/>
        <c:auto val="1"/>
        <c:lblAlgn val="ctr"/>
        <c:lblOffset val="100"/>
        <c:noMultiLvlLbl val="0"/>
      </c:catAx>
      <c:valAx>
        <c:axId val="43409792"/>
        <c:scaling>
          <c:orientation val="minMax"/>
        </c:scaling>
        <c:delete val="0"/>
        <c:axPos val="l"/>
        <c:majorGridlines/>
        <c:numFmt formatCode="_-* #,##0.0_р_._-;\-* #,##0.0_р_._-;_-* &quot;-&quot;?_р_._-;_-@_-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39980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9799394123353662"/>
          <c:y val="7.2532851019772013E-2"/>
          <c:w val="0.19293576398188325"/>
          <c:h val="0.89983059958731426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405E-2"/>
          <c:y val="9.1493764928292642E-2"/>
          <c:w val="0.65169740935161213"/>
          <c:h val="0.85002709054169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86004,0 тыс. рублей</c:v>
                </c:pt>
              </c:strCache>
            </c:strRef>
          </c:tx>
          <c:explosion val="28"/>
          <c:dPt>
            <c:idx val="2"/>
            <c:bubble3D val="0"/>
            <c:explosion val="27"/>
          </c:dPt>
          <c:dLbls>
            <c:dLbl>
              <c:idx val="1"/>
              <c:layout>
                <c:manualLayout>
                  <c:x val="-5.9361329833770866E-3"/>
                  <c:y val="-3.15264174602636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Дорожное хозяйство</c:v>
                </c:pt>
                <c:pt idx="1">
                  <c:v>Общеэкономические вопросы</c:v>
                </c:pt>
                <c:pt idx="2">
                  <c:v>Сельское хозяйство и рыболовство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13637</c:v>
                </c:pt>
                <c:pt idx="1">
                  <c:v>4472</c:v>
                </c:pt>
                <c:pt idx="2">
                  <c:v>67895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558629824049775"/>
          <c:y val="0.1296209450328776"/>
          <c:w val="0.3050927141051813"/>
          <c:h val="0.36997836873768286"/>
        </c:manualLayout>
      </c:layout>
      <c:overlay val="0"/>
      <c:txPr>
        <a:bodyPr/>
        <a:lstStyle/>
        <a:p>
          <a:pPr>
            <a:defRPr sz="1300"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CE2BA-380A-43EE-B3D9-40F9EA69C63F}" type="doc">
      <dgm:prSet loTypeId="urn:microsoft.com/office/officeart/2005/8/layout/matrix1" loCatId="matrix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0319856-152F-4AFE-A10E-5E4AD41F32CB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800" dirty="0" smtClean="0">
              <a:solidFill>
                <a:schemeClr val="accent6">
                  <a:lumMod val="50000"/>
                </a:schemeClr>
              </a:solidFill>
            </a:rPr>
            <a:t>Расходы бюджета  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выплачиваемые из бюджета денежные средства</a:t>
          </a:r>
        </a:p>
        <a:p>
          <a:endParaRPr lang="ru-RU" sz="1600" dirty="0"/>
        </a:p>
      </dgm:t>
    </dgm:pt>
    <dgm:pt modelId="{7EB03EFD-4B12-4FC7-AF79-AAADBDE6F476}" type="parTrans" cxnId="{610B9DEC-04F2-47D3-97B9-5D35280A8246}">
      <dgm:prSet/>
      <dgm:spPr/>
      <dgm:t>
        <a:bodyPr/>
        <a:lstStyle/>
        <a:p>
          <a:endParaRPr lang="ru-RU"/>
        </a:p>
      </dgm:t>
    </dgm:pt>
    <dgm:pt modelId="{3422779A-1DEA-49E6-9DFF-1F4367A8F89C}" type="sibTrans" cxnId="{610B9DEC-04F2-47D3-97B9-5D35280A8246}">
      <dgm:prSet/>
      <dgm:spPr/>
      <dgm:t>
        <a:bodyPr/>
        <a:lstStyle/>
        <a:p>
          <a:endParaRPr lang="ru-RU"/>
        </a:p>
      </dgm:t>
    </dgm:pt>
    <dgm:pt modelId="{54316364-7542-4A33-901B-FFD3F0D3CF62}">
      <dgm:prSet phldrT="[Текст]" custT="1"/>
      <dgm:spPr/>
      <dgm:t>
        <a:bodyPr/>
        <a:lstStyle/>
        <a:p>
          <a:r>
            <a:rPr lang="ru-RU" sz="1800" dirty="0" smtClean="0"/>
            <a:t>Образование</a:t>
          </a:r>
        </a:p>
      </dgm:t>
    </dgm:pt>
    <dgm:pt modelId="{16CE695F-862F-4324-B69B-028C1A4B4D5C}" type="parTrans" cxnId="{ABFEDED0-8961-48CA-A53B-E874D8071B35}">
      <dgm:prSet/>
      <dgm:spPr/>
      <dgm:t>
        <a:bodyPr/>
        <a:lstStyle/>
        <a:p>
          <a:endParaRPr lang="ru-RU"/>
        </a:p>
      </dgm:t>
    </dgm:pt>
    <dgm:pt modelId="{082EF225-1F50-495D-89FD-67FDB59F5A08}" type="sibTrans" cxnId="{ABFEDED0-8961-48CA-A53B-E874D8071B35}">
      <dgm:prSet/>
      <dgm:spPr/>
      <dgm:t>
        <a:bodyPr/>
        <a:lstStyle/>
        <a:p>
          <a:endParaRPr lang="ru-RU"/>
        </a:p>
      </dgm:t>
    </dgm:pt>
    <dgm:pt modelId="{E3982D1D-D770-43E4-B048-CE447C6A6224}">
      <dgm:prSet phldrT="[Текст]" custT="1"/>
      <dgm:spPr/>
      <dgm:t>
        <a:bodyPr/>
        <a:lstStyle/>
        <a:p>
          <a:r>
            <a:rPr lang="ru-RU" sz="1800" dirty="0" smtClean="0"/>
            <a:t>Культура                                 Физическая культура и спорт</a:t>
          </a:r>
          <a:endParaRPr lang="ru-RU" sz="1800" dirty="0"/>
        </a:p>
      </dgm:t>
    </dgm:pt>
    <dgm:pt modelId="{9BC3D3E6-7130-46C4-B306-C2B52FA2D5FF}" type="parTrans" cxnId="{206182E3-975E-41F6-88B4-C1B540663612}">
      <dgm:prSet/>
      <dgm:spPr/>
      <dgm:t>
        <a:bodyPr/>
        <a:lstStyle/>
        <a:p>
          <a:endParaRPr lang="ru-RU"/>
        </a:p>
      </dgm:t>
    </dgm:pt>
    <dgm:pt modelId="{448A10E8-DDB6-4D89-823F-8C6644C12EB1}" type="sibTrans" cxnId="{206182E3-975E-41F6-88B4-C1B540663612}">
      <dgm:prSet/>
      <dgm:spPr/>
      <dgm:t>
        <a:bodyPr/>
        <a:lstStyle/>
        <a:p>
          <a:endParaRPr lang="ru-RU"/>
        </a:p>
      </dgm:t>
    </dgm:pt>
    <dgm:pt modelId="{EC720FFE-E641-4592-AF04-3042B72E979C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Дорожное хозяйство</a:t>
          </a:r>
        </a:p>
        <a:p>
          <a:r>
            <a:rPr lang="ru-RU" dirty="0" smtClean="0"/>
            <a:t>Национальная экономика</a:t>
          </a:r>
          <a:endParaRPr lang="ru-RU" dirty="0"/>
        </a:p>
      </dgm:t>
    </dgm:pt>
    <dgm:pt modelId="{B917D0AD-492A-420C-9C5F-597EC2F86D28}" type="parTrans" cxnId="{B0442F58-27BA-4738-BB4E-38FE3DB72814}">
      <dgm:prSet/>
      <dgm:spPr/>
      <dgm:t>
        <a:bodyPr/>
        <a:lstStyle/>
        <a:p>
          <a:endParaRPr lang="ru-RU"/>
        </a:p>
      </dgm:t>
    </dgm:pt>
    <dgm:pt modelId="{71F92724-905E-4CF0-8296-FB716E7C25A9}" type="sibTrans" cxnId="{B0442F58-27BA-4738-BB4E-38FE3DB72814}">
      <dgm:prSet/>
      <dgm:spPr/>
      <dgm:t>
        <a:bodyPr/>
        <a:lstStyle/>
        <a:p>
          <a:endParaRPr lang="ru-RU"/>
        </a:p>
      </dgm:t>
    </dgm:pt>
    <dgm:pt modelId="{7B3612FD-4CF4-44D6-9447-D11E23BA485A}">
      <dgm:prSet phldrT="[Текст]"/>
      <dgm:spPr/>
      <dgm:t>
        <a:bodyPr/>
        <a:lstStyle/>
        <a:p>
          <a:r>
            <a:rPr lang="ru-RU" dirty="0" smtClean="0"/>
            <a:t>Социальные выплаты</a:t>
          </a:r>
          <a:endParaRPr lang="ru-RU" dirty="0"/>
        </a:p>
      </dgm:t>
    </dgm:pt>
    <dgm:pt modelId="{F9B399A0-62D8-45C4-BE5A-BDA1CD278ADC}" type="parTrans" cxnId="{0DD38FE2-A6D6-4CB6-8ABC-F45AD9211750}">
      <dgm:prSet/>
      <dgm:spPr/>
      <dgm:t>
        <a:bodyPr/>
        <a:lstStyle/>
        <a:p>
          <a:endParaRPr lang="ru-RU"/>
        </a:p>
      </dgm:t>
    </dgm:pt>
    <dgm:pt modelId="{3166139F-853F-4CA8-B688-0CB345D307E5}" type="sibTrans" cxnId="{0DD38FE2-A6D6-4CB6-8ABC-F45AD9211750}">
      <dgm:prSet/>
      <dgm:spPr/>
      <dgm:t>
        <a:bodyPr/>
        <a:lstStyle/>
        <a:p>
          <a:endParaRPr lang="ru-RU"/>
        </a:p>
      </dgm:t>
    </dgm:pt>
    <dgm:pt modelId="{F887B997-5368-4A44-ABA8-2C4F01AC6BF7}" type="pres">
      <dgm:prSet presAssocID="{93BCE2BA-380A-43EE-B3D9-40F9EA69C63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6678E-2511-4849-94BA-E54DF97EDC84}" type="pres">
      <dgm:prSet presAssocID="{93BCE2BA-380A-43EE-B3D9-40F9EA69C63F}" presName="matrix" presStyleCnt="0"/>
      <dgm:spPr/>
    </dgm:pt>
    <dgm:pt modelId="{B0DBAB51-B931-4F20-BCD3-3B1B510CD4E2}" type="pres">
      <dgm:prSet presAssocID="{93BCE2BA-380A-43EE-B3D9-40F9EA69C63F}" presName="tile1" presStyleLbl="node1" presStyleIdx="0" presStyleCnt="4"/>
      <dgm:spPr/>
      <dgm:t>
        <a:bodyPr/>
        <a:lstStyle/>
        <a:p>
          <a:endParaRPr lang="ru-RU"/>
        </a:p>
      </dgm:t>
    </dgm:pt>
    <dgm:pt modelId="{FA882688-3C7C-4CD7-BDDF-47E3F373B01A}" type="pres">
      <dgm:prSet presAssocID="{93BCE2BA-380A-43EE-B3D9-40F9EA69C63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790C5-65A4-42C6-B46A-0BCA594E30F5}" type="pres">
      <dgm:prSet presAssocID="{93BCE2BA-380A-43EE-B3D9-40F9EA69C63F}" presName="tile2" presStyleLbl="node1" presStyleIdx="1" presStyleCnt="4"/>
      <dgm:spPr/>
      <dgm:t>
        <a:bodyPr/>
        <a:lstStyle/>
        <a:p>
          <a:endParaRPr lang="ru-RU"/>
        </a:p>
      </dgm:t>
    </dgm:pt>
    <dgm:pt modelId="{3656CEEA-E344-4182-AA59-631FF1BC6B66}" type="pres">
      <dgm:prSet presAssocID="{93BCE2BA-380A-43EE-B3D9-40F9EA69C63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74DDD-7804-47A4-AADD-767F759F7398}" type="pres">
      <dgm:prSet presAssocID="{93BCE2BA-380A-43EE-B3D9-40F9EA69C63F}" presName="tile3" presStyleLbl="node1" presStyleIdx="2" presStyleCnt="4"/>
      <dgm:spPr/>
      <dgm:t>
        <a:bodyPr/>
        <a:lstStyle/>
        <a:p>
          <a:endParaRPr lang="ru-RU"/>
        </a:p>
      </dgm:t>
    </dgm:pt>
    <dgm:pt modelId="{CD517A88-0BB5-474C-B917-07C15411BB26}" type="pres">
      <dgm:prSet presAssocID="{93BCE2BA-380A-43EE-B3D9-40F9EA69C63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A6BBA-2131-4647-883C-A03CDD94543F}" type="pres">
      <dgm:prSet presAssocID="{93BCE2BA-380A-43EE-B3D9-40F9EA69C63F}" presName="tile4" presStyleLbl="node1" presStyleIdx="3" presStyleCnt="4"/>
      <dgm:spPr/>
      <dgm:t>
        <a:bodyPr/>
        <a:lstStyle/>
        <a:p>
          <a:endParaRPr lang="ru-RU"/>
        </a:p>
      </dgm:t>
    </dgm:pt>
    <dgm:pt modelId="{EA0607B8-7D56-49E0-95CC-9D75ACB83F43}" type="pres">
      <dgm:prSet presAssocID="{93BCE2BA-380A-43EE-B3D9-40F9EA69C63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2E8DD-DFDD-44BD-9C19-D2BFF10EE498}" type="pres">
      <dgm:prSet presAssocID="{93BCE2BA-380A-43EE-B3D9-40F9EA69C63F}" presName="centerTile" presStyleLbl="fgShp" presStyleIdx="0" presStyleCnt="1" custScaleX="179689" custScaleY="169231" custLinFactNeighborX="-3906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DEB6F9E-E6C9-499F-BDA5-32E9D66B83B6}" type="presOf" srcId="{54316364-7542-4A33-901B-FFD3F0D3CF62}" destId="{FA882688-3C7C-4CD7-BDDF-47E3F373B01A}" srcOrd="1" destOrd="0" presId="urn:microsoft.com/office/officeart/2005/8/layout/matrix1"/>
    <dgm:cxn modelId="{092164B8-28A6-43DE-87D0-BC43B251B080}" type="presOf" srcId="{7B3612FD-4CF4-44D6-9447-D11E23BA485A}" destId="{A47A6BBA-2131-4647-883C-A03CDD94543F}" srcOrd="0" destOrd="0" presId="urn:microsoft.com/office/officeart/2005/8/layout/matrix1"/>
    <dgm:cxn modelId="{E77F79A6-DD3A-4B4C-80D4-0F45FCAA0E09}" type="presOf" srcId="{EC720FFE-E641-4592-AF04-3042B72E979C}" destId="{34074DDD-7804-47A4-AADD-767F759F7398}" srcOrd="0" destOrd="0" presId="urn:microsoft.com/office/officeart/2005/8/layout/matrix1"/>
    <dgm:cxn modelId="{42DDCD3A-10BC-4B5B-8FD2-F6771438E80A}" type="presOf" srcId="{93BCE2BA-380A-43EE-B3D9-40F9EA69C63F}" destId="{F887B997-5368-4A44-ABA8-2C4F01AC6BF7}" srcOrd="0" destOrd="0" presId="urn:microsoft.com/office/officeart/2005/8/layout/matrix1"/>
    <dgm:cxn modelId="{610B9DEC-04F2-47D3-97B9-5D35280A8246}" srcId="{93BCE2BA-380A-43EE-B3D9-40F9EA69C63F}" destId="{F0319856-152F-4AFE-A10E-5E4AD41F32CB}" srcOrd="0" destOrd="0" parTransId="{7EB03EFD-4B12-4FC7-AF79-AAADBDE6F476}" sibTransId="{3422779A-1DEA-49E6-9DFF-1F4367A8F89C}"/>
    <dgm:cxn modelId="{206182E3-975E-41F6-88B4-C1B540663612}" srcId="{F0319856-152F-4AFE-A10E-5E4AD41F32CB}" destId="{E3982D1D-D770-43E4-B048-CE447C6A6224}" srcOrd="1" destOrd="0" parTransId="{9BC3D3E6-7130-46C4-B306-C2B52FA2D5FF}" sibTransId="{448A10E8-DDB6-4D89-823F-8C6644C12EB1}"/>
    <dgm:cxn modelId="{91DCDA2A-4352-4A7D-9474-1C5976A60E92}" type="presOf" srcId="{E3982D1D-D770-43E4-B048-CE447C6A6224}" destId="{3656CEEA-E344-4182-AA59-631FF1BC6B66}" srcOrd="1" destOrd="0" presId="urn:microsoft.com/office/officeart/2005/8/layout/matrix1"/>
    <dgm:cxn modelId="{ABFEDED0-8961-48CA-A53B-E874D8071B35}" srcId="{F0319856-152F-4AFE-A10E-5E4AD41F32CB}" destId="{54316364-7542-4A33-901B-FFD3F0D3CF62}" srcOrd="0" destOrd="0" parTransId="{16CE695F-862F-4324-B69B-028C1A4B4D5C}" sibTransId="{082EF225-1F50-495D-89FD-67FDB59F5A08}"/>
    <dgm:cxn modelId="{35FBC1D0-8247-4F38-8595-B990E636FAD5}" type="presOf" srcId="{7B3612FD-4CF4-44D6-9447-D11E23BA485A}" destId="{EA0607B8-7D56-49E0-95CC-9D75ACB83F43}" srcOrd="1" destOrd="0" presId="urn:microsoft.com/office/officeart/2005/8/layout/matrix1"/>
    <dgm:cxn modelId="{B0442F58-27BA-4738-BB4E-38FE3DB72814}" srcId="{F0319856-152F-4AFE-A10E-5E4AD41F32CB}" destId="{EC720FFE-E641-4592-AF04-3042B72E979C}" srcOrd="2" destOrd="0" parTransId="{B917D0AD-492A-420C-9C5F-597EC2F86D28}" sibTransId="{71F92724-905E-4CF0-8296-FB716E7C25A9}"/>
    <dgm:cxn modelId="{3404FDC4-6687-4111-8424-2C791B617C8F}" type="presOf" srcId="{F0319856-152F-4AFE-A10E-5E4AD41F32CB}" destId="{8A32E8DD-DFDD-44BD-9C19-D2BFF10EE498}" srcOrd="0" destOrd="0" presId="urn:microsoft.com/office/officeart/2005/8/layout/matrix1"/>
    <dgm:cxn modelId="{CB345A4F-3114-4183-A2ED-CEEDCA532750}" type="presOf" srcId="{EC720FFE-E641-4592-AF04-3042B72E979C}" destId="{CD517A88-0BB5-474C-B917-07C15411BB26}" srcOrd="1" destOrd="0" presId="urn:microsoft.com/office/officeart/2005/8/layout/matrix1"/>
    <dgm:cxn modelId="{EAA115B7-A4A3-4D08-8A23-8035A6A884FD}" type="presOf" srcId="{E3982D1D-D770-43E4-B048-CE447C6A6224}" destId="{DF3790C5-65A4-42C6-B46A-0BCA594E30F5}" srcOrd="0" destOrd="0" presId="urn:microsoft.com/office/officeart/2005/8/layout/matrix1"/>
    <dgm:cxn modelId="{0DD38FE2-A6D6-4CB6-8ABC-F45AD9211750}" srcId="{F0319856-152F-4AFE-A10E-5E4AD41F32CB}" destId="{7B3612FD-4CF4-44D6-9447-D11E23BA485A}" srcOrd="3" destOrd="0" parTransId="{F9B399A0-62D8-45C4-BE5A-BDA1CD278ADC}" sibTransId="{3166139F-853F-4CA8-B688-0CB345D307E5}"/>
    <dgm:cxn modelId="{5069A6F4-0492-4DB3-AD41-FB8154D8DC73}" type="presOf" srcId="{54316364-7542-4A33-901B-FFD3F0D3CF62}" destId="{B0DBAB51-B931-4F20-BCD3-3B1B510CD4E2}" srcOrd="0" destOrd="0" presId="urn:microsoft.com/office/officeart/2005/8/layout/matrix1"/>
    <dgm:cxn modelId="{6A72A1D9-A9D5-4E85-9B8F-CEDF19DEE4E3}" type="presParOf" srcId="{F887B997-5368-4A44-ABA8-2C4F01AC6BF7}" destId="{BAF6678E-2511-4849-94BA-E54DF97EDC84}" srcOrd="0" destOrd="0" presId="urn:microsoft.com/office/officeart/2005/8/layout/matrix1"/>
    <dgm:cxn modelId="{45B33B70-DB55-41E7-8381-C7DAC4F7ACF3}" type="presParOf" srcId="{BAF6678E-2511-4849-94BA-E54DF97EDC84}" destId="{B0DBAB51-B931-4F20-BCD3-3B1B510CD4E2}" srcOrd="0" destOrd="0" presId="urn:microsoft.com/office/officeart/2005/8/layout/matrix1"/>
    <dgm:cxn modelId="{6B723558-05B0-4D44-9EDB-6257DD96273A}" type="presParOf" srcId="{BAF6678E-2511-4849-94BA-E54DF97EDC84}" destId="{FA882688-3C7C-4CD7-BDDF-47E3F373B01A}" srcOrd="1" destOrd="0" presId="urn:microsoft.com/office/officeart/2005/8/layout/matrix1"/>
    <dgm:cxn modelId="{7300B32A-7CBF-42FE-BF56-7F6FBC742158}" type="presParOf" srcId="{BAF6678E-2511-4849-94BA-E54DF97EDC84}" destId="{DF3790C5-65A4-42C6-B46A-0BCA594E30F5}" srcOrd="2" destOrd="0" presId="urn:microsoft.com/office/officeart/2005/8/layout/matrix1"/>
    <dgm:cxn modelId="{1B021753-821E-402F-825A-0636F2214244}" type="presParOf" srcId="{BAF6678E-2511-4849-94BA-E54DF97EDC84}" destId="{3656CEEA-E344-4182-AA59-631FF1BC6B66}" srcOrd="3" destOrd="0" presId="urn:microsoft.com/office/officeart/2005/8/layout/matrix1"/>
    <dgm:cxn modelId="{E03F1841-C2A4-4B3E-BBB0-811B8D05FE8D}" type="presParOf" srcId="{BAF6678E-2511-4849-94BA-E54DF97EDC84}" destId="{34074DDD-7804-47A4-AADD-767F759F7398}" srcOrd="4" destOrd="0" presId="urn:microsoft.com/office/officeart/2005/8/layout/matrix1"/>
    <dgm:cxn modelId="{31A63452-F296-4142-8B0D-C2172FC05C20}" type="presParOf" srcId="{BAF6678E-2511-4849-94BA-E54DF97EDC84}" destId="{CD517A88-0BB5-474C-B917-07C15411BB26}" srcOrd="5" destOrd="0" presId="urn:microsoft.com/office/officeart/2005/8/layout/matrix1"/>
    <dgm:cxn modelId="{D502BE88-EDBE-4CDE-8352-BF695E37B875}" type="presParOf" srcId="{BAF6678E-2511-4849-94BA-E54DF97EDC84}" destId="{A47A6BBA-2131-4647-883C-A03CDD94543F}" srcOrd="6" destOrd="0" presId="urn:microsoft.com/office/officeart/2005/8/layout/matrix1"/>
    <dgm:cxn modelId="{B174C59F-81F0-4A56-9D2C-976F672262E0}" type="presParOf" srcId="{BAF6678E-2511-4849-94BA-E54DF97EDC84}" destId="{EA0607B8-7D56-49E0-95CC-9D75ACB83F43}" srcOrd="7" destOrd="0" presId="urn:microsoft.com/office/officeart/2005/8/layout/matrix1"/>
    <dgm:cxn modelId="{04BC6F8C-EC6B-419E-B362-967440295626}" type="presParOf" srcId="{F887B997-5368-4A44-ABA8-2C4F01AC6BF7}" destId="{8A32E8DD-DFDD-44BD-9C19-D2BFF10EE49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1E0CF-9FBA-46FF-B4E6-60EF80AF17E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FD7EC30-C996-4BCC-804B-F68BC0CD6B1E}">
      <dgm:prSet phldrT="[Текст]" custT="1"/>
      <dgm:spPr>
        <a:solidFill>
          <a:schemeClr val="accent3">
            <a:lumMod val="75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900" dirty="0" smtClean="0">
              <a:solidFill>
                <a:srgbClr val="FFC000"/>
              </a:solidFill>
            </a:rPr>
            <a:t>Доходы -719,5 млн. рублей</a:t>
          </a:r>
        </a:p>
        <a:p>
          <a:r>
            <a:rPr lang="ru-RU" sz="1900" dirty="0" smtClean="0">
              <a:solidFill>
                <a:srgbClr val="FFC000"/>
              </a:solidFill>
            </a:rPr>
            <a:t>Расходы –726,6 млн. рублей</a:t>
          </a:r>
        </a:p>
        <a:p>
          <a:r>
            <a:rPr lang="ru-RU" sz="1900" dirty="0" smtClean="0">
              <a:solidFill>
                <a:srgbClr val="FFC000"/>
              </a:solidFill>
            </a:rPr>
            <a:t>Дефицит- 7,1 млн. рублей</a:t>
          </a:r>
          <a:endParaRPr lang="ru-RU" sz="1900" dirty="0">
            <a:solidFill>
              <a:srgbClr val="FFC000"/>
            </a:solidFill>
          </a:endParaRPr>
        </a:p>
      </dgm:t>
    </dgm:pt>
    <dgm:pt modelId="{FA4B70F7-D55C-408E-8C76-852E1EC25311}" type="parTrans" cxnId="{55660D7F-7320-4249-AAD5-E2E23C93B227}">
      <dgm:prSet/>
      <dgm:spPr/>
      <dgm:t>
        <a:bodyPr/>
        <a:lstStyle/>
        <a:p>
          <a:endParaRPr lang="ru-RU"/>
        </a:p>
      </dgm:t>
    </dgm:pt>
    <dgm:pt modelId="{CC834B60-4837-4AB1-A6A7-0364B46EB32F}" type="sibTrans" cxnId="{55660D7F-7320-4249-AAD5-E2E23C93B227}">
      <dgm:prSet/>
      <dgm:spPr/>
      <dgm:t>
        <a:bodyPr/>
        <a:lstStyle/>
        <a:p>
          <a:endParaRPr lang="ru-RU"/>
        </a:p>
      </dgm:t>
    </dgm:pt>
    <dgm:pt modelId="{B389C881-493F-4090-9BC6-DD0984E75AE5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Доходы – 742,4 млн. рублей</a:t>
          </a:r>
        </a:p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Расходы – 750,7 млн. рублей</a:t>
          </a:r>
        </a:p>
        <a:p>
          <a:r>
            <a:rPr lang="ru-RU" sz="1900" dirty="0" smtClean="0">
              <a:solidFill>
                <a:schemeClr val="accent6">
                  <a:lumMod val="50000"/>
                </a:schemeClr>
              </a:solidFill>
            </a:rPr>
            <a:t>Дефицит – 8,3 млн. рублей</a:t>
          </a:r>
          <a:endParaRPr lang="ru-RU" sz="1900" dirty="0">
            <a:solidFill>
              <a:schemeClr val="accent6">
                <a:lumMod val="50000"/>
              </a:schemeClr>
            </a:solidFill>
          </a:endParaRPr>
        </a:p>
      </dgm:t>
    </dgm:pt>
    <dgm:pt modelId="{B009F858-58EF-4183-BC02-DA5AB8FE3F2A}" type="parTrans" cxnId="{507978D3-ED6E-44EC-9221-C89F55AD52DB}">
      <dgm:prSet/>
      <dgm:spPr/>
      <dgm:t>
        <a:bodyPr/>
        <a:lstStyle/>
        <a:p>
          <a:endParaRPr lang="ru-RU"/>
        </a:p>
      </dgm:t>
    </dgm:pt>
    <dgm:pt modelId="{3CF80862-084E-4843-86FA-8291B2CF470E}" type="sibTrans" cxnId="{507978D3-ED6E-44EC-9221-C89F55AD52DB}">
      <dgm:prSet/>
      <dgm:spPr/>
      <dgm:t>
        <a:bodyPr/>
        <a:lstStyle/>
        <a:p>
          <a:endParaRPr lang="ru-RU"/>
        </a:p>
      </dgm:t>
    </dgm:pt>
    <dgm:pt modelId="{9D2B6E0D-0C27-4F08-A47C-942FDCD8A5AA}">
      <dgm:prSet phldrT="[Текст]" custT="1"/>
      <dgm:spPr>
        <a:solidFill>
          <a:schemeClr val="accent6">
            <a:lumMod val="75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900" dirty="0" smtClean="0">
              <a:solidFill>
                <a:srgbClr val="FFFF00"/>
              </a:solidFill>
            </a:rPr>
            <a:t>Доходы – 771,5 млн. рублей</a:t>
          </a:r>
        </a:p>
        <a:p>
          <a:r>
            <a:rPr lang="ru-RU" sz="1900" dirty="0" smtClean="0">
              <a:solidFill>
                <a:srgbClr val="FFFF00"/>
              </a:solidFill>
            </a:rPr>
            <a:t>Расходы – 779,9 млн. рублей</a:t>
          </a:r>
        </a:p>
        <a:p>
          <a:r>
            <a:rPr lang="ru-RU" sz="1900" dirty="0" smtClean="0">
              <a:solidFill>
                <a:srgbClr val="FFFF00"/>
              </a:solidFill>
            </a:rPr>
            <a:t>Дефицит -  8,4 млн.рублей</a:t>
          </a:r>
          <a:endParaRPr lang="ru-RU" sz="1900" dirty="0">
            <a:solidFill>
              <a:srgbClr val="FFFF00"/>
            </a:solidFill>
          </a:endParaRPr>
        </a:p>
      </dgm:t>
    </dgm:pt>
    <dgm:pt modelId="{2A16D20E-EC7F-4774-ADFA-A5F4D9EE3110}" type="parTrans" cxnId="{0C2FC699-BC6B-4E40-9C0B-FCE5B6B64E89}">
      <dgm:prSet/>
      <dgm:spPr/>
      <dgm:t>
        <a:bodyPr/>
        <a:lstStyle/>
        <a:p>
          <a:endParaRPr lang="ru-RU"/>
        </a:p>
      </dgm:t>
    </dgm:pt>
    <dgm:pt modelId="{584AF0F2-1904-4871-96D5-BA080C90E01F}" type="sibTrans" cxnId="{0C2FC699-BC6B-4E40-9C0B-FCE5B6B64E89}">
      <dgm:prSet/>
      <dgm:spPr/>
      <dgm:t>
        <a:bodyPr/>
        <a:lstStyle/>
        <a:p>
          <a:endParaRPr lang="ru-RU"/>
        </a:p>
      </dgm:t>
    </dgm:pt>
    <dgm:pt modelId="{E5B4BD0A-B330-480F-A4DC-6DEF063E6535}" type="pres">
      <dgm:prSet presAssocID="{1801E0CF-9FBA-46FF-B4E6-60EF80AF17ED}" presName="compositeShape" presStyleCnt="0">
        <dgm:presLayoutVars>
          <dgm:dir/>
          <dgm:resizeHandles/>
        </dgm:presLayoutVars>
      </dgm:prSet>
      <dgm:spPr/>
    </dgm:pt>
    <dgm:pt modelId="{CF8709CD-3C58-4FA6-ADD0-18C738834271}" type="pres">
      <dgm:prSet presAssocID="{1801E0CF-9FBA-46FF-B4E6-60EF80AF17ED}" presName="pyramid" presStyleLbl="node1" presStyleIdx="0" presStyleCnt="1" custLinFactNeighborX="1412" custLinFactNeighborY="-1327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428F1E98-E2BA-4E23-8DF7-697A2A462A3B}" type="pres">
      <dgm:prSet presAssocID="{1801E0CF-9FBA-46FF-B4E6-60EF80AF17ED}" presName="theList" presStyleCnt="0"/>
      <dgm:spPr/>
    </dgm:pt>
    <dgm:pt modelId="{78A54AE9-3613-47DB-BF2C-D4157043B4D6}" type="pres">
      <dgm:prSet presAssocID="{FFD7EC30-C996-4BCC-804B-F68BC0CD6B1E}" presName="aNode" presStyleLbl="fgAcc1" presStyleIdx="0" presStyleCnt="3" custScaleX="107492" custScaleY="103585" custLinFactY="-4277" custLinFactNeighborX="367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1FB8-D6D4-4250-B38E-2C278524C1CD}" type="pres">
      <dgm:prSet presAssocID="{FFD7EC30-C996-4BCC-804B-F68BC0CD6B1E}" presName="aSpace" presStyleCnt="0"/>
      <dgm:spPr/>
    </dgm:pt>
    <dgm:pt modelId="{D5B4E7BF-085C-48F6-9568-D01C3A0D4949}" type="pres">
      <dgm:prSet presAssocID="{B389C881-493F-4090-9BC6-DD0984E75AE5}" presName="aNode" presStyleLbl="fgAcc1" presStyleIdx="1" presStyleCnt="3" custScaleX="105456" custLinFactNeighborX="5127" custLinFactNeighborY="-16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1102E-DE71-4A0F-BB45-6F54CFECC2D8}" type="pres">
      <dgm:prSet presAssocID="{B389C881-493F-4090-9BC6-DD0984E75AE5}" presName="aSpace" presStyleCnt="0"/>
      <dgm:spPr/>
    </dgm:pt>
    <dgm:pt modelId="{956385B1-C520-490C-A566-0BB94188D313}" type="pres">
      <dgm:prSet presAssocID="{9D2B6E0D-0C27-4F08-A47C-942FDCD8A5AA}" presName="aNode" presStyleLbl="fgAcc1" presStyleIdx="2" presStyleCnt="3" custScaleX="104666" custScaleY="100617" custLinFactNeighborX="4732" custLinFactNeighborY="43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3B537-048A-4CC0-8242-EA86BFF0EC19}" type="pres">
      <dgm:prSet presAssocID="{9D2B6E0D-0C27-4F08-A47C-942FDCD8A5AA}" presName="aSpace" presStyleCnt="0"/>
      <dgm:spPr/>
    </dgm:pt>
  </dgm:ptLst>
  <dgm:cxnLst>
    <dgm:cxn modelId="{55660D7F-7320-4249-AAD5-E2E23C93B227}" srcId="{1801E0CF-9FBA-46FF-B4E6-60EF80AF17ED}" destId="{FFD7EC30-C996-4BCC-804B-F68BC0CD6B1E}" srcOrd="0" destOrd="0" parTransId="{FA4B70F7-D55C-408E-8C76-852E1EC25311}" sibTransId="{CC834B60-4837-4AB1-A6A7-0364B46EB32F}"/>
    <dgm:cxn modelId="{31A0B017-7075-4AA9-BBBD-ED614184F138}" type="presOf" srcId="{FFD7EC30-C996-4BCC-804B-F68BC0CD6B1E}" destId="{78A54AE9-3613-47DB-BF2C-D4157043B4D6}" srcOrd="0" destOrd="0" presId="urn:microsoft.com/office/officeart/2005/8/layout/pyramid2"/>
    <dgm:cxn modelId="{41F22FFF-23C3-4F11-9346-0566EFE0A1CE}" type="presOf" srcId="{B389C881-493F-4090-9BC6-DD0984E75AE5}" destId="{D5B4E7BF-085C-48F6-9568-D01C3A0D4949}" srcOrd="0" destOrd="0" presId="urn:microsoft.com/office/officeart/2005/8/layout/pyramid2"/>
    <dgm:cxn modelId="{491F580B-F5D1-4F9A-A417-6FB9E34E0D6A}" type="presOf" srcId="{9D2B6E0D-0C27-4F08-A47C-942FDCD8A5AA}" destId="{956385B1-C520-490C-A566-0BB94188D313}" srcOrd="0" destOrd="0" presId="urn:microsoft.com/office/officeart/2005/8/layout/pyramid2"/>
    <dgm:cxn modelId="{0C2FC699-BC6B-4E40-9C0B-FCE5B6B64E89}" srcId="{1801E0CF-9FBA-46FF-B4E6-60EF80AF17ED}" destId="{9D2B6E0D-0C27-4F08-A47C-942FDCD8A5AA}" srcOrd="2" destOrd="0" parTransId="{2A16D20E-EC7F-4774-ADFA-A5F4D9EE3110}" sibTransId="{584AF0F2-1904-4871-96D5-BA080C90E01F}"/>
    <dgm:cxn modelId="{507978D3-ED6E-44EC-9221-C89F55AD52DB}" srcId="{1801E0CF-9FBA-46FF-B4E6-60EF80AF17ED}" destId="{B389C881-493F-4090-9BC6-DD0984E75AE5}" srcOrd="1" destOrd="0" parTransId="{B009F858-58EF-4183-BC02-DA5AB8FE3F2A}" sibTransId="{3CF80862-084E-4843-86FA-8291B2CF470E}"/>
    <dgm:cxn modelId="{0FBE0D9F-EB6B-450C-A977-308E2F24692B}" type="presOf" srcId="{1801E0CF-9FBA-46FF-B4E6-60EF80AF17ED}" destId="{E5B4BD0A-B330-480F-A4DC-6DEF063E6535}" srcOrd="0" destOrd="0" presId="urn:microsoft.com/office/officeart/2005/8/layout/pyramid2"/>
    <dgm:cxn modelId="{177593B7-A92F-4606-A3BB-F0AE65506E79}" type="presParOf" srcId="{E5B4BD0A-B330-480F-A4DC-6DEF063E6535}" destId="{CF8709CD-3C58-4FA6-ADD0-18C738834271}" srcOrd="0" destOrd="0" presId="urn:microsoft.com/office/officeart/2005/8/layout/pyramid2"/>
    <dgm:cxn modelId="{AAB9A84D-29AC-4EA5-8B48-2F55687EA51E}" type="presParOf" srcId="{E5B4BD0A-B330-480F-A4DC-6DEF063E6535}" destId="{428F1E98-E2BA-4E23-8DF7-697A2A462A3B}" srcOrd="1" destOrd="0" presId="urn:microsoft.com/office/officeart/2005/8/layout/pyramid2"/>
    <dgm:cxn modelId="{BBB6B04A-A39E-447B-8490-2672691E03F0}" type="presParOf" srcId="{428F1E98-E2BA-4E23-8DF7-697A2A462A3B}" destId="{78A54AE9-3613-47DB-BF2C-D4157043B4D6}" srcOrd="0" destOrd="0" presId="urn:microsoft.com/office/officeart/2005/8/layout/pyramid2"/>
    <dgm:cxn modelId="{E05F50A6-33D0-4CF5-AF70-4D445CBC2815}" type="presParOf" srcId="{428F1E98-E2BA-4E23-8DF7-697A2A462A3B}" destId="{C98D1FB8-D6D4-4250-B38E-2C278524C1CD}" srcOrd="1" destOrd="0" presId="urn:microsoft.com/office/officeart/2005/8/layout/pyramid2"/>
    <dgm:cxn modelId="{51A857BC-3E9A-4866-B73A-2CB1C97BD0CE}" type="presParOf" srcId="{428F1E98-E2BA-4E23-8DF7-697A2A462A3B}" destId="{D5B4E7BF-085C-48F6-9568-D01C3A0D4949}" srcOrd="2" destOrd="0" presId="urn:microsoft.com/office/officeart/2005/8/layout/pyramid2"/>
    <dgm:cxn modelId="{AA6F0706-19C5-45EE-A8C0-D599510B6BED}" type="presParOf" srcId="{428F1E98-E2BA-4E23-8DF7-697A2A462A3B}" destId="{A621102E-DE71-4A0F-BB45-6F54CFECC2D8}" srcOrd="3" destOrd="0" presId="urn:microsoft.com/office/officeart/2005/8/layout/pyramid2"/>
    <dgm:cxn modelId="{6CB50728-D28F-42D4-A6FA-63E58D577A3B}" type="presParOf" srcId="{428F1E98-E2BA-4E23-8DF7-697A2A462A3B}" destId="{956385B1-C520-490C-A566-0BB94188D313}" srcOrd="4" destOrd="0" presId="urn:microsoft.com/office/officeart/2005/8/layout/pyramid2"/>
    <dgm:cxn modelId="{1EC4941D-FCB0-4F9E-B724-F31D58D39BC0}" type="presParOf" srcId="{428F1E98-E2BA-4E23-8DF7-697A2A462A3B}" destId="{0D43B537-048A-4CC0-8242-EA86BFF0EC1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18D632-3100-459A-BEAA-E7EF598C107A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B61B7133-CA47-4C3A-84FE-5EEFAC829EFE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2,2 млн.рублей</a:t>
          </a:r>
          <a:endParaRPr lang="ru-RU" sz="1200" dirty="0"/>
        </a:p>
      </dgm:t>
    </dgm:pt>
    <dgm:pt modelId="{D41E52BC-E885-4610-8187-8D3BF45688CC}" type="parTrans" cxnId="{D14DF285-B727-4191-9697-63CFE28626DA}">
      <dgm:prSet/>
      <dgm:spPr/>
      <dgm:t>
        <a:bodyPr/>
        <a:lstStyle/>
        <a:p>
          <a:endParaRPr lang="ru-RU"/>
        </a:p>
      </dgm:t>
    </dgm:pt>
    <dgm:pt modelId="{884267AE-7C4B-4C69-8EC5-F6F01532D901}" type="sibTrans" cxnId="{D14DF285-B727-4191-9697-63CFE28626DA}">
      <dgm:prSet/>
      <dgm:spPr/>
      <dgm:t>
        <a:bodyPr/>
        <a:lstStyle/>
        <a:p>
          <a:endParaRPr lang="ru-RU"/>
        </a:p>
      </dgm:t>
    </dgm:pt>
    <dgm:pt modelId="{8835807A-E042-40A9-AA92-355B0E948A36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3,5 млн.рублей</a:t>
          </a:r>
          <a:endParaRPr lang="ru-RU" sz="1200" dirty="0"/>
        </a:p>
      </dgm:t>
    </dgm:pt>
    <dgm:pt modelId="{AF1B5C48-12D0-46C4-B54A-1A1E03C98801}" type="parTrans" cxnId="{BD6B42BA-9A37-41C1-9A1B-98B6C6557867}">
      <dgm:prSet/>
      <dgm:spPr/>
      <dgm:t>
        <a:bodyPr/>
        <a:lstStyle/>
        <a:p>
          <a:endParaRPr lang="ru-RU"/>
        </a:p>
      </dgm:t>
    </dgm:pt>
    <dgm:pt modelId="{E37A3650-2113-417B-BCD2-0A0F81DB7259}" type="sibTrans" cxnId="{BD6B42BA-9A37-41C1-9A1B-98B6C6557867}">
      <dgm:prSet/>
      <dgm:spPr/>
      <dgm:t>
        <a:bodyPr/>
        <a:lstStyle/>
        <a:p>
          <a:endParaRPr lang="ru-RU"/>
        </a:p>
      </dgm:t>
    </dgm:pt>
    <dgm:pt modelId="{9E930A64-6FFF-426A-BD3F-66E7967C152E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2,0 млн.рублей</a:t>
          </a:r>
          <a:endParaRPr lang="ru-RU" sz="1200" dirty="0"/>
        </a:p>
      </dgm:t>
    </dgm:pt>
    <dgm:pt modelId="{C92CF7E3-3400-4D3F-81DE-2C616223CC19}" type="sibTrans" cxnId="{1B22F4A9-8DC5-4ED5-9192-116EEC4EA2C7}">
      <dgm:prSet/>
      <dgm:spPr/>
      <dgm:t>
        <a:bodyPr/>
        <a:lstStyle/>
        <a:p>
          <a:endParaRPr lang="ru-RU"/>
        </a:p>
      </dgm:t>
    </dgm:pt>
    <dgm:pt modelId="{10BA2854-539C-4CA1-BC33-AF09A85A1DD0}" type="parTrans" cxnId="{1B22F4A9-8DC5-4ED5-9192-116EEC4EA2C7}">
      <dgm:prSet/>
      <dgm:spPr/>
      <dgm:t>
        <a:bodyPr/>
        <a:lstStyle/>
        <a:p>
          <a:endParaRPr lang="ru-RU"/>
        </a:p>
      </dgm:t>
    </dgm:pt>
    <dgm:pt modelId="{21AA14E1-C687-48AA-8066-E01D37230187}" type="pres">
      <dgm:prSet presAssocID="{F518D632-3100-459A-BEAA-E7EF598C107A}" presName="diagram" presStyleCnt="0">
        <dgm:presLayoutVars>
          <dgm:dir/>
          <dgm:animLvl val="lvl"/>
          <dgm:resizeHandles val="exact"/>
        </dgm:presLayoutVars>
      </dgm:prSet>
      <dgm:spPr/>
    </dgm:pt>
    <dgm:pt modelId="{B023D7D3-D156-4222-AD27-BC0BEC1CC53B}" type="pres">
      <dgm:prSet presAssocID="{9E930A64-6FFF-426A-BD3F-66E7967C152E}" presName="compNode" presStyleCnt="0"/>
      <dgm:spPr/>
    </dgm:pt>
    <dgm:pt modelId="{AC9BB580-A013-4CE3-BB96-A534064E4264}" type="pres">
      <dgm:prSet presAssocID="{9E930A64-6FFF-426A-BD3F-66E7967C152E}" presName="childRect" presStyleLbl="bgAcc1" presStyleIdx="0" presStyleCnt="3" custScaleX="97852" custScaleY="72602" custLinFactNeighborX="2479" custLinFactNeighborY="-61297">
        <dgm:presLayoutVars>
          <dgm:bulletEnabled val="1"/>
        </dgm:presLayoutVars>
      </dgm:prSet>
      <dgm:spPr/>
    </dgm:pt>
    <dgm:pt modelId="{8875B293-2929-4D6F-8DCF-7D109879AC30}" type="pres">
      <dgm:prSet presAssocID="{9E930A64-6FFF-426A-BD3F-66E7967C152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6E9D5-E27D-438A-9EB1-CCB8A6889395}" type="pres">
      <dgm:prSet presAssocID="{9E930A64-6FFF-426A-BD3F-66E7967C152E}" presName="parentRect" presStyleLbl="alignNode1" presStyleIdx="0" presStyleCnt="3" custScaleX="98422" custScaleY="98684" custLinFactY="-78426" custLinFactNeighborX="2826" custLinFactNeighborY="-100000"/>
      <dgm:spPr/>
      <dgm:t>
        <a:bodyPr/>
        <a:lstStyle/>
        <a:p>
          <a:endParaRPr lang="ru-RU"/>
        </a:p>
      </dgm:t>
    </dgm:pt>
    <dgm:pt modelId="{AB8F949D-94E9-4218-A6F6-BB0BC6A0EA87}" type="pres">
      <dgm:prSet presAssocID="{9E930A64-6FFF-426A-BD3F-66E7967C152E}" presName="adorn" presStyleLbl="fgAccFollowNode1" presStyleIdx="0" presStyleCnt="3" custFlipHor="1" custScaleX="152742" custScaleY="121421" custLinFactNeighborX="-24386" custLinFactNeighborY="-98552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alpha val="90000"/>
            </a:schemeClr>
          </a:solidFill>
        </a:ln>
      </dgm:spPr>
    </dgm:pt>
    <dgm:pt modelId="{19898F43-0DC8-4076-818D-D4E5C276C16F}" type="pres">
      <dgm:prSet presAssocID="{C92CF7E3-3400-4D3F-81DE-2C616223CC1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DB9BBF0-1545-40CB-B0E9-E1A2B7B5680B}" type="pres">
      <dgm:prSet presAssocID="{B61B7133-CA47-4C3A-84FE-5EEFAC829EFE}" presName="compNode" presStyleCnt="0"/>
      <dgm:spPr/>
    </dgm:pt>
    <dgm:pt modelId="{A11CDA20-47D2-400F-B46E-AE9FAC68865A}" type="pres">
      <dgm:prSet presAssocID="{B61B7133-CA47-4C3A-84FE-5EEFAC829EFE}" presName="childRect" presStyleLbl="bgAcc1" presStyleIdx="1" presStyleCnt="3" custScaleX="109556" custScaleY="121518" custLinFactNeighborX="8435" custLinFactNeighborY="-63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E07E1-3BDE-4C4A-BB6D-4A4DCA643459}" type="pres">
      <dgm:prSet presAssocID="{B61B7133-CA47-4C3A-84FE-5EEFAC829EF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0902D-EACA-462D-8C77-E742352CA90A}" type="pres">
      <dgm:prSet presAssocID="{B61B7133-CA47-4C3A-84FE-5EEFAC829EFE}" presName="parentRect" presStyleLbl="alignNode1" presStyleIdx="1" presStyleCnt="3" custAng="0" custScaleX="90282" custScaleY="122333" custLinFactY="-43120" custLinFactNeighborX="5214" custLinFactNeighborY="-100000"/>
      <dgm:spPr/>
      <dgm:t>
        <a:bodyPr/>
        <a:lstStyle/>
        <a:p>
          <a:endParaRPr lang="ru-RU"/>
        </a:p>
      </dgm:t>
    </dgm:pt>
    <dgm:pt modelId="{C57D6BDF-033C-4D4C-B73E-5E6DA9C84070}" type="pres">
      <dgm:prSet presAssocID="{B61B7133-CA47-4C3A-84FE-5EEFAC829EFE}" presName="adorn" presStyleLbl="fgAccFollowNode1" presStyleIdx="1" presStyleCnt="3" custFlipVert="1" custFlipHor="1" custScaleX="155189" custScaleY="116131" custLinFactY="-11099" custLinFactNeighborX="2242" custLinFactNeighborY="-100000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alpha val="90000"/>
            </a:schemeClr>
          </a:solidFill>
        </a:ln>
      </dgm:spPr>
    </dgm:pt>
    <dgm:pt modelId="{5E8D1030-B716-4158-9931-8220AC6BA666}" type="pres">
      <dgm:prSet presAssocID="{884267AE-7C4B-4C69-8EC5-F6F01532D90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8F62EE9-AB1C-420E-AF75-904FFA9DDAEF}" type="pres">
      <dgm:prSet presAssocID="{8835807A-E042-40A9-AA92-355B0E948A36}" presName="compNode" presStyleCnt="0"/>
      <dgm:spPr/>
    </dgm:pt>
    <dgm:pt modelId="{A8FC5C57-02F1-4244-B238-E4B0DFA26E23}" type="pres">
      <dgm:prSet presAssocID="{8835807A-E042-40A9-AA92-355B0E948A36}" presName="childRect" presStyleLbl="bgAcc1" presStyleIdx="2" presStyleCnt="3" custScaleX="110956" custScaleY="146882" custLinFactNeighborX="3821" custLinFactNeighborY="-41809">
        <dgm:presLayoutVars>
          <dgm:bulletEnabled val="1"/>
        </dgm:presLayoutVars>
      </dgm:prSet>
      <dgm:spPr/>
    </dgm:pt>
    <dgm:pt modelId="{DA76644C-2642-4801-96BE-A942A9D807D9}" type="pres">
      <dgm:prSet presAssocID="{8835807A-E042-40A9-AA92-355B0E948A3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9E052-FFC5-4265-A229-4E090DF045AD}" type="pres">
      <dgm:prSet presAssocID="{8835807A-E042-40A9-AA92-355B0E948A36}" presName="parentRect" presStyleLbl="alignNode1" presStyleIdx="2" presStyleCnt="3" custLinFactY="-21047" custLinFactNeighborX="3677" custLinFactNeighborY="-100000"/>
      <dgm:spPr/>
      <dgm:t>
        <a:bodyPr/>
        <a:lstStyle/>
        <a:p>
          <a:endParaRPr lang="ru-RU"/>
        </a:p>
      </dgm:t>
    </dgm:pt>
    <dgm:pt modelId="{A04AB3FE-2EF5-404B-A69D-38A5C4735612}" type="pres">
      <dgm:prSet presAssocID="{8835807A-E042-40A9-AA92-355B0E948A36}" presName="adorn" presStyleLbl="fgAccFollowNode1" presStyleIdx="2" presStyleCnt="3" custScaleX="152924" custScaleY="152464" custLinFactNeighborX="-9423" custLinFactNeighborY="-72198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2">
              <a:alpha val="90000"/>
            </a:schemeClr>
          </a:solidFill>
        </a:ln>
      </dgm:spPr>
    </dgm:pt>
  </dgm:ptLst>
  <dgm:cxnLst>
    <dgm:cxn modelId="{D43840E0-FF82-479B-B130-C3F494257AA9}" type="presOf" srcId="{B61B7133-CA47-4C3A-84FE-5EEFAC829EFE}" destId="{480E07E1-3BDE-4C4A-BB6D-4A4DCA643459}" srcOrd="0" destOrd="0" presId="urn:microsoft.com/office/officeart/2005/8/layout/bList2#1"/>
    <dgm:cxn modelId="{BD6B42BA-9A37-41C1-9A1B-98B6C6557867}" srcId="{F518D632-3100-459A-BEAA-E7EF598C107A}" destId="{8835807A-E042-40A9-AA92-355B0E948A36}" srcOrd="2" destOrd="0" parTransId="{AF1B5C48-12D0-46C4-B54A-1A1E03C98801}" sibTransId="{E37A3650-2113-417B-BCD2-0A0F81DB7259}"/>
    <dgm:cxn modelId="{D14DF285-B727-4191-9697-63CFE28626DA}" srcId="{F518D632-3100-459A-BEAA-E7EF598C107A}" destId="{B61B7133-CA47-4C3A-84FE-5EEFAC829EFE}" srcOrd="1" destOrd="0" parTransId="{D41E52BC-E885-4610-8187-8D3BF45688CC}" sibTransId="{884267AE-7C4B-4C69-8EC5-F6F01532D901}"/>
    <dgm:cxn modelId="{55D5C7EB-8F18-4AB5-BF3E-97F870119E48}" type="presOf" srcId="{B61B7133-CA47-4C3A-84FE-5EEFAC829EFE}" destId="{0F70902D-EACA-462D-8C77-E742352CA90A}" srcOrd="1" destOrd="0" presId="urn:microsoft.com/office/officeart/2005/8/layout/bList2#1"/>
    <dgm:cxn modelId="{DAAD89DC-BAF0-4DA8-AC51-0FB1186EF428}" type="presOf" srcId="{F518D632-3100-459A-BEAA-E7EF598C107A}" destId="{21AA14E1-C687-48AA-8066-E01D37230187}" srcOrd="0" destOrd="0" presId="urn:microsoft.com/office/officeart/2005/8/layout/bList2#1"/>
    <dgm:cxn modelId="{FDA3ED0E-1788-499E-A201-6CB1331B21DC}" type="presOf" srcId="{C92CF7E3-3400-4D3F-81DE-2C616223CC19}" destId="{19898F43-0DC8-4076-818D-D4E5C276C16F}" srcOrd="0" destOrd="0" presId="urn:microsoft.com/office/officeart/2005/8/layout/bList2#1"/>
    <dgm:cxn modelId="{11FF40A9-2750-4E24-88FC-57AD14DA65B9}" type="presOf" srcId="{9E930A64-6FFF-426A-BD3F-66E7967C152E}" destId="{8875B293-2929-4D6F-8DCF-7D109879AC30}" srcOrd="0" destOrd="0" presId="urn:microsoft.com/office/officeart/2005/8/layout/bList2#1"/>
    <dgm:cxn modelId="{FAC2893C-38C0-4EBE-8D7C-51DBB7BEA2BB}" type="presOf" srcId="{8835807A-E042-40A9-AA92-355B0E948A36}" destId="{0929E052-FFC5-4265-A229-4E090DF045AD}" srcOrd="1" destOrd="0" presId="urn:microsoft.com/office/officeart/2005/8/layout/bList2#1"/>
    <dgm:cxn modelId="{E553E589-6DE8-4028-B4AC-9011667646D8}" type="presOf" srcId="{9E930A64-6FFF-426A-BD3F-66E7967C152E}" destId="{CA36E9D5-E27D-438A-9EB1-CCB8A6889395}" srcOrd="1" destOrd="0" presId="urn:microsoft.com/office/officeart/2005/8/layout/bList2#1"/>
    <dgm:cxn modelId="{5204E7E5-ACB1-4B0C-BC9E-F20FADDEB7EC}" type="presOf" srcId="{884267AE-7C4B-4C69-8EC5-F6F01532D901}" destId="{5E8D1030-B716-4158-9931-8220AC6BA666}" srcOrd="0" destOrd="0" presId="urn:microsoft.com/office/officeart/2005/8/layout/bList2#1"/>
    <dgm:cxn modelId="{1B22F4A9-8DC5-4ED5-9192-116EEC4EA2C7}" srcId="{F518D632-3100-459A-BEAA-E7EF598C107A}" destId="{9E930A64-6FFF-426A-BD3F-66E7967C152E}" srcOrd="0" destOrd="0" parTransId="{10BA2854-539C-4CA1-BC33-AF09A85A1DD0}" sibTransId="{C92CF7E3-3400-4D3F-81DE-2C616223CC19}"/>
    <dgm:cxn modelId="{2B87079B-7ACA-473E-9BCB-9DFD18AE5120}" type="presOf" srcId="{8835807A-E042-40A9-AA92-355B0E948A36}" destId="{DA76644C-2642-4801-96BE-A942A9D807D9}" srcOrd="0" destOrd="0" presId="urn:microsoft.com/office/officeart/2005/8/layout/bList2#1"/>
    <dgm:cxn modelId="{E211E03E-78CD-43F2-BDD7-B5725A140F99}" type="presParOf" srcId="{21AA14E1-C687-48AA-8066-E01D37230187}" destId="{B023D7D3-D156-4222-AD27-BC0BEC1CC53B}" srcOrd="0" destOrd="0" presId="urn:microsoft.com/office/officeart/2005/8/layout/bList2#1"/>
    <dgm:cxn modelId="{B654582A-D26D-4D79-88A3-CFB8652AD7E8}" type="presParOf" srcId="{B023D7D3-D156-4222-AD27-BC0BEC1CC53B}" destId="{AC9BB580-A013-4CE3-BB96-A534064E4264}" srcOrd="0" destOrd="0" presId="urn:microsoft.com/office/officeart/2005/8/layout/bList2#1"/>
    <dgm:cxn modelId="{06741DC2-20CB-4A44-A7E7-3D59516C4526}" type="presParOf" srcId="{B023D7D3-D156-4222-AD27-BC0BEC1CC53B}" destId="{8875B293-2929-4D6F-8DCF-7D109879AC30}" srcOrd="1" destOrd="0" presId="urn:microsoft.com/office/officeart/2005/8/layout/bList2#1"/>
    <dgm:cxn modelId="{67252199-A51A-47E8-B82F-5E608C34590D}" type="presParOf" srcId="{B023D7D3-D156-4222-AD27-BC0BEC1CC53B}" destId="{CA36E9D5-E27D-438A-9EB1-CCB8A6889395}" srcOrd="2" destOrd="0" presId="urn:microsoft.com/office/officeart/2005/8/layout/bList2#1"/>
    <dgm:cxn modelId="{2B319B67-5AD2-4B22-A77D-B8EDAA3C4FD4}" type="presParOf" srcId="{B023D7D3-D156-4222-AD27-BC0BEC1CC53B}" destId="{AB8F949D-94E9-4218-A6F6-BB0BC6A0EA87}" srcOrd="3" destOrd="0" presId="urn:microsoft.com/office/officeart/2005/8/layout/bList2#1"/>
    <dgm:cxn modelId="{B52202DF-F182-4548-985E-98A5425A38D5}" type="presParOf" srcId="{21AA14E1-C687-48AA-8066-E01D37230187}" destId="{19898F43-0DC8-4076-818D-D4E5C276C16F}" srcOrd="1" destOrd="0" presId="urn:microsoft.com/office/officeart/2005/8/layout/bList2#1"/>
    <dgm:cxn modelId="{5533F218-E85F-469E-BF5B-923A2091C5DE}" type="presParOf" srcId="{21AA14E1-C687-48AA-8066-E01D37230187}" destId="{3DB9BBF0-1545-40CB-B0E9-E1A2B7B5680B}" srcOrd="2" destOrd="0" presId="urn:microsoft.com/office/officeart/2005/8/layout/bList2#1"/>
    <dgm:cxn modelId="{1F258DC7-ECFF-4D28-BDB6-379A6A7671AD}" type="presParOf" srcId="{3DB9BBF0-1545-40CB-B0E9-E1A2B7B5680B}" destId="{A11CDA20-47D2-400F-B46E-AE9FAC68865A}" srcOrd="0" destOrd="0" presId="urn:microsoft.com/office/officeart/2005/8/layout/bList2#1"/>
    <dgm:cxn modelId="{0CE499F8-D0A1-4DB7-BAB2-7FC91F42C68D}" type="presParOf" srcId="{3DB9BBF0-1545-40CB-B0E9-E1A2B7B5680B}" destId="{480E07E1-3BDE-4C4A-BB6D-4A4DCA643459}" srcOrd="1" destOrd="0" presId="urn:microsoft.com/office/officeart/2005/8/layout/bList2#1"/>
    <dgm:cxn modelId="{02B73E1B-0F23-4777-857E-2AD31835CBD8}" type="presParOf" srcId="{3DB9BBF0-1545-40CB-B0E9-E1A2B7B5680B}" destId="{0F70902D-EACA-462D-8C77-E742352CA90A}" srcOrd="2" destOrd="0" presId="urn:microsoft.com/office/officeart/2005/8/layout/bList2#1"/>
    <dgm:cxn modelId="{CA7A4EE2-FA4B-485A-A5EF-3ABEA1E4D92A}" type="presParOf" srcId="{3DB9BBF0-1545-40CB-B0E9-E1A2B7B5680B}" destId="{C57D6BDF-033C-4D4C-B73E-5E6DA9C84070}" srcOrd="3" destOrd="0" presId="urn:microsoft.com/office/officeart/2005/8/layout/bList2#1"/>
    <dgm:cxn modelId="{13A03031-02F5-4199-904C-B2BA8FDCC680}" type="presParOf" srcId="{21AA14E1-C687-48AA-8066-E01D37230187}" destId="{5E8D1030-B716-4158-9931-8220AC6BA666}" srcOrd="3" destOrd="0" presId="urn:microsoft.com/office/officeart/2005/8/layout/bList2#1"/>
    <dgm:cxn modelId="{688EEF6B-757C-42A0-88DD-1AE0656440BE}" type="presParOf" srcId="{21AA14E1-C687-48AA-8066-E01D37230187}" destId="{18F62EE9-AB1C-420E-AF75-904FFA9DDAEF}" srcOrd="4" destOrd="0" presId="urn:microsoft.com/office/officeart/2005/8/layout/bList2#1"/>
    <dgm:cxn modelId="{3D985593-9991-427D-B0B0-FF28A98C7702}" type="presParOf" srcId="{18F62EE9-AB1C-420E-AF75-904FFA9DDAEF}" destId="{A8FC5C57-02F1-4244-B238-E4B0DFA26E23}" srcOrd="0" destOrd="0" presId="urn:microsoft.com/office/officeart/2005/8/layout/bList2#1"/>
    <dgm:cxn modelId="{F765A8CB-B577-4F4E-9FED-5755CE007883}" type="presParOf" srcId="{18F62EE9-AB1C-420E-AF75-904FFA9DDAEF}" destId="{DA76644C-2642-4801-96BE-A942A9D807D9}" srcOrd="1" destOrd="0" presId="urn:microsoft.com/office/officeart/2005/8/layout/bList2#1"/>
    <dgm:cxn modelId="{9C09CF0B-CE67-4D5C-A1D1-9BC855CAB2F1}" type="presParOf" srcId="{18F62EE9-AB1C-420E-AF75-904FFA9DDAEF}" destId="{0929E052-FFC5-4265-A229-4E090DF045AD}" srcOrd="2" destOrd="0" presId="urn:microsoft.com/office/officeart/2005/8/layout/bList2#1"/>
    <dgm:cxn modelId="{88D6CF9E-BBBA-4CE1-B5BB-BDD3627552A5}" type="presParOf" srcId="{18F62EE9-AB1C-420E-AF75-904FFA9DDAEF}" destId="{A04AB3FE-2EF5-404B-A69D-38A5C4735612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AF621D-953F-4265-BECB-C3DFF3388F6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A205E8-6F87-4762-BDB7-3269F8368191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</a:rPr>
            <a:t>Гарантии семьям с детьми</a:t>
          </a:r>
        </a:p>
        <a:p>
          <a:r>
            <a:rPr lang="ru-RU" sz="2000" dirty="0" smtClean="0">
              <a:solidFill>
                <a:srgbClr val="7030A0"/>
              </a:solidFill>
            </a:rPr>
            <a:t>9,5 млн. рублей</a:t>
          </a:r>
          <a:endParaRPr lang="ru-RU" sz="2000" dirty="0">
            <a:solidFill>
              <a:srgbClr val="7030A0"/>
            </a:solidFill>
          </a:endParaRPr>
        </a:p>
      </dgm:t>
    </dgm:pt>
    <dgm:pt modelId="{520F8A63-7A33-4167-8AD0-3A419C6F90AE}" type="parTrans" cxnId="{7309CDB0-C292-4D1C-A557-2D416CEF4A40}">
      <dgm:prSet/>
      <dgm:spPr/>
      <dgm:t>
        <a:bodyPr/>
        <a:lstStyle/>
        <a:p>
          <a:endParaRPr lang="ru-RU"/>
        </a:p>
      </dgm:t>
    </dgm:pt>
    <dgm:pt modelId="{A349D9DB-9C26-4C77-B5D0-F15D5F7F2914}" type="sibTrans" cxnId="{7309CDB0-C292-4D1C-A557-2D416CEF4A40}">
      <dgm:prSet/>
      <dgm:spPr/>
      <dgm:t>
        <a:bodyPr/>
        <a:lstStyle/>
        <a:p>
          <a:endParaRPr lang="ru-RU"/>
        </a:p>
      </dgm:t>
    </dgm:pt>
    <dgm:pt modelId="{1616D5BD-2BC9-4FB6-9C6F-A534E5748F40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Компенсация части родительской платы за содержание ребёнка в дошкольных учреждениях</a:t>
          </a:r>
          <a:endParaRPr lang="ru-RU" sz="1100" dirty="0"/>
        </a:p>
      </dgm:t>
    </dgm:pt>
    <dgm:pt modelId="{600405A7-F81B-4F8B-9660-ACAA2DA91D30}" type="parTrans" cxnId="{D3FAFB82-5C25-4862-9F79-2746B30B9235}">
      <dgm:prSet/>
      <dgm:spPr/>
      <dgm:t>
        <a:bodyPr/>
        <a:lstStyle/>
        <a:p>
          <a:endParaRPr lang="ru-RU"/>
        </a:p>
      </dgm:t>
    </dgm:pt>
    <dgm:pt modelId="{99E77288-6CE7-4352-9D65-F2B1C0884A4B}" type="sibTrans" cxnId="{D3FAFB82-5C25-4862-9F79-2746B30B9235}">
      <dgm:prSet/>
      <dgm:spPr/>
      <dgm:t>
        <a:bodyPr/>
        <a:lstStyle/>
        <a:p>
          <a:endParaRPr lang="ru-RU"/>
        </a:p>
      </dgm:t>
    </dgm:pt>
    <dgm:pt modelId="{87A38BE0-C945-4C67-B25A-B9239EE045E0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</a:rPr>
            <a:t>Социальное обеспечение отдельных категорий граждан </a:t>
          </a:r>
        </a:p>
        <a:p>
          <a:r>
            <a:rPr lang="ru-RU" sz="2000" dirty="0" smtClean="0">
              <a:solidFill>
                <a:srgbClr val="7030A0"/>
              </a:solidFill>
            </a:rPr>
            <a:t>3,2 млн. рублей</a:t>
          </a:r>
          <a:endParaRPr lang="ru-RU" sz="2000" dirty="0">
            <a:solidFill>
              <a:srgbClr val="7030A0"/>
            </a:solidFill>
          </a:endParaRPr>
        </a:p>
      </dgm:t>
    </dgm:pt>
    <dgm:pt modelId="{F3C16FF0-435F-4051-923B-777D375FEB00}" type="parTrans" cxnId="{123151D4-30BA-4C32-9C27-4476028064FB}">
      <dgm:prSet/>
      <dgm:spPr/>
      <dgm:t>
        <a:bodyPr/>
        <a:lstStyle/>
        <a:p>
          <a:endParaRPr lang="ru-RU"/>
        </a:p>
      </dgm:t>
    </dgm:pt>
    <dgm:pt modelId="{CF3625AE-590D-43E7-8C21-21BCCE78A266}" type="sibTrans" cxnId="{123151D4-30BA-4C32-9C27-4476028064FB}">
      <dgm:prSet/>
      <dgm:spPr/>
      <dgm:t>
        <a:bodyPr/>
        <a:lstStyle/>
        <a:p>
          <a:endParaRPr lang="ru-RU"/>
        </a:p>
      </dgm:t>
    </dgm:pt>
    <dgm:pt modelId="{8C84B6CE-C04A-42B6-A3D9-02BF779583E8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endParaRPr lang="ru-RU" sz="1200" dirty="0"/>
        </a:p>
      </dgm:t>
    </dgm:pt>
    <dgm:pt modelId="{16422A0C-39C3-4D1D-8C64-3B0C0F46FA11}" type="parTrans" cxnId="{7B0E0685-49E4-411D-A0CD-72A666EC68A9}">
      <dgm:prSet/>
      <dgm:spPr/>
      <dgm:t>
        <a:bodyPr/>
        <a:lstStyle/>
        <a:p>
          <a:endParaRPr lang="ru-RU"/>
        </a:p>
      </dgm:t>
    </dgm:pt>
    <dgm:pt modelId="{CBE6555F-179D-480E-8917-1577FB1459C7}" type="sibTrans" cxnId="{7B0E0685-49E4-411D-A0CD-72A666EC68A9}">
      <dgm:prSet/>
      <dgm:spPr/>
      <dgm:t>
        <a:bodyPr/>
        <a:lstStyle/>
        <a:p>
          <a:endParaRPr lang="ru-RU"/>
        </a:p>
      </dgm:t>
    </dgm:pt>
    <dgm:pt modelId="{9151E6F0-E0B6-4A23-BACE-20124B473144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200" dirty="0" smtClean="0"/>
            <a:t>Ежемесячная денежная компенсация родительской платы за содержание ребенка в дошкольном учреждении (льготные категории граждан)</a:t>
          </a:r>
          <a:endParaRPr lang="ru-RU" sz="1200" dirty="0"/>
        </a:p>
      </dgm:t>
    </dgm:pt>
    <dgm:pt modelId="{773BE059-8540-45A5-8E84-86DD71F3CDC2}" type="parTrans" cxnId="{29629F49-626F-409D-BC07-3490C8D662B1}">
      <dgm:prSet/>
      <dgm:spPr/>
      <dgm:t>
        <a:bodyPr/>
        <a:lstStyle/>
        <a:p>
          <a:endParaRPr lang="ru-RU"/>
        </a:p>
      </dgm:t>
    </dgm:pt>
    <dgm:pt modelId="{9A66A296-E18D-4173-924C-E72CC4F9D8DC}" type="sibTrans" cxnId="{29629F49-626F-409D-BC07-3490C8D662B1}">
      <dgm:prSet/>
      <dgm:spPr/>
      <dgm:t>
        <a:bodyPr/>
        <a:lstStyle/>
        <a:p>
          <a:endParaRPr lang="ru-RU"/>
        </a:p>
      </dgm:t>
    </dgm:pt>
    <dgm:pt modelId="{DBC046F5-B27C-4CED-A9A7-2498BE726BDA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Материальная помощь гражданам, находящимся в трудной жизненной ситуации</a:t>
          </a:r>
          <a:endParaRPr lang="ru-RU" sz="1100" dirty="0"/>
        </a:p>
      </dgm:t>
    </dgm:pt>
    <dgm:pt modelId="{A7548D33-E4DF-4FF2-8EEA-84F6624D2924}" type="parTrans" cxnId="{D4E2CA29-E610-4FE0-A5A9-E08398213B73}">
      <dgm:prSet/>
      <dgm:spPr/>
      <dgm:t>
        <a:bodyPr/>
        <a:lstStyle/>
        <a:p>
          <a:endParaRPr lang="ru-RU"/>
        </a:p>
      </dgm:t>
    </dgm:pt>
    <dgm:pt modelId="{56C934B3-AF82-4644-8A5B-8F31ADFA44E5}" type="sibTrans" cxnId="{D4E2CA29-E610-4FE0-A5A9-E08398213B73}">
      <dgm:prSet/>
      <dgm:spPr/>
      <dgm:t>
        <a:bodyPr/>
        <a:lstStyle/>
        <a:p>
          <a:endParaRPr lang="ru-RU"/>
        </a:p>
      </dgm:t>
    </dgm:pt>
    <dgm:pt modelId="{F30D5C1F-17AC-4E23-B45B-CF88897C8A1B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endParaRPr lang="ru-RU" sz="1100" dirty="0"/>
        </a:p>
      </dgm:t>
    </dgm:pt>
    <dgm:pt modelId="{46923127-545A-4BE6-92A4-AE66298FE53D}" type="parTrans" cxnId="{51A65DC2-45DD-4332-8DBF-DCE6F029A9F5}">
      <dgm:prSet/>
      <dgm:spPr/>
      <dgm:t>
        <a:bodyPr/>
        <a:lstStyle/>
        <a:p>
          <a:endParaRPr lang="ru-RU"/>
        </a:p>
      </dgm:t>
    </dgm:pt>
    <dgm:pt modelId="{07F9148B-96D5-4385-B964-630EA0D95C5D}" type="sibTrans" cxnId="{51A65DC2-45DD-4332-8DBF-DCE6F029A9F5}">
      <dgm:prSet/>
      <dgm:spPr/>
      <dgm:t>
        <a:bodyPr/>
        <a:lstStyle/>
        <a:p>
          <a:endParaRPr lang="ru-RU"/>
        </a:p>
      </dgm:t>
    </dgm:pt>
    <dgm:pt modelId="{D341DEBE-EEEF-456F-8001-F50A469332E2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Ежемесячные выплаты почетным гражданам района</a:t>
          </a:r>
          <a:endParaRPr lang="ru-RU" sz="1100" dirty="0"/>
        </a:p>
      </dgm:t>
    </dgm:pt>
    <dgm:pt modelId="{6DD44515-91BD-44DE-8D26-E8F51F7666F6}" type="parTrans" cxnId="{794632F9-AEF4-4F79-BFF5-9B27A1A91CF4}">
      <dgm:prSet/>
      <dgm:spPr/>
    </dgm:pt>
    <dgm:pt modelId="{655D7B1A-A114-4EE5-BECF-2D070990681C}" type="sibTrans" cxnId="{794632F9-AEF4-4F79-BFF5-9B27A1A91CF4}">
      <dgm:prSet/>
      <dgm:spPr/>
    </dgm:pt>
    <dgm:pt modelId="{390C0D7F-0DB1-47C7-AA9B-AC5020C91AB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Оказание поддержки инвалидам и участникам ВОВ, ветеранам боевых действий</a:t>
          </a:r>
          <a:endParaRPr lang="ru-RU" sz="1100" dirty="0"/>
        </a:p>
      </dgm:t>
    </dgm:pt>
    <dgm:pt modelId="{7525F615-8E1D-4306-97FA-D6B422E8AC63}" type="parTrans" cxnId="{8711B1C9-1A13-432D-BFF7-F8E7062766A2}">
      <dgm:prSet/>
      <dgm:spPr/>
    </dgm:pt>
    <dgm:pt modelId="{FB4FAEB9-4B0F-41CD-81FC-3272E5304763}" type="sibTrans" cxnId="{8711B1C9-1A13-432D-BFF7-F8E7062766A2}">
      <dgm:prSet/>
      <dgm:spPr/>
    </dgm:pt>
    <dgm:pt modelId="{0444274D-3C31-45D6-9983-F12F28CE420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100" dirty="0" smtClean="0"/>
            <a:t>Компенсация по оплате жилищно-коммунальных услуг медицинским работникам общеобразовательных учреждений</a:t>
          </a:r>
          <a:endParaRPr lang="ru-RU" sz="1100" dirty="0"/>
        </a:p>
      </dgm:t>
    </dgm:pt>
    <dgm:pt modelId="{FBEB5106-6707-4AF5-9BD6-36C2C5B4A5C4}" type="parTrans" cxnId="{2A90AB03-2964-4862-9691-BBBC215B3D3D}">
      <dgm:prSet/>
      <dgm:spPr/>
    </dgm:pt>
    <dgm:pt modelId="{3661405F-3A27-40BE-9DC0-91FEAE2C40FB}" type="sibTrans" cxnId="{2A90AB03-2964-4862-9691-BBBC215B3D3D}">
      <dgm:prSet/>
      <dgm:spPr/>
    </dgm:pt>
    <dgm:pt modelId="{CCC8B5B4-49A7-4B53-86FD-270D6E78D4B7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200" dirty="0" smtClean="0"/>
            <a:t>Стипендии учащимся образовательных учреждений</a:t>
          </a:r>
          <a:endParaRPr lang="ru-RU" sz="1200" dirty="0"/>
        </a:p>
      </dgm:t>
    </dgm:pt>
    <dgm:pt modelId="{8F339621-22B5-4D45-9F56-31CF04C8C544}" type="parTrans" cxnId="{902137D8-7DD6-4A34-867E-650B6E07BF6A}">
      <dgm:prSet/>
      <dgm:spPr/>
    </dgm:pt>
    <dgm:pt modelId="{980EC453-F8DB-4B7C-9D04-DD7079072820}" type="sibTrans" cxnId="{902137D8-7DD6-4A34-867E-650B6E07BF6A}">
      <dgm:prSet/>
      <dgm:spPr/>
    </dgm:pt>
    <dgm:pt modelId="{955BAD9B-A168-4267-977C-E0C8291284A7}" type="pres">
      <dgm:prSet presAssocID="{39AF621D-953F-4265-BECB-C3DFF3388F6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B81ED6-ADDA-47B7-8A1B-8EAB7DE44254}" type="pres">
      <dgm:prSet presAssocID="{EBA205E8-6F87-4762-BDB7-3269F8368191}" presName="linNode" presStyleCnt="0"/>
      <dgm:spPr/>
    </dgm:pt>
    <dgm:pt modelId="{92A5D260-BDDF-4660-BDBE-8733FB625BB4}" type="pres">
      <dgm:prSet presAssocID="{EBA205E8-6F87-4762-BDB7-3269F8368191}" presName="parentShp" presStyleLbl="node1" presStyleIdx="0" presStyleCnt="2" custScaleX="86515" custScaleY="109682" custLinFactNeighborX="-3393" custLinFactNeighborY="-2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6100B-8BAF-407B-B84E-9B870C4E701A}" type="pres">
      <dgm:prSet presAssocID="{EBA205E8-6F87-4762-BDB7-3269F8368191}" presName="childShp" presStyleLbl="bgAccFollowNode1" presStyleIdx="0" presStyleCnt="2" custScaleX="106449" custScaleY="59855" custLinFactNeighborX="-1059" custLinFactNeighborY="-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627CF-8157-4026-A58E-DF750A0B250B}" type="pres">
      <dgm:prSet presAssocID="{A349D9DB-9C26-4C77-B5D0-F15D5F7F2914}" presName="spacing" presStyleCnt="0"/>
      <dgm:spPr/>
    </dgm:pt>
    <dgm:pt modelId="{EA26EDF3-ECB8-44D8-A9A6-2714F1B30487}" type="pres">
      <dgm:prSet presAssocID="{87A38BE0-C945-4C67-B25A-B9239EE045E0}" presName="linNode" presStyleCnt="0"/>
      <dgm:spPr/>
    </dgm:pt>
    <dgm:pt modelId="{1715D0F0-6617-41DC-9C0F-BB44BA6A4191}" type="pres">
      <dgm:prSet presAssocID="{87A38BE0-C945-4C67-B25A-B9239EE045E0}" presName="parentShp" presStyleLbl="node1" presStyleIdx="1" presStyleCnt="2" custScaleX="88861" custScaleY="111794" custLinFactNeighborX="271" custLinFactNeighborY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AE87D-2D56-4155-9A21-08F952395B3A}" type="pres">
      <dgm:prSet presAssocID="{87A38BE0-C945-4C67-B25A-B9239EE045E0}" presName="childShp" presStyleLbl="bgAccFollowNode1" presStyleIdx="1" presStyleCnt="2" custScaleX="108131" custScaleY="67691" custLinFactNeighborX="4064" custLinFactNeighborY="-2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18500F-76F7-44BD-AAEA-321F9871FA40}" type="presOf" srcId="{1616D5BD-2BC9-4FB6-9C6F-A534E5748F40}" destId="{5766100B-8BAF-407B-B84E-9B870C4E701A}" srcOrd="0" destOrd="0" presId="urn:microsoft.com/office/officeart/2005/8/layout/vList6"/>
    <dgm:cxn modelId="{7B0E0685-49E4-411D-A0CD-72A666EC68A9}" srcId="{EBA205E8-6F87-4762-BDB7-3269F8368191}" destId="{8C84B6CE-C04A-42B6-A3D9-02BF779583E8}" srcOrd="3" destOrd="0" parTransId="{16422A0C-39C3-4D1D-8C64-3B0C0F46FA11}" sibTransId="{CBE6555F-179D-480E-8917-1577FB1459C7}"/>
    <dgm:cxn modelId="{29629F49-626F-409D-BC07-3490C8D662B1}" srcId="{EBA205E8-6F87-4762-BDB7-3269F8368191}" destId="{9151E6F0-E0B6-4A23-BACE-20124B473144}" srcOrd="1" destOrd="0" parTransId="{773BE059-8540-45A5-8E84-86DD71F3CDC2}" sibTransId="{9A66A296-E18D-4173-924C-E72CC4F9D8DC}"/>
    <dgm:cxn modelId="{8C88091F-98A9-4CEA-B30B-CFA67A9E0562}" type="presOf" srcId="{DBC046F5-B27C-4CED-A9A7-2498BE726BDA}" destId="{CC2AE87D-2D56-4155-9A21-08F952395B3A}" srcOrd="0" destOrd="1" presId="urn:microsoft.com/office/officeart/2005/8/layout/vList6"/>
    <dgm:cxn modelId="{2A90AB03-2964-4862-9691-BBBC215B3D3D}" srcId="{87A38BE0-C945-4C67-B25A-B9239EE045E0}" destId="{0444274D-3C31-45D6-9983-F12F28CE4200}" srcOrd="4" destOrd="0" parTransId="{FBEB5106-6707-4AF5-9BD6-36C2C5B4A5C4}" sibTransId="{3661405F-3A27-40BE-9DC0-91FEAE2C40FB}"/>
    <dgm:cxn modelId="{BC792FB1-1339-41E2-8E3B-C78FD1CD5627}" type="presOf" srcId="{CCC8B5B4-49A7-4B53-86FD-270D6E78D4B7}" destId="{5766100B-8BAF-407B-B84E-9B870C4E701A}" srcOrd="0" destOrd="2" presId="urn:microsoft.com/office/officeart/2005/8/layout/vList6"/>
    <dgm:cxn modelId="{1F048933-32B2-4DC8-8196-343286D819C9}" type="presOf" srcId="{D341DEBE-EEEF-456F-8001-F50A469332E2}" destId="{CC2AE87D-2D56-4155-9A21-08F952395B3A}" srcOrd="0" destOrd="2" presId="urn:microsoft.com/office/officeart/2005/8/layout/vList6"/>
    <dgm:cxn modelId="{51A65DC2-45DD-4332-8DBF-DCE6F029A9F5}" srcId="{87A38BE0-C945-4C67-B25A-B9239EE045E0}" destId="{F30D5C1F-17AC-4E23-B45B-CF88897C8A1B}" srcOrd="0" destOrd="0" parTransId="{46923127-545A-4BE6-92A4-AE66298FE53D}" sibTransId="{07F9148B-96D5-4385-B964-630EA0D95C5D}"/>
    <dgm:cxn modelId="{A076C5E5-EF26-46ED-B3DA-B650B998A3DE}" type="presOf" srcId="{8C84B6CE-C04A-42B6-A3D9-02BF779583E8}" destId="{5766100B-8BAF-407B-B84E-9B870C4E701A}" srcOrd="0" destOrd="3" presId="urn:microsoft.com/office/officeart/2005/8/layout/vList6"/>
    <dgm:cxn modelId="{7309CDB0-C292-4D1C-A557-2D416CEF4A40}" srcId="{39AF621D-953F-4265-BECB-C3DFF3388F6F}" destId="{EBA205E8-6F87-4762-BDB7-3269F8368191}" srcOrd="0" destOrd="0" parTransId="{520F8A63-7A33-4167-8AD0-3A419C6F90AE}" sibTransId="{A349D9DB-9C26-4C77-B5D0-F15D5F7F2914}"/>
    <dgm:cxn modelId="{902137D8-7DD6-4A34-867E-650B6E07BF6A}" srcId="{EBA205E8-6F87-4762-BDB7-3269F8368191}" destId="{CCC8B5B4-49A7-4B53-86FD-270D6E78D4B7}" srcOrd="2" destOrd="0" parTransId="{8F339621-22B5-4D45-9F56-31CF04C8C544}" sibTransId="{980EC453-F8DB-4B7C-9D04-DD7079072820}"/>
    <dgm:cxn modelId="{123151D4-30BA-4C32-9C27-4476028064FB}" srcId="{39AF621D-953F-4265-BECB-C3DFF3388F6F}" destId="{87A38BE0-C945-4C67-B25A-B9239EE045E0}" srcOrd="1" destOrd="0" parTransId="{F3C16FF0-435F-4051-923B-777D375FEB00}" sibTransId="{CF3625AE-590D-43E7-8C21-21BCCE78A266}"/>
    <dgm:cxn modelId="{2D833ECB-28B4-422B-94C2-D8F76B30BD5A}" type="presOf" srcId="{F30D5C1F-17AC-4E23-B45B-CF88897C8A1B}" destId="{CC2AE87D-2D56-4155-9A21-08F952395B3A}" srcOrd="0" destOrd="0" presId="urn:microsoft.com/office/officeart/2005/8/layout/vList6"/>
    <dgm:cxn modelId="{41A9FE1D-D14E-4248-A167-2BFDE7A70759}" type="presOf" srcId="{87A38BE0-C945-4C67-B25A-B9239EE045E0}" destId="{1715D0F0-6617-41DC-9C0F-BB44BA6A4191}" srcOrd="0" destOrd="0" presId="urn:microsoft.com/office/officeart/2005/8/layout/vList6"/>
    <dgm:cxn modelId="{D3FAFB82-5C25-4862-9F79-2746B30B9235}" srcId="{EBA205E8-6F87-4762-BDB7-3269F8368191}" destId="{1616D5BD-2BC9-4FB6-9C6F-A534E5748F40}" srcOrd="0" destOrd="0" parTransId="{600405A7-F81B-4F8B-9660-ACAA2DA91D30}" sibTransId="{99E77288-6CE7-4352-9D65-F2B1C0884A4B}"/>
    <dgm:cxn modelId="{8711B1C9-1A13-432D-BFF7-F8E7062766A2}" srcId="{87A38BE0-C945-4C67-B25A-B9239EE045E0}" destId="{390C0D7F-0DB1-47C7-AA9B-AC5020C91AB0}" srcOrd="3" destOrd="0" parTransId="{7525F615-8E1D-4306-97FA-D6B422E8AC63}" sibTransId="{FB4FAEB9-4B0F-41CD-81FC-3272E5304763}"/>
    <dgm:cxn modelId="{D4E2CA29-E610-4FE0-A5A9-E08398213B73}" srcId="{87A38BE0-C945-4C67-B25A-B9239EE045E0}" destId="{DBC046F5-B27C-4CED-A9A7-2498BE726BDA}" srcOrd="1" destOrd="0" parTransId="{A7548D33-E4DF-4FF2-8EEA-84F6624D2924}" sibTransId="{56C934B3-AF82-4644-8A5B-8F31ADFA44E5}"/>
    <dgm:cxn modelId="{794632F9-AEF4-4F79-BFF5-9B27A1A91CF4}" srcId="{87A38BE0-C945-4C67-B25A-B9239EE045E0}" destId="{D341DEBE-EEEF-456F-8001-F50A469332E2}" srcOrd="2" destOrd="0" parTransId="{6DD44515-91BD-44DE-8D26-E8F51F7666F6}" sibTransId="{655D7B1A-A114-4EE5-BECF-2D070990681C}"/>
    <dgm:cxn modelId="{974FDAA6-2DE4-45B8-BA64-D9C5A1C40D6A}" type="presOf" srcId="{390C0D7F-0DB1-47C7-AA9B-AC5020C91AB0}" destId="{CC2AE87D-2D56-4155-9A21-08F952395B3A}" srcOrd="0" destOrd="3" presId="urn:microsoft.com/office/officeart/2005/8/layout/vList6"/>
    <dgm:cxn modelId="{204A7F87-5AB7-4311-8270-0B0D46B4985A}" type="presOf" srcId="{EBA205E8-6F87-4762-BDB7-3269F8368191}" destId="{92A5D260-BDDF-4660-BDBE-8733FB625BB4}" srcOrd="0" destOrd="0" presId="urn:microsoft.com/office/officeart/2005/8/layout/vList6"/>
    <dgm:cxn modelId="{46A5FAD6-F6CF-4421-9242-3341BC0A7A38}" type="presOf" srcId="{9151E6F0-E0B6-4A23-BACE-20124B473144}" destId="{5766100B-8BAF-407B-B84E-9B870C4E701A}" srcOrd="0" destOrd="1" presId="urn:microsoft.com/office/officeart/2005/8/layout/vList6"/>
    <dgm:cxn modelId="{66CC96F4-9DEB-48AA-A2F5-05CC335782BF}" type="presOf" srcId="{0444274D-3C31-45D6-9983-F12F28CE4200}" destId="{CC2AE87D-2D56-4155-9A21-08F952395B3A}" srcOrd="0" destOrd="4" presId="urn:microsoft.com/office/officeart/2005/8/layout/vList6"/>
    <dgm:cxn modelId="{FF7D7F67-DF2F-4674-91C0-C8181E51925E}" type="presOf" srcId="{39AF621D-953F-4265-BECB-C3DFF3388F6F}" destId="{955BAD9B-A168-4267-977C-E0C8291284A7}" srcOrd="0" destOrd="0" presId="urn:microsoft.com/office/officeart/2005/8/layout/vList6"/>
    <dgm:cxn modelId="{0DF2560E-A57A-46B9-BD85-4DBEB9E0B0D5}" type="presParOf" srcId="{955BAD9B-A168-4267-977C-E0C8291284A7}" destId="{10B81ED6-ADDA-47B7-8A1B-8EAB7DE44254}" srcOrd="0" destOrd="0" presId="urn:microsoft.com/office/officeart/2005/8/layout/vList6"/>
    <dgm:cxn modelId="{49B35BAE-C4CC-4345-BA5D-9EB69927C278}" type="presParOf" srcId="{10B81ED6-ADDA-47B7-8A1B-8EAB7DE44254}" destId="{92A5D260-BDDF-4660-BDBE-8733FB625BB4}" srcOrd="0" destOrd="0" presId="urn:microsoft.com/office/officeart/2005/8/layout/vList6"/>
    <dgm:cxn modelId="{4D4E065C-3710-45BE-9171-4BEB89B3DB02}" type="presParOf" srcId="{10B81ED6-ADDA-47B7-8A1B-8EAB7DE44254}" destId="{5766100B-8BAF-407B-B84E-9B870C4E701A}" srcOrd="1" destOrd="0" presId="urn:microsoft.com/office/officeart/2005/8/layout/vList6"/>
    <dgm:cxn modelId="{B32A2803-357E-41C4-B875-402803D07284}" type="presParOf" srcId="{955BAD9B-A168-4267-977C-E0C8291284A7}" destId="{329627CF-8157-4026-A58E-DF750A0B250B}" srcOrd="1" destOrd="0" presId="urn:microsoft.com/office/officeart/2005/8/layout/vList6"/>
    <dgm:cxn modelId="{BD5A089D-F4A4-46EE-BAE7-6572999EAF2C}" type="presParOf" srcId="{955BAD9B-A168-4267-977C-E0C8291284A7}" destId="{EA26EDF3-ECB8-44D8-A9A6-2714F1B30487}" srcOrd="2" destOrd="0" presId="urn:microsoft.com/office/officeart/2005/8/layout/vList6"/>
    <dgm:cxn modelId="{82991186-8D0D-406A-951E-463D086692A3}" type="presParOf" srcId="{EA26EDF3-ECB8-44D8-A9A6-2714F1B30487}" destId="{1715D0F0-6617-41DC-9C0F-BB44BA6A4191}" srcOrd="0" destOrd="0" presId="urn:microsoft.com/office/officeart/2005/8/layout/vList6"/>
    <dgm:cxn modelId="{86301F0E-775D-4DB2-85FC-755520A321D5}" type="presParOf" srcId="{EA26EDF3-ECB8-44D8-A9A6-2714F1B30487}" destId="{CC2AE87D-2D56-4155-9A21-08F952395B3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313B64-C131-4E7E-A619-F94D64304FAC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697D1BC-9402-4225-86F5-E787C259B0C9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Адрес финансового управления МО «Приволжский район»</a:t>
          </a:r>
          <a:endParaRPr lang="ru-RU" dirty="0">
            <a:solidFill>
              <a:srgbClr val="0070C0"/>
            </a:solidFill>
          </a:endParaRPr>
        </a:p>
      </dgm:t>
    </dgm:pt>
    <dgm:pt modelId="{6E10AEF3-7C5E-4154-A63D-F3D734E8E2EB}" type="parTrans" cxnId="{0A412960-7B56-411A-A5F1-171CC4ED29E9}">
      <dgm:prSet/>
      <dgm:spPr/>
      <dgm:t>
        <a:bodyPr/>
        <a:lstStyle/>
        <a:p>
          <a:endParaRPr lang="ru-RU"/>
        </a:p>
      </dgm:t>
    </dgm:pt>
    <dgm:pt modelId="{EA2258F8-8F60-414C-B5F2-6CB7E856CFFF}" type="sibTrans" cxnId="{0A412960-7B56-411A-A5F1-171CC4ED29E9}">
      <dgm:prSet/>
      <dgm:spPr/>
      <dgm:t>
        <a:bodyPr/>
        <a:lstStyle/>
        <a:p>
          <a:endParaRPr lang="ru-RU"/>
        </a:p>
      </dgm:t>
    </dgm:pt>
    <dgm:pt modelId="{E03CD317-4671-4F11-9CCE-CDDD7D948CB0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dirty="0" smtClean="0">
              <a:solidFill>
                <a:srgbClr val="0070C0"/>
              </a:solidFill>
            </a:rPr>
            <a:t>Тел/факс            Электронная почта:</a:t>
          </a:r>
          <a:endParaRPr lang="ru-RU" dirty="0">
            <a:solidFill>
              <a:srgbClr val="0070C0"/>
            </a:solidFill>
          </a:endParaRPr>
        </a:p>
      </dgm:t>
    </dgm:pt>
    <dgm:pt modelId="{C8DDA964-5E57-4A61-92A8-CC6A7985EB89}" type="parTrans" cxnId="{6765CC12-4D14-4379-B282-5485152836E9}">
      <dgm:prSet/>
      <dgm:spPr/>
      <dgm:t>
        <a:bodyPr/>
        <a:lstStyle/>
        <a:p>
          <a:endParaRPr lang="ru-RU"/>
        </a:p>
      </dgm:t>
    </dgm:pt>
    <dgm:pt modelId="{A066388E-5BE9-432D-A8AC-884DFBC93B18}" type="sibTrans" cxnId="{6765CC12-4D14-4379-B282-5485152836E9}">
      <dgm:prSet/>
      <dgm:spPr/>
      <dgm:t>
        <a:bodyPr/>
        <a:lstStyle/>
        <a:p>
          <a:endParaRPr lang="ru-RU"/>
        </a:p>
      </dgm:t>
    </dgm:pt>
    <dgm:pt modelId="{4228A2EC-2464-4E61-9803-14CA74E64540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Часы работы:</a:t>
          </a:r>
          <a:endParaRPr lang="ru-RU" dirty="0">
            <a:solidFill>
              <a:srgbClr val="0070C0"/>
            </a:solidFill>
          </a:endParaRPr>
        </a:p>
      </dgm:t>
    </dgm:pt>
    <dgm:pt modelId="{8F5BD340-E18C-462F-A8C7-87D2CF4C5284}" type="parTrans" cxnId="{3A0CDEE6-3154-4C82-BA3B-AE2136A008D6}">
      <dgm:prSet/>
      <dgm:spPr/>
      <dgm:t>
        <a:bodyPr/>
        <a:lstStyle/>
        <a:p>
          <a:endParaRPr lang="ru-RU"/>
        </a:p>
      </dgm:t>
    </dgm:pt>
    <dgm:pt modelId="{E54A039B-0322-420C-9FCE-54C0DCBA1DC2}" type="sibTrans" cxnId="{3A0CDEE6-3154-4C82-BA3B-AE2136A008D6}">
      <dgm:prSet/>
      <dgm:spPr/>
      <dgm:t>
        <a:bodyPr/>
        <a:lstStyle/>
        <a:p>
          <a:endParaRPr lang="ru-RU"/>
        </a:p>
      </dgm:t>
    </dgm:pt>
    <dgm:pt modelId="{161D9431-B8E4-4FC7-B891-4696B0915721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49-57-43,40-60-29        </a:t>
          </a:r>
          <a:r>
            <a:rPr lang="en-US" dirty="0" smtClean="0"/>
            <a:t>privolg@mail.ru</a:t>
          </a:r>
          <a:r>
            <a:rPr lang="ru-RU" dirty="0" smtClean="0"/>
            <a:t> </a:t>
          </a:r>
          <a:endParaRPr lang="ru-RU" dirty="0"/>
        </a:p>
      </dgm:t>
    </dgm:pt>
    <dgm:pt modelId="{D0624B4B-D6B6-4F6A-B162-4F2216088635}" type="parTrans" cxnId="{3F8775F3-235A-4B3C-93A6-98BBA0FB68D1}">
      <dgm:prSet/>
      <dgm:spPr/>
      <dgm:t>
        <a:bodyPr/>
        <a:lstStyle/>
        <a:p>
          <a:endParaRPr lang="ru-RU"/>
        </a:p>
      </dgm:t>
    </dgm:pt>
    <dgm:pt modelId="{DC5516D6-96A8-4008-AF9E-DA089830B80B}" type="sibTrans" cxnId="{3F8775F3-235A-4B3C-93A6-98BBA0FB68D1}">
      <dgm:prSet/>
      <dgm:spPr/>
      <dgm:t>
        <a:bodyPr/>
        <a:lstStyle/>
        <a:p>
          <a:endParaRPr lang="ru-RU"/>
        </a:p>
      </dgm:t>
    </dgm:pt>
    <dgm:pt modelId="{5D1703FD-1AC6-4CC0-8E7C-B8213DDCD04B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416450, Астраханская область, Приволжский район,  </a:t>
          </a:r>
          <a:endParaRPr lang="ru-RU" dirty="0"/>
        </a:p>
      </dgm:t>
    </dgm:pt>
    <dgm:pt modelId="{EF1A33E6-4C77-4203-8205-D2DA586D07F4}" type="parTrans" cxnId="{F4ADEB5B-3922-4702-B8F0-7C0791D55FED}">
      <dgm:prSet/>
      <dgm:spPr/>
      <dgm:t>
        <a:bodyPr/>
        <a:lstStyle/>
        <a:p>
          <a:endParaRPr lang="ru-RU"/>
        </a:p>
      </dgm:t>
    </dgm:pt>
    <dgm:pt modelId="{11EC0545-024F-4A11-A833-5A6186DBE684}" type="sibTrans" cxnId="{F4ADEB5B-3922-4702-B8F0-7C0791D55FED}">
      <dgm:prSet/>
      <dgm:spPr/>
      <dgm:t>
        <a:bodyPr/>
        <a:lstStyle/>
        <a:p>
          <a:endParaRPr lang="ru-RU"/>
        </a:p>
      </dgm:t>
    </dgm:pt>
    <dgm:pt modelId="{73E109FB-C999-4A14-BE59-CC0C77424AF5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 понедельник-пятница  с 8.00 до 17.00</a:t>
          </a:r>
          <a:endParaRPr lang="ru-RU" dirty="0"/>
        </a:p>
      </dgm:t>
    </dgm:pt>
    <dgm:pt modelId="{51824D15-02B0-4909-ACB6-453593FE8421}" type="parTrans" cxnId="{AC47A164-31DE-455D-BE34-55AAB685C16A}">
      <dgm:prSet/>
      <dgm:spPr/>
      <dgm:t>
        <a:bodyPr/>
        <a:lstStyle/>
        <a:p>
          <a:endParaRPr lang="ru-RU"/>
        </a:p>
      </dgm:t>
    </dgm:pt>
    <dgm:pt modelId="{E2CFFAA9-70CE-4DA3-ADB8-DDA81765DEE4}" type="sibTrans" cxnId="{AC47A164-31DE-455D-BE34-55AAB685C16A}">
      <dgm:prSet/>
      <dgm:spPr/>
      <dgm:t>
        <a:bodyPr/>
        <a:lstStyle/>
        <a:p>
          <a:endParaRPr lang="ru-RU"/>
        </a:p>
      </dgm:t>
    </dgm:pt>
    <dgm:pt modelId="{48C84967-E49C-40D3-929C-F29E6DD6B72E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перерыв на обед  с 12.00 до 13.00</a:t>
          </a:r>
          <a:endParaRPr lang="ru-RU" dirty="0"/>
        </a:p>
      </dgm:t>
    </dgm:pt>
    <dgm:pt modelId="{02E6E468-C423-4676-AE73-FF8247974B22}" type="parTrans" cxnId="{1490F474-8EA6-4283-A0ED-62032349ECAC}">
      <dgm:prSet/>
      <dgm:spPr/>
      <dgm:t>
        <a:bodyPr/>
        <a:lstStyle/>
        <a:p>
          <a:endParaRPr lang="ru-RU"/>
        </a:p>
      </dgm:t>
    </dgm:pt>
    <dgm:pt modelId="{9EF823B5-D204-4D6B-B6CC-16644349444B}" type="sibTrans" cxnId="{1490F474-8EA6-4283-A0ED-62032349ECAC}">
      <dgm:prSet/>
      <dgm:spPr/>
      <dgm:t>
        <a:bodyPr/>
        <a:lstStyle/>
        <a:p>
          <a:endParaRPr lang="ru-RU"/>
        </a:p>
      </dgm:t>
    </dgm:pt>
    <dgm:pt modelId="{7C3BD1FC-5061-4F9F-A563-3C3884EB6DE8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с. Началово, ул.Ленина 46</a:t>
          </a:r>
          <a:endParaRPr lang="ru-RU" dirty="0"/>
        </a:p>
      </dgm:t>
    </dgm:pt>
    <dgm:pt modelId="{C10561E4-AFB4-440E-9D95-AC1044C70132}" type="parTrans" cxnId="{C5A0BEAE-EEB2-4330-A99E-46AF60F5422B}">
      <dgm:prSet/>
      <dgm:spPr/>
      <dgm:t>
        <a:bodyPr/>
        <a:lstStyle/>
        <a:p>
          <a:endParaRPr lang="ru-RU"/>
        </a:p>
      </dgm:t>
    </dgm:pt>
    <dgm:pt modelId="{D29EC845-4907-4391-BF6E-74C24E772D93}" type="sibTrans" cxnId="{C5A0BEAE-EEB2-4330-A99E-46AF60F5422B}">
      <dgm:prSet/>
      <dgm:spPr/>
      <dgm:t>
        <a:bodyPr/>
        <a:lstStyle/>
        <a:p>
          <a:endParaRPr lang="ru-RU"/>
        </a:p>
      </dgm:t>
    </dgm:pt>
    <dgm:pt modelId="{67C11ED9-5C03-43E9-BAA8-A8BFD1962CF8}" type="pres">
      <dgm:prSet presAssocID="{B3313B64-C131-4E7E-A619-F94D64304F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4ED75F-DEE0-4D2D-96BF-4816A1FCADC4}" type="pres">
      <dgm:prSet presAssocID="{C697D1BC-9402-4225-86F5-E787C259B0C9}" presName="parentLin" presStyleCnt="0"/>
      <dgm:spPr/>
    </dgm:pt>
    <dgm:pt modelId="{FBD08A68-E5E8-44CD-B95B-5143982565A1}" type="pres">
      <dgm:prSet presAssocID="{C697D1BC-9402-4225-86F5-E787C259B0C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2A90F7-2F0C-4298-A6FD-447FBF23BCAE}" type="pres">
      <dgm:prSet presAssocID="{C697D1BC-9402-4225-86F5-E787C259B0C9}" presName="parentText" presStyleLbl="node1" presStyleIdx="0" presStyleCnt="3" custScaleX="97171" custScaleY="160978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2BACBD54-243D-4A41-A0F6-2EF76C941A11}" type="pres">
      <dgm:prSet presAssocID="{C697D1BC-9402-4225-86F5-E787C259B0C9}" presName="negativeSpace" presStyleCnt="0"/>
      <dgm:spPr/>
    </dgm:pt>
    <dgm:pt modelId="{ACE81A38-C04A-47AA-B009-B8AD48E4C429}" type="pres">
      <dgm:prSet presAssocID="{C697D1BC-9402-4225-86F5-E787C259B0C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365E-4634-4786-9FF6-A157868AEDBE}" type="pres">
      <dgm:prSet presAssocID="{EA2258F8-8F60-414C-B5F2-6CB7E856CFFF}" presName="spaceBetweenRectangles" presStyleCnt="0"/>
      <dgm:spPr/>
    </dgm:pt>
    <dgm:pt modelId="{BCA8D773-9CA8-4908-8A6A-F93F80B0DEB2}" type="pres">
      <dgm:prSet presAssocID="{E03CD317-4671-4F11-9CCE-CDDD7D948CB0}" presName="parentLin" presStyleCnt="0"/>
      <dgm:spPr/>
    </dgm:pt>
    <dgm:pt modelId="{1218DD49-5784-45CC-ADB3-B3C4D07B176D}" type="pres">
      <dgm:prSet presAssocID="{E03CD317-4671-4F11-9CCE-CDDD7D948C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43C1EBB-758A-41A6-A920-026D73DC1726}" type="pres">
      <dgm:prSet presAssocID="{E03CD317-4671-4F11-9CCE-CDDD7D948CB0}" presName="parentText" presStyleLbl="node1" presStyleIdx="1" presStyleCnt="3" custScaleX="97171" custScaleY="129461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B2F61BCE-637C-44C9-B036-C0C0ED196F97}" type="pres">
      <dgm:prSet presAssocID="{E03CD317-4671-4F11-9CCE-CDDD7D948CB0}" presName="negativeSpace" presStyleCnt="0"/>
      <dgm:spPr/>
    </dgm:pt>
    <dgm:pt modelId="{C32D74B2-874D-40F0-AECD-9643298B59DC}" type="pres">
      <dgm:prSet presAssocID="{E03CD317-4671-4F11-9CCE-CDDD7D948CB0}" presName="childText" presStyleLbl="conFgAcc1" presStyleIdx="1" presStyleCnt="3" custLinFactNeighborX="-990" custLinFactNeighborY="-1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73C49-0B13-4520-BBDD-FAEBF5336CE6}" type="pres">
      <dgm:prSet presAssocID="{A066388E-5BE9-432D-A8AC-884DFBC93B18}" presName="spaceBetweenRectangles" presStyleCnt="0"/>
      <dgm:spPr/>
    </dgm:pt>
    <dgm:pt modelId="{5E989183-C3CC-47E1-8A5A-57C738DB1497}" type="pres">
      <dgm:prSet presAssocID="{4228A2EC-2464-4E61-9803-14CA74E64540}" presName="parentLin" presStyleCnt="0"/>
      <dgm:spPr/>
    </dgm:pt>
    <dgm:pt modelId="{DCE9B59E-6C9F-430D-BC4D-CCA3EF163F65}" type="pres">
      <dgm:prSet presAssocID="{4228A2EC-2464-4E61-9803-14CA74E6454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D830F86-F021-4810-9EE3-B85B0D5403E6}" type="pres">
      <dgm:prSet presAssocID="{4228A2EC-2464-4E61-9803-14CA74E64540}" presName="parentText" presStyleLbl="node1" presStyleIdx="2" presStyleCnt="3" custScaleX="97878" custScaleY="165160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4E366689-7CC7-4435-912C-73FBD793809F}" type="pres">
      <dgm:prSet presAssocID="{4228A2EC-2464-4E61-9803-14CA74E64540}" presName="negativeSpace" presStyleCnt="0"/>
      <dgm:spPr/>
    </dgm:pt>
    <dgm:pt modelId="{E8202C5A-D868-486C-91BC-AF4B5737F0AC}" type="pres">
      <dgm:prSet presAssocID="{4228A2EC-2464-4E61-9803-14CA74E6454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730EE-037F-4286-AC45-9F43269AF807}" type="presOf" srcId="{7C3BD1FC-5061-4F9F-A563-3C3884EB6DE8}" destId="{ACE81A38-C04A-47AA-B009-B8AD48E4C429}" srcOrd="0" destOrd="1" presId="urn:microsoft.com/office/officeart/2005/8/layout/list1"/>
    <dgm:cxn modelId="{F4ADEB5B-3922-4702-B8F0-7C0791D55FED}" srcId="{C697D1BC-9402-4225-86F5-E787C259B0C9}" destId="{5D1703FD-1AC6-4CC0-8E7C-B8213DDCD04B}" srcOrd="0" destOrd="0" parTransId="{EF1A33E6-4C77-4203-8205-D2DA586D07F4}" sibTransId="{11EC0545-024F-4A11-A833-5A6186DBE684}"/>
    <dgm:cxn modelId="{71682F1B-5698-477A-A64C-30243FC167C8}" type="presOf" srcId="{48C84967-E49C-40D3-929C-F29E6DD6B72E}" destId="{E8202C5A-D868-486C-91BC-AF4B5737F0AC}" srcOrd="0" destOrd="1" presId="urn:microsoft.com/office/officeart/2005/8/layout/list1"/>
    <dgm:cxn modelId="{3078EAFC-CFCF-4D8C-83C2-E388C12569C5}" type="presOf" srcId="{C697D1BC-9402-4225-86F5-E787C259B0C9}" destId="{FBD08A68-E5E8-44CD-B95B-5143982565A1}" srcOrd="0" destOrd="0" presId="urn:microsoft.com/office/officeart/2005/8/layout/list1"/>
    <dgm:cxn modelId="{3A0CDEE6-3154-4C82-BA3B-AE2136A008D6}" srcId="{B3313B64-C131-4E7E-A619-F94D64304FAC}" destId="{4228A2EC-2464-4E61-9803-14CA74E64540}" srcOrd="2" destOrd="0" parTransId="{8F5BD340-E18C-462F-A8C7-87D2CF4C5284}" sibTransId="{E54A039B-0322-420C-9FCE-54C0DCBA1DC2}"/>
    <dgm:cxn modelId="{AC47A164-31DE-455D-BE34-55AAB685C16A}" srcId="{4228A2EC-2464-4E61-9803-14CA74E64540}" destId="{73E109FB-C999-4A14-BE59-CC0C77424AF5}" srcOrd="0" destOrd="0" parTransId="{51824D15-02B0-4909-ACB6-453593FE8421}" sibTransId="{E2CFFAA9-70CE-4DA3-ADB8-DDA81765DEE4}"/>
    <dgm:cxn modelId="{372619D3-8CC0-40B0-A899-640B70D9B2B7}" type="presOf" srcId="{4228A2EC-2464-4E61-9803-14CA74E64540}" destId="{DCE9B59E-6C9F-430D-BC4D-CCA3EF163F65}" srcOrd="0" destOrd="0" presId="urn:microsoft.com/office/officeart/2005/8/layout/list1"/>
    <dgm:cxn modelId="{6765CC12-4D14-4379-B282-5485152836E9}" srcId="{B3313B64-C131-4E7E-A619-F94D64304FAC}" destId="{E03CD317-4671-4F11-9CCE-CDDD7D948CB0}" srcOrd="1" destOrd="0" parTransId="{C8DDA964-5E57-4A61-92A8-CC6A7985EB89}" sibTransId="{A066388E-5BE9-432D-A8AC-884DFBC93B18}"/>
    <dgm:cxn modelId="{4F20B635-D9D5-468C-8057-AD5169355394}" type="presOf" srcId="{B3313B64-C131-4E7E-A619-F94D64304FAC}" destId="{67C11ED9-5C03-43E9-BAA8-A8BFD1962CF8}" srcOrd="0" destOrd="0" presId="urn:microsoft.com/office/officeart/2005/8/layout/list1"/>
    <dgm:cxn modelId="{3F8775F3-235A-4B3C-93A6-98BBA0FB68D1}" srcId="{E03CD317-4671-4F11-9CCE-CDDD7D948CB0}" destId="{161D9431-B8E4-4FC7-B891-4696B0915721}" srcOrd="0" destOrd="0" parTransId="{D0624B4B-D6B6-4F6A-B162-4F2216088635}" sibTransId="{DC5516D6-96A8-4008-AF9E-DA089830B80B}"/>
    <dgm:cxn modelId="{9A06A270-E067-4D0F-B1B5-798E0858EB1B}" type="presOf" srcId="{73E109FB-C999-4A14-BE59-CC0C77424AF5}" destId="{E8202C5A-D868-486C-91BC-AF4B5737F0AC}" srcOrd="0" destOrd="0" presId="urn:microsoft.com/office/officeart/2005/8/layout/list1"/>
    <dgm:cxn modelId="{6F7D2AEC-7345-4757-9591-945EC0A489DC}" type="presOf" srcId="{E03CD317-4671-4F11-9CCE-CDDD7D948CB0}" destId="{043C1EBB-758A-41A6-A920-026D73DC1726}" srcOrd="1" destOrd="0" presId="urn:microsoft.com/office/officeart/2005/8/layout/list1"/>
    <dgm:cxn modelId="{0A412960-7B56-411A-A5F1-171CC4ED29E9}" srcId="{B3313B64-C131-4E7E-A619-F94D64304FAC}" destId="{C697D1BC-9402-4225-86F5-E787C259B0C9}" srcOrd="0" destOrd="0" parTransId="{6E10AEF3-7C5E-4154-A63D-F3D734E8E2EB}" sibTransId="{EA2258F8-8F60-414C-B5F2-6CB7E856CFFF}"/>
    <dgm:cxn modelId="{89B02832-4B33-44D0-8200-38E81CD75DA5}" type="presOf" srcId="{C697D1BC-9402-4225-86F5-E787C259B0C9}" destId="{3C2A90F7-2F0C-4298-A6FD-447FBF23BCAE}" srcOrd="1" destOrd="0" presId="urn:microsoft.com/office/officeart/2005/8/layout/list1"/>
    <dgm:cxn modelId="{1490F474-8EA6-4283-A0ED-62032349ECAC}" srcId="{4228A2EC-2464-4E61-9803-14CA74E64540}" destId="{48C84967-E49C-40D3-929C-F29E6DD6B72E}" srcOrd="1" destOrd="0" parTransId="{02E6E468-C423-4676-AE73-FF8247974B22}" sibTransId="{9EF823B5-D204-4D6B-B6CC-16644349444B}"/>
    <dgm:cxn modelId="{71355A46-A9C9-49FC-96B9-015BD787FB63}" type="presOf" srcId="{5D1703FD-1AC6-4CC0-8E7C-B8213DDCD04B}" destId="{ACE81A38-C04A-47AA-B009-B8AD48E4C429}" srcOrd="0" destOrd="0" presId="urn:microsoft.com/office/officeart/2005/8/layout/list1"/>
    <dgm:cxn modelId="{14C51D90-A0BC-4AAA-B016-55AF546E6CC6}" type="presOf" srcId="{161D9431-B8E4-4FC7-B891-4696B0915721}" destId="{C32D74B2-874D-40F0-AECD-9643298B59DC}" srcOrd="0" destOrd="0" presId="urn:microsoft.com/office/officeart/2005/8/layout/list1"/>
    <dgm:cxn modelId="{93A3DA58-1691-4F2A-87F0-AC01F75EEB5E}" type="presOf" srcId="{E03CD317-4671-4F11-9CCE-CDDD7D948CB0}" destId="{1218DD49-5784-45CC-ADB3-B3C4D07B176D}" srcOrd="0" destOrd="0" presId="urn:microsoft.com/office/officeart/2005/8/layout/list1"/>
    <dgm:cxn modelId="{C5A0BEAE-EEB2-4330-A99E-46AF60F5422B}" srcId="{C697D1BC-9402-4225-86F5-E787C259B0C9}" destId="{7C3BD1FC-5061-4F9F-A563-3C3884EB6DE8}" srcOrd="1" destOrd="0" parTransId="{C10561E4-AFB4-440E-9D95-AC1044C70132}" sibTransId="{D29EC845-4907-4391-BF6E-74C24E772D93}"/>
    <dgm:cxn modelId="{B98099CF-2052-4F59-9294-806C42642838}" type="presOf" srcId="{4228A2EC-2464-4E61-9803-14CA74E64540}" destId="{8D830F86-F021-4810-9EE3-B85B0D5403E6}" srcOrd="1" destOrd="0" presId="urn:microsoft.com/office/officeart/2005/8/layout/list1"/>
    <dgm:cxn modelId="{9FDC2194-7012-4962-B9A4-CC4397EBE173}" type="presParOf" srcId="{67C11ED9-5C03-43E9-BAA8-A8BFD1962CF8}" destId="{B24ED75F-DEE0-4D2D-96BF-4816A1FCADC4}" srcOrd="0" destOrd="0" presId="urn:microsoft.com/office/officeart/2005/8/layout/list1"/>
    <dgm:cxn modelId="{FD26AF40-F04E-4E05-A6D8-AD79BB0BA925}" type="presParOf" srcId="{B24ED75F-DEE0-4D2D-96BF-4816A1FCADC4}" destId="{FBD08A68-E5E8-44CD-B95B-5143982565A1}" srcOrd="0" destOrd="0" presId="urn:microsoft.com/office/officeart/2005/8/layout/list1"/>
    <dgm:cxn modelId="{5B47F790-857C-4D4F-972C-641D487C3471}" type="presParOf" srcId="{B24ED75F-DEE0-4D2D-96BF-4816A1FCADC4}" destId="{3C2A90F7-2F0C-4298-A6FD-447FBF23BCAE}" srcOrd="1" destOrd="0" presId="urn:microsoft.com/office/officeart/2005/8/layout/list1"/>
    <dgm:cxn modelId="{D8679AFA-9D26-4BFE-A6C0-FB71EA38682D}" type="presParOf" srcId="{67C11ED9-5C03-43E9-BAA8-A8BFD1962CF8}" destId="{2BACBD54-243D-4A41-A0F6-2EF76C941A11}" srcOrd="1" destOrd="0" presId="urn:microsoft.com/office/officeart/2005/8/layout/list1"/>
    <dgm:cxn modelId="{A2943252-6607-4007-A390-958CCBBE76CD}" type="presParOf" srcId="{67C11ED9-5C03-43E9-BAA8-A8BFD1962CF8}" destId="{ACE81A38-C04A-47AA-B009-B8AD48E4C429}" srcOrd="2" destOrd="0" presId="urn:microsoft.com/office/officeart/2005/8/layout/list1"/>
    <dgm:cxn modelId="{90DC6F3A-E431-4755-8A56-702CBC61E137}" type="presParOf" srcId="{67C11ED9-5C03-43E9-BAA8-A8BFD1962CF8}" destId="{4A33365E-4634-4786-9FF6-A157868AEDBE}" srcOrd="3" destOrd="0" presId="urn:microsoft.com/office/officeart/2005/8/layout/list1"/>
    <dgm:cxn modelId="{51C7CF73-62D8-43DA-9F44-05DFFE5FD8AC}" type="presParOf" srcId="{67C11ED9-5C03-43E9-BAA8-A8BFD1962CF8}" destId="{BCA8D773-9CA8-4908-8A6A-F93F80B0DEB2}" srcOrd="4" destOrd="0" presId="urn:microsoft.com/office/officeart/2005/8/layout/list1"/>
    <dgm:cxn modelId="{279387A7-E5FA-4FD4-B212-FBA1DB2BA52D}" type="presParOf" srcId="{BCA8D773-9CA8-4908-8A6A-F93F80B0DEB2}" destId="{1218DD49-5784-45CC-ADB3-B3C4D07B176D}" srcOrd="0" destOrd="0" presId="urn:microsoft.com/office/officeart/2005/8/layout/list1"/>
    <dgm:cxn modelId="{65060AFE-B914-4D15-B30F-437420DBD444}" type="presParOf" srcId="{BCA8D773-9CA8-4908-8A6A-F93F80B0DEB2}" destId="{043C1EBB-758A-41A6-A920-026D73DC1726}" srcOrd="1" destOrd="0" presId="urn:microsoft.com/office/officeart/2005/8/layout/list1"/>
    <dgm:cxn modelId="{D5FAC0EA-3499-4785-8D4A-B7363DBBC49B}" type="presParOf" srcId="{67C11ED9-5C03-43E9-BAA8-A8BFD1962CF8}" destId="{B2F61BCE-637C-44C9-B036-C0C0ED196F97}" srcOrd="5" destOrd="0" presId="urn:microsoft.com/office/officeart/2005/8/layout/list1"/>
    <dgm:cxn modelId="{7B05E705-8097-4621-94B8-5416038E809E}" type="presParOf" srcId="{67C11ED9-5C03-43E9-BAA8-A8BFD1962CF8}" destId="{C32D74B2-874D-40F0-AECD-9643298B59DC}" srcOrd="6" destOrd="0" presId="urn:microsoft.com/office/officeart/2005/8/layout/list1"/>
    <dgm:cxn modelId="{9D974549-11E7-4142-A22A-E42E8979A36F}" type="presParOf" srcId="{67C11ED9-5C03-43E9-BAA8-A8BFD1962CF8}" destId="{95B73C49-0B13-4520-BBDD-FAEBF5336CE6}" srcOrd="7" destOrd="0" presId="urn:microsoft.com/office/officeart/2005/8/layout/list1"/>
    <dgm:cxn modelId="{E1547B6C-2B5D-45DF-9D7E-A653DD2F59E0}" type="presParOf" srcId="{67C11ED9-5C03-43E9-BAA8-A8BFD1962CF8}" destId="{5E989183-C3CC-47E1-8A5A-57C738DB1497}" srcOrd="8" destOrd="0" presId="urn:microsoft.com/office/officeart/2005/8/layout/list1"/>
    <dgm:cxn modelId="{EAC5A55C-C15F-40BE-B463-227E5D73B5C3}" type="presParOf" srcId="{5E989183-C3CC-47E1-8A5A-57C738DB1497}" destId="{DCE9B59E-6C9F-430D-BC4D-CCA3EF163F65}" srcOrd="0" destOrd="0" presId="urn:microsoft.com/office/officeart/2005/8/layout/list1"/>
    <dgm:cxn modelId="{6C5B319A-23F4-4DAC-A693-99603B751FB4}" type="presParOf" srcId="{5E989183-C3CC-47E1-8A5A-57C738DB1497}" destId="{8D830F86-F021-4810-9EE3-B85B0D5403E6}" srcOrd="1" destOrd="0" presId="urn:microsoft.com/office/officeart/2005/8/layout/list1"/>
    <dgm:cxn modelId="{2F813450-D0A1-4169-9FC6-72148E0828C1}" type="presParOf" srcId="{67C11ED9-5C03-43E9-BAA8-A8BFD1962CF8}" destId="{4E366689-7CC7-4435-912C-73FBD793809F}" srcOrd="9" destOrd="0" presId="urn:microsoft.com/office/officeart/2005/8/layout/list1"/>
    <dgm:cxn modelId="{350B51F3-F0DB-439F-90B4-E0650E8627DA}" type="presParOf" srcId="{67C11ED9-5C03-43E9-BAA8-A8BFD1962CF8}" destId="{E8202C5A-D868-486C-91BC-AF4B5737F0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BAB51-B931-4F20-BCD3-3B1B510CD4E2}">
      <dsp:nvSpPr>
        <dsp:cNvPr id="0" name=""/>
        <dsp:cNvSpPr/>
      </dsp:nvSpPr>
      <dsp:spPr>
        <a:xfrm rot="16200000">
          <a:off x="910834" y="-910834"/>
          <a:ext cx="1643074" cy="3464743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Образование</a:t>
          </a:r>
        </a:p>
      </dsp:txBody>
      <dsp:txXfrm rot="5400000">
        <a:off x="-1" y="1"/>
        <a:ext cx="3464743" cy="1232305"/>
      </dsp:txXfrm>
    </dsp:sp>
    <dsp:sp modelId="{DF3790C5-65A4-42C6-B46A-0BCA594E30F5}">
      <dsp:nvSpPr>
        <dsp:cNvPr id="0" name=""/>
        <dsp:cNvSpPr/>
      </dsp:nvSpPr>
      <dsp:spPr>
        <a:xfrm>
          <a:off x="3464743" y="0"/>
          <a:ext cx="3464743" cy="1643074"/>
        </a:xfrm>
        <a:prstGeom prst="round1Rect">
          <a:avLst/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92000"/>
                <a:satMod val="170000"/>
              </a:schemeClr>
            </a:gs>
            <a:gs pos="15000">
              <a:schemeClr val="accent3">
                <a:hueOff val="-5608813"/>
                <a:satOff val="-2884"/>
                <a:lumOff val="-12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5608813"/>
                <a:satOff val="-2884"/>
                <a:lumOff val="-12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5608813"/>
              <a:satOff val="-2884"/>
              <a:lumOff val="-124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                                 Физическая культура и спорт</a:t>
          </a:r>
          <a:endParaRPr lang="ru-RU" sz="1800" kern="1200" dirty="0"/>
        </a:p>
      </dsp:txBody>
      <dsp:txXfrm>
        <a:off x="3464743" y="0"/>
        <a:ext cx="3464743" cy="1232305"/>
      </dsp:txXfrm>
    </dsp:sp>
    <dsp:sp modelId="{34074DDD-7804-47A4-AADD-767F759F7398}">
      <dsp:nvSpPr>
        <dsp:cNvPr id="0" name=""/>
        <dsp:cNvSpPr/>
      </dsp:nvSpPr>
      <dsp:spPr>
        <a:xfrm rot="10800000">
          <a:off x="0" y="1643074"/>
          <a:ext cx="3464743" cy="1643074"/>
        </a:xfrm>
        <a:prstGeom prst="round1Rect">
          <a:avLst/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92000"/>
                <a:satMod val="170000"/>
              </a:schemeClr>
            </a:gs>
            <a:gs pos="15000">
              <a:schemeClr val="accent3">
                <a:hueOff val="-11217626"/>
                <a:satOff val="-5768"/>
                <a:lumOff val="-24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1217626"/>
                <a:satOff val="-5768"/>
                <a:lumOff val="-24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11217626"/>
              <a:satOff val="-5768"/>
              <a:lumOff val="-2483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Дорожное хозяйство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Национальная экономика</a:t>
          </a:r>
          <a:endParaRPr lang="ru-RU" sz="1800" kern="1200" dirty="0"/>
        </a:p>
      </dsp:txBody>
      <dsp:txXfrm rot="10800000">
        <a:off x="0" y="2053842"/>
        <a:ext cx="3464743" cy="1232305"/>
      </dsp:txXfrm>
    </dsp:sp>
    <dsp:sp modelId="{A47A6BBA-2131-4647-883C-A03CDD94543F}">
      <dsp:nvSpPr>
        <dsp:cNvPr id="0" name=""/>
        <dsp:cNvSpPr/>
      </dsp:nvSpPr>
      <dsp:spPr>
        <a:xfrm rot="5400000">
          <a:off x="4375577" y="732239"/>
          <a:ext cx="1643074" cy="3464743"/>
        </a:xfrm>
        <a:prstGeom prst="round1Rect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92000"/>
                <a:satMod val="170000"/>
              </a:schemeClr>
            </a:gs>
            <a:gs pos="15000">
              <a:schemeClr val="accent3">
                <a:hueOff val="-16826439"/>
                <a:satOff val="-8652"/>
                <a:lumOff val="-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16826439"/>
                <a:satOff val="-8652"/>
                <a:lumOff val="-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-16826439"/>
              <a:satOff val="-8652"/>
              <a:lumOff val="-372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Социальные выплаты</a:t>
          </a:r>
          <a:endParaRPr lang="ru-RU" sz="1800" kern="1200" dirty="0"/>
        </a:p>
      </dsp:txBody>
      <dsp:txXfrm rot="-5400000">
        <a:off x="3464742" y="2053842"/>
        <a:ext cx="3464743" cy="1232305"/>
      </dsp:txXfrm>
    </dsp:sp>
    <dsp:sp modelId="{8A32E8DD-DFDD-44BD-9C19-D2BFF10EE498}">
      <dsp:nvSpPr>
        <dsp:cNvPr id="0" name=""/>
        <dsp:cNvSpPr/>
      </dsp:nvSpPr>
      <dsp:spPr>
        <a:xfrm>
          <a:off x="1515814" y="947926"/>
          <a:ext cx="3735457" cy="1390295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tint val="4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</a:rPr>
            <a:t>Расходы бюджета  </a:t>
          </a: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выплачиваемые из бюджета денежные средства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583683" y="1015795"/>
        <a:ext cx="3599719" cy="1254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09CD-3C58-4FA6-ADD0-18C738834271}">
      <dsp:nvSpPr>
        <dsp:cNvPr id="0" name=""/>
        <dsp:cNvSpPr/>
      </dsp:nvSpPr>
      <dsp:spPr>
        <a:xfrm>
          <a:off x="974130" y="0"/>
          <a:ext cx="5168922" cy="5168922"/>
        </a:xfrm>
        <a:prstGeom prst="triangle">
          <a:avLst/>
        </a:prstGeom>
        <a:gradFill rotWithShape="1">
          <a:gsLst>
            <a:gs pos="0">
              <a:schemeClr val="accent1">
                <a:tint val="92000"/>
                <a:satMod val="170000"/>
              </a:schemeClr>
            </a:gs>
            <a:gs pos="15000">
              <a:schemeClr val="accent1">
                <a:tint val="92000"/>
                <a:shade val="99000"/>
                <a:satMod val="170000"/>
              </a:schemeClr>
            </a:gs>
            <a:gs pos="62000">
              <a:schemeClr val="accent1">
                <a:tint val="96000"/>
                <a:shade val="80000"/>
                <a:satMod val="170000"/>
              </a:schemeClr>
            </a:gs>
            <a:gs pos="97000">
              <a:schemeClr val="accent1">
                <a:tint val="98000"/>
                <a:shade val="63000"/>
                <a:satMod val="170000"/>
              </a:schemeClr>
            </a:gs>
            <a:gs pos="100000">
              <a:schemeClr val="accent1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78A54AE9-3613-47DB-BF2C-D4157043B4D6}">
      <dsp:nvSpPr>
        <dsp:cNvPr id="0" name=""/>
        <dsp:cNvSpPr/>
      </dsp:nvSpPr>
      <dsp:spPr>
        <a:xfrm>
          <a:off x="3483355" y="315199"/>
          <a:ext cx="3611515" cy="1252805"/>
        </a:xfrm>
        <a:prstGeom prst="round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Доходы -719,5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Расходы –726,6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C000"/>
              </a:solidFill>
            </a:rPr>
            <a:t>Дефицит- 7,1 млн. рублей</a:t>
          </a:r>
          <a:endParaRPr lang="ru-RU" sz="1900" kern="1200" dirty="0">
            <a:solidFill>
              <a:srgbClr val="FFC000"/>
            </a:solidFill>
          </a:endParaRPr>
        </a:p>
      </dsp:txBody>
      <dsp:txXfrm>
        <a:off x="3544512" y="376356"/>
        <a:ext cx="3489201" cy="1130491"/>
      </dsp:txXfrm>
    </dsp:sp>
    <dsp:sp modelId="{D5B4E7BF-085C-48F6-9568-D01C3A0D4949}">
      <dsp:nvSpPr>
        <dsp:cNvPr id="0" name=""/>
        <dsp:cNvSpPr/>
      </dsp:nvSpPr>
      <dsp:spPr>
        <a:xfrm>
          <a:off x="3566208" y="1896637"/>
          <a:ext cx="3543109" cy="1209446"/>
        </a:xfrm>
        <a:prstGeom prst="round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Доходы – 742,4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Расходы – 750,7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6">
                  <a:lumMod val="50000"/>
                </a:schemeClr>
              </a:solidFill>
            </a:rPr>
            <a:t>Дефицит – 8,3 млн. рублей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625248" y="1955677"/>
        <a:ext cx="3425029" cy="1091366"/>
      </dsp:txXfrm>
    </dsp:sp>
    <dsp:sp modelId="{956385B1-C520-490C-A566-0BB94188D313}">
      <dsp:nvSpPr>
        <dsp:cNvPr id="0" name=""/>
        <dsp:cNvSpPr/>
      </dsp:nvSpPr>
      <dsp:spPr>
        <a:xfrm>
          <a:off x="3566208" y="3348022"/>
          <a:ext cx="3516567" cy="1216909"/>
        </a:xfrm>
        <a:prstGeom prst="roundRect">
          <a:avLst/>
        </a:prstGeom>
        <a:solidFill>
          <a:schemeClr val="accent6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Доходы – 771,5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Расходы – 779,9 млн. рублей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FFFF00"/>
              </a:solidFill>
            </a:rPr>
            <a:t>Дефицит -  8,4 млн.рублей</a:t>
          </a:r>
          <a:endParaRPr lang="ru-RU" sz="1900" kern="1200" dirty="0">
            <a:solidFill>
              <a:srgbClr val="FFFF00"/>
            </a:solidFill>
          </a:endParaRPr>
        </a:p>
      </dsp:txBody>
      <dsp:txXfrm>
        <a:off x="3625613" y="3407427"/>
        <a:ext cx="3397757" cy="1098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BB580-A013-4CE3-BB96-A534064E4264}">
      <dsp:nvSpPr>
        <dsp:cNvPr id="0" name=""/>
        <dsp:cNvSpPr/>
      </dsp:nvSpPr>
      <dsp:spPr>
        <a:xfrm>
          <a:off x="66703" y="426029"/>
          <a:ext cx="2206898" cy="122230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6E9D5-E27D-438A-9EB1-CCB8A6889395}">
      <dsp:nvSpPr>
        <dsp:cNvPr id="0" name=""/>
        <dsp:cNvSpPr/>
      </dsp:nvSpPr>
      <dsp:spPr>
        <a:xfrm>
          <a:off x="68102" y="1624017"/>
          <a:ext cx="2219754" cy="71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2,0 млн.рублей</a:t>
          </a:r>
          <a:endParaRPr lang="ru-RU" sz="1200" kern="1200" dirty="0"/>
        </a:p>
      </dsp:txBody>
      <dsp:txXfrm>
        <a:off x="68102" y="1624017"/>
        <a:ext cx="1563207" cy="714406"/>
      </dsp:txXfrm>
    </dsp:sp>
    <dsp:sp modelId="{AB8F949D-94E9-4218-A6F6-BB0BC6A0EA87}">
      <dsp:nvSpPr>
        <dsp:cNvPr id="0" name=""/>
        <dsp:cNvSpPr/>
      </dsp:nvSpPr>
      <dsp:spPr>
        <a:xfrm flipH="1">
          <a:off x="1237980" y="2163443"/>
          <a:ext cx="1205699" cy="9584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CDA20-47D2-400F-B46E-AE9FAC68865A}">
      <dsp:nvSpPr>
        <dsp:cNvPr id="0" name=""/>
        <dsp:cNvSpPr/>
      </dsp:nvSpPr>
      <dsp:spPr>
        <a:xfrm>
          <a:off x="3021976" y="191088"/>
          <a:ext cx="2470864" cy="204583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0902D-EACA-462D-8C77-E742352CA90A}">
      <dsp:nvSpPr>
        <dsp:cNvPr id="0" name=""/>
        <dsp:cNvSpPr/>
      </dsp:nvSpPr>
      <dsp:spPr>
        <a:xfrm>
          <a:off x="3166679" y="2010330"/>
          <a:ext cx="2036169" cy="885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2,2 млн.рублей</a:t>
          </a:r>
          <a:endParaRPr lang="ru-RU" sz="1200" kern="1200" dirty="0"/>
        </a:p>
      </dsp:txBody>
      <dsp:txXfrm>
        <a:off x="3166679" y="2010330"/>
        <a:ext cx="1433921" cy="885609"/>
      </dsp:txXfrm>
    </dsp:sp>
    <dsp:sp modelId="{C57D6BDF-033C-4D4C-B73E-5E6DA9C84070}">
      <dsp:nvSpPr>
        <dsp:cNvPr id="0" name=""/>
        <dsp:cNvSpPr/>
      </dsp:nvSpPr>
      <dsp:spPr>
        <a:xfrm flipH="1" flipV="1">
          <a:off x="4391443" y="2301603"/>
          <a:ext cx="1225015" cy="91670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C5C57-02F1-4244-B238-E4B0DFA26E23}">
      <dsp:nvSpPr>
        <dsp:cNvPr id="0" name=""/>
        <dsp:cNvSpPr/>
      </dsp:nvSpPr>
      <dsp:spPr>
        <a:xfrm>
          <a:off x="5880499" y="380223"/>
          <a:ext cx="2502438" cy="24728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29E052-FFC5-4265-A229-4E090DF045AD}">
      <dsp:nvSpPr>
        <dsp:cNvPr id="0" name=""/>
        <dsp:cNvSpPr/>
      </dsp:nvSpPr>
      <dsp:spPr>
        <a:xfrm>
          <a:off x="6000799" y="2286016"/>
          <a:ext cx="2255343" cy="723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3,5 млн.рублей</a:t>
          </a:r>
          <a:endParaRPr lang="ru-RU" sz="1200" kern="1200" dirty="0"/>
        </a:p>
      </dsp:txBody>
      <dsp:txXfrm>
        <a:off x="6000799" y="2286016"/>
        <a:ext cx="1588270" cy="723933"/>
      </dsp:txXfrm>
    </dsp:sp>
    <dsp:sp modelId="{A04AB3FE-2EF5-404B-A69D-38A5C4735612}">
      <dsp:nvSpPr>
        <dsp:cNvPr id="0" name=""/>
        <dsp:cNvSpPr/>
      </dsp:nvSpPr>
      <dsp:spPr>
        <a:xfrm>
          <a:off x="7286675" y="2500329"/>
          <a:ext cx="1207136" cy="120350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0.6875</cdr:x>
      <cdr:y>0.3744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57874" y="2643195"/>
          <a:ext cx="2571768" cy="2071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0.69445</cdr:x>
      <cdr:y>0.5</cdr:y>
    </cdr:from>
    <cdr:to>
      <cdr:x>0.98091</cdr:x>
      <cdr:y>0.90789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15040" y="2714644"/>
          <a:ext cx="2357454" cy="2214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>
            <a:buFont typeface="Arial" pitchFamily="34" charset="0"/>
            <a:buChar char="•"/>
          </a:pPr>
          <a:r>
            <a:rPr lang="ru-RU" sz="1000" b="1" i="1" dirty="0" smtClean="0">
              <a:latin typeface="+mn-lt"/>
              <a:ea typeface="+mn-ea"/>
              <a:cs typeface="+mn-cs"/>
            </a:rPr>
            <a:t>Реализация  муниципальных  программ:  «Развитие сельского хозяйства», «Содействие туристической деятельности», «Трудоустройство граждан»",  «Развитие дорожного хозяйства»,»Устойчивое развитие сельских территорий»</a:t>
          </a:r>
        </a:p>
        <a:p xmlns:a="http://schemas.openxmlformats.org/drawingml/2006/main">
          <a:pPr>
            <a:buFont typeface="Arial" pitchFamily="34" charset="0"/>
            <a:buChar char="•"/>
          </a:pPr>
          <a:endParaRPr lang="ru-RU" sz="1000" b="1" i="1" dirty="0" smtClean="0">
            <a:latin typeface="+mn-lt"/>
            <a:ea typeface="+mn-ea"/>
            <a:cs typeface="+mn-cs"/>
          </a:endParaRPr>
        </a:p>
        <a:p xmlns:a="http://schemas.openxmlformats.org/drawingml/2006/main">
          <a:pPr>
            <a:buFont typeface="Arial" pitchFamily="34" charset="0"/>
            <a:buChar char="•"/>
          </a:pPr>
          <a:r>
            <a:rPr lang="ru-RU" sz="1000" b="1" i="1" dirty="0"/>
            <a:t> </a:t>
          </a:r>
          <a:r>
            <a:rPr lang="ru-RU" sz="1000" b="1" i="1" dirty="0" smtClean="0"/>
            <a:t>исполнение государственных полномочий в области сельского хозяйства за счет субвенций</a:t>
          </a:r>
          <a:endParaRPr lang="ru-RU" sz="1000" b="1" i="1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0.69097</cdr:x>
      <cdr:y>0.79818</cdr:y>
    </cdr:from>
    <cdr:to>
      <cdr:x>0.98611</cdr:x>
      <cdr:y>0.99233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86436" y="2643195"/>
          <a:ext cx="2428892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D6AB7E1-BE06-4BA7-A65A-B567AE74A3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4A39FD7-F196-42AD-9E28-FE09B743F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6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39FD7-F196-42AD-9E28-FE09B743F70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F43579A-874A-481C-BFE8-AD3187304320}" type="datetimeFigureOut">
              <a:rPr lang="fr-FR" smtClean="0"/>
              <a:pPr>
                <a:defRPr/>
              </a:pPr>
              <a:t>19/03/2014</a:t>
            </a:fld>
            <a:endParaRPr lang="fr-C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09C7FF2-42BF-4D66-9DE0-6248914055E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8143932" cy="185738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для граждан</a:t>
            </a:r>
            <a:endParaRPr lang="fr-C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571604" y="2571744"/>
            <a:ext cx="6400800" cy="1857388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Бюджет муниципального образования «Приволжский район» на 2014 год и на плановый период  2015 и 2016 годов </a:t>
            </a:r>
            <a:endParaRPr lang="fr-CA" sz="26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535782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chemeClr val="accent6"/>
                </a:solidFill>
              </a:rPr>
              <a:t>Финансовое управление муниципального образования «Приволжский район» Астраханской области</a:t>
            </a:r>
            <a:endParaRPr lang="ru-RU" sz="12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01122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Динамика основных направлений расходов, предусмотренных в бюджете МО «Приволжский район», в млн. рублей</a:t>
            </a:r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010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1142976" y="214313"/>
            <a:ext cx="7500990" cy="1071562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chemeClr val="accent3">
                    <a:lumMod val="75000"/>
                  </a:schemeClr>
                </a:solidFill>
              </a:rPr>
              <a:t>Финансовая поддержка поселений Приволжского района в рамках муниципальных программ в 2014 году</a:t>
            </a:r>
            <a:endParaRPr lang="fr-CA" sz="1800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1" name="Схема 30"/>
          <p:cNvGraphicFramePr/>
          <p:nvPr/>
        </p:nvGraphicFramePr>
        <p:xfrm>
          <a:off x="285720" y="1285860"/>
          <a:ext cx="857256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Прямоугольник с двумя скругленными соседними углами 31"/>
          <p:cNvSpPr/>
          <p:nvPr/>
        </p:nvSpPr>
        <p:spPr>
          <a:xfrm flipV="1">
            <a:off x="2857488" y="4429132"/>
            <a:ext cx="2857520" cy="1357322"/>
          </a:xfrm>
          <a:prstGeom prst="round2SameRect">
            <a:avLst>
              <a:gd name="adj1" fmla="val 8000"/>
              <a:gd name="adj2" fmla="val 27935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3" name="Группа 32"/>
          <p:cNvGrpSpPr/>
          <p:nvPr/>
        </p:nvGrpSpPr>
        <p:grpSpPr>
          <a:xfrm>
            <a:off x="2928926" y="5786454"/>
            <a:ext cx="2714644" cy="571504"/>
            <a:chOff x="2786079" y="1964545"/>
            <a:chExt cx="2335670" cy="74971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2786079" y="1964545"/>
              <a:ext cx="2335670" cy="749717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2786079" y="1964545"/>
              <a:ext cx="1644838" cy="749717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0" rIns="17780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857488" y="5786454"/>
            <a:ext cx="2357454" cy="2769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3,2 млн.рублей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158" y="171448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Мероприятия по переселению граждан из ветхого и аварийного жилищного фонда 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86116" y="1643050"/>
            <a:ext cx="24288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Разработка</a:t>
            </a:r>
          </a:p>
          <a:p>
            <a:pPr>
              <a:buFontTx/>
              <a:buChar char="-"/>
            </a:pP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 Проектная и рабочая документация по газотурбинной электростанции </a:t>
            </a:r>
            <a:r>
              <a:rPr lang="ru-RU" sz="1000" b="1" i="1" dirty="0" err="1" smtClean="0">
                <a:solidFill>
                  <a:schemeClr val="accent3">
                    <a:lumMod val="75000"/>
                  </a:schemeClr>
                </a:solidFill>
              </a:rPr>
              <a:t>мкр.Юность</a:t>
            </a: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000" b="1" i="1" dirty="0" err="1" smtClean="0">
                <a:solidFill>
                  <a:schemeClr val="accent3">
                    <a:lumMod val="75000"/>
                  </a:schemeClr>
                </a:solidFill>
              </a:rPr>
              <a:t>с.Яксатово</a:t>
            </a:r>
            <a:endParaRPr lang="ru-RU" sz="1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Градостроительная документация </a:t>
            </a:r>
            <a:r>
              <a:rPr lang="ru-RU" sz="1000" b="1" i="1" dirty="0" err="1" smtClean="0">
                <a:solidFill>
                  <a:schemeClr val="accent3">
                    <a:lumMod val="75000"/>
                  </a:schemeClr>
                </a:solidFill>
              </a:rPr>
              <a:t>с.Бирюковка</a:t>
            </a:r>
            <a:endParaRPr lang="ru-RU" sz="1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 Документация по планировке </a:t>
            </a:r>
            <a:r>
              <a:rPr lang="ru-RU" sz="1000" b="1" i="1" dirty="0" err="1" smtClean="0">
                <a:solidFill>
                  <a:schemeClr val="accent3">
                    <a:lumMod val="75000"/>
                  </a:schemeClr>
                </a:solidFill>
              </a:rPr>
              <a:t>с.Водяновка</a:t>
            </a: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, ул.Садовая 17 </a:t>
            </a:r>
            <a:endParaRPr lang="ru-RU" sz="1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43636" y="1643050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Капитальный ремонт помещений в здании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ЦКиД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 «Современник» </a:t>
            </a:r>
            <a:r>
              <a:rPr lang="ru-RU" sz="1200" dirty="0" err="1" smtClean="0">
                <a:solidFill>
                  <a:schemeClr val="accent3">
                    <a:lumMod val="75000"/>
                  </a:schemeClr>
                </a:solidFill>
              </a:rPr>
              <a:t>с.Началово</a:t>
            </a:r>
            <a:endParaRPr lang="ru-RU" sz="1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</a:rPr>
              <a:t>Материально-техническое оснащение учреждений культуры в рамках муниципальной программы «Развитие культуры сёл» 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86116" y="4357694"/>
            <a:ext cx="21431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1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 Капитальный ремонт здания пожарного депо п.Пойменный</a:t>
            </a:r>
          </a:p>
          <a:p>
            <a:pPr>
              <a:buFont typeface="Wingdings" pitchFamily="2" charset="2"/>
              <a:buChar char="§"/>
            </a:pP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Капитальный ремонт здания администрации МО «</a:t>
            </a:r>
            <a:r>
              <a:rPr lang="ru-RU" sz="1000" b="1" i="1" dirty="0" err="1" smtClean="0">
                <a:solidFill>
                  <a:schemeClr val="accent3">
                    <a:lumMod val="75000"/>
                  </a:schemeClr>
                </a:solidFill>
              </a:rPr>
              <a:t>Бирюковский</a:t>
            </a: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 сельсовет»</a:t>
            </a:r>
          </a:p>
          <a:p>
            <a:pPr>
              <a:buFont typeface="Wingdings" pitchFamily="2" charset="2"/>
              <a:buChar char="§"/>
            </a:pPr>
            <a:r>
              <a:rPr lang="ru-RU" sz="1000" b="1" i="1" dirty="0" smtClean="0">
                <a:solidFill>
                  <a:schemeClr val="accent3">
                    <a:lumMod val="75000"/>
                  </a:schemeClr>
                </a:solidFill>
              </a:rPr>
              <a:t>Ремонт автомобильных дорог</a:t>
            </a:r>
          </a:p>
          <a:p>
            <a:pPr>
              <a:buFont typeface="Wingdings" pitchFamily="2" charset="2"/>
              <a:buChar char="§"/>
            </a:pPr>
            <a:endParaRPr lang="ru-RU" sz="1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Структура расходов бюджета 2014 года по разделу                          «Национальная экономика», в тыс. рублей</a:t>
            </a:r>
            <a:endParaRPr lang="fr-CA" sz="24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43938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Расходы на отрасль «Образование» на 2014 год предусмотрены в бюджете МО «Приволжский район» в сумме 467,3 млн. рублей</a:t>
            </a:r>
            <a:endParaRPr lang="fr-CA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514351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Arc 17"/>
          <p:cNvSpPr>
            <a:spLocks/>
          </p:cNvSpPr>
          <p:nvPr/>
        </p:nvSpPr>
        <p:spPr bwMode="gray">
          <a:xfrm>
            <a:off x="0" y="4422775"/>
            <a:ext cx="2438400" cy="2435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6" name="Group 45"/>
          <p:cNvGrpSpPr>
            <a:grpSpLocks/>
          </p:cNvGrpSpPr>
          <p:nvPr/>
        </p:nvGrpSpPr>
        <p:grpSpPr bwMode="auto">
          <a:xfrm>
            <a:off x="304800" y="4495800"/>
            <a:ext cx="1752600" cy="1958975"/>
            <a:chOff x="482" y="1851"/>
            <a:chExt cx="860" cy="796"/>
          </a:xfrm>
          <a:solidFill>
            <a:schemeClr val="accent2">
              <a:lumMod val="75000"/>
            </a:schemeClr>
          </a:solidFill>
        </p:grpSpPr>
        <p:sp>
          <p:nvSpPr>
            <p:cNvPr id="27" name="Freeform 46"/>
            <p:cNvSpPr>
              <a:spLocks/>
            </p:cNvSpPr>
            <p:nvPr/>
          </p:nvSpPr>
          <p:spPr bwMode="gray">
            <a:xfrm>
              <a:off x="567" y="2464"/>
              <a:ext cx="335" cy="173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58" y="173"/>
                </a:cxn>
                <a:cxn ang="0">
                  <a:pos x="297" y="32"/>
                </a:cxn>
                <a:cxn ang="0">
                  <a:pos x="289" y="8"/>
                </a:cxn>
                <a:cxn ang="0">
                  <a:pos x="223" y="26"/>
                </a:cxn>
                <a:cxn ang="0">
                  <a:pos x="0" y="166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47"/>
            <p:cNvSpPr>
              <a:spLocks/>
            </p:cNvSpPr>
            <p:nvPr/>
          </p:nvSpPr>
          <p:spPr bwMode="gray">
            <a:xfrm>
              <a:off x="797" y="2401"/>
              <a:ext cx="367" cy="170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80" y="170"/>
                </a:cxn>
                <a:cxn ang="0">
                  <a:pos x="332" y="37"/>
                </a:cxn>
                <a:cxn ang="0">
                  <a:pos x="292" y="1"/>
                </a:cxn>
                <a:cxn ang="0">
                  <a:pos x="230" y="29"/>
                </a:cxn>
                <a:cxn ang="0">
                  <a:pos x="0" y="158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48"/>
            <p:cNvSpPr>
              <a:spLocks/>
            </p:cNvSpPr>
            <p:nvPr/>
          </p:nvSpPr>
          <p:spPr bwMode="gray">
            <a:xfrm>
              <a:off x="1035" y="2504"/>
              <a:ext cx="307" cy="143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66" y="143"/>
                </a:cxn>
                <a:cxn ang="0">
                  <a:pos x="282" y="35"/>
                </a:cxn>
                <a:cxn ang="0">
                  <a:pos x="219" y="17"/>
                </a:cxn>
                <a:cxn ang="0">
                  <a:pos x="0" y="134"/>
                </a:cxn>
              </a:cxnLst>
              <a:rect l="0" t="0" r="r" b="b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49"/>
            <p:cNvSpPr>
              <a:spLocks/>
            </p:cNvSpPr>
            <p:nvPr/>
          </p:nvSpPr>
          <p:spPr bwMode="gray">
            <a:xfrm>
              <a:off x="482" y="2066"/>
              <a:ext cx="224" cy="569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1" name="Freeform 50"/>
            <p:cNvSpPr>
              <a:spLocks/>
            </p:cNvSpPr>
            <p:nvPr/>
          </p:nvSpPr>
          <p:spPr bwMode="gray">
            <a:xfrm>
              <a:off x="698" y="1851"/>
              <a:ext cx="282" cy="716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2" name="Freeform 51"/>
            <p:cNvSpPr>
              <a:spLocks/>
            </p:cNvSpPr>
            <p:nvPr/>
          </p:nvSpPr>
          <p:spPr bwMode="gray">
            <a:xfrm>
              <a:off x="956" y="2078"/>
              <a:ext cx="224" cy="569"/>
            </a:xfrm>
            <a:custGeom>
              <a:avLst/>
              <a:gdLst/>
              <a:ahLst/>
              <a:cxnLst>
                <a:cxn ang="0">
                  <a:pos x="103" y="101"/>
                </a:cxn>
                <a:cxn ang="0">
                  <a:pos x="74" y="50"/>
                </a:cxn>
                <a:cxn ang="0">
                  <a:pos x="121" y="1"/>
                </a:cxn>
                <a:cxn ang="0">
                  <a:pos x="171" y="52"/>
                </a:cxn>
                <a:cxn ang="0">
                  <a:pos x="135" y="101"/>
                </a:cxn>
                <a:cxn ang="0">
                  <a:pos x="134" y="124"/>
                </a:cxn>
                <a:cxn ang="0">
                  <a:pos x="209" y="145"/>
                </a:cxn>
                <a:cxn ang="0">
                  <a:pos x="221" y="204"/>
                </a:cxn>
                <a:cxn ang="0">
                  <a:pos x="218" y="321"/>
                </a:cxn>
                <a:cxn ang="0">
                  <a:pos x="209" y="365"/>
                </a:cxn>
                <a:cxn ang="0">
                  <a:pos x="196" y="308"/>
                </a:cxn>
                <a:cxn ang="0">
                  <a:pos x="187" y="202"/>
                </a:cxn>
                <a:cxn ang="0">
                  <a:pos x="170" y="321"/>
                </a:cxn>
                <a:cxn ang="0">
                  <a:pos x="144" y="569"/>
                </a:cxn>
                <a:cxn ang="0">
                  <a:pos x="78" y="565"/>
                </a:cxn>
                <a:cxn ang="0">
                  <a:pos x="50" y="325"/>
                </a:cxn>
                <a:cxn ang="0">
                  <a:pos x="33" y="208"/>
                </a:cxn>
                <a:cxn ang="0">
                  <a:pos x="25" y="310"/>
                </a:cxn>
                <a:cxn ang="0">
                  <a:pos x="12" y="365"/>
                </a:cxn>
                <a:cxn ang="0">
                  <a:pos x="1" y="305"/>
                </a:cxn>
                <a:cxn ang="0">
                  <a:pos x="7" y="184"/>
                </a:cxn>
                <a:cxn ang="0">
                  <a:pos x="23" y="140"/>
                </a:cxn>
                <a:cxn ang="0">
                  <a:pos x="102" y="124"/>
                </a:cxn>
                <a:cxn ang="0">
                  <a:pos x="103" y="101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14282" y="1785926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43" name="Горизонтальный свиток 42"/>
          <p:cNvSpPr/>
          <p:nvPr/>
        </p:nvSpPr>
        <p:spPr>
          <a:xfrm>
            <a:off x="285720" y="1428736"/>
            <a:ext cx="2928958" cy="2286016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Обеспечение выполнения функций муниципальными учреждениями образования, органами местного самоуправления в области образования и молодёжной политики</a:t>
            </a:r>
            <a:endParaRPr lang="ru-RU" sz="14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5" name="Вертикальный свиток 44"/>
          <p:cNvSpPr/>
          <p:nvPr/>
        </p:nvSpPr>
        <p:spPr>
          <a:xfrm>
            <a:off x="2928926" y="1357298"/>
            <a:ext cx="3214710" cy="535785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357554" y="1857364"/>
            <a:ext cx="2214578" cy="49552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Реализация муниципальных программ: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школьное питание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отдых и занятость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целевая подготовка специалистов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пожарная безопасность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меры по противодействию террористическим проявлениям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молодежная и семейная политика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информатизация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одаренные дети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сельская школа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ремонт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развитие инфраструктуры сети дошкольных учреждений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студенческие отряды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200" dirty="0" smtClean="0"/>
          </a:p>
          <a:p>
            <a:pPr>
              <a:buFont typeface="Wingdings" pitchFamily="2" charset="2"/>
              <a:buChar char="Ø"/>
            </a:pPr>
            <a:endParaRPr lang="ru-RU" sz="1100" dirty="0" smtClean="0"/>
          </a:p>
          <a:p>
            <a:endParaRPr lang="ru-RU" sz="1100" dirty="0" smtClean="0"/>
          </a:p>
        </p:txBody>
      </p:sp>
      <p:sp>
        <p:nvSpPr>
          <p:cNvPr id="47" name="Вертикальный свиток 46"/>
          <p:cNvSpPr/>
          <p:nvPr/>
        </p:nvSpPr>
        <p:spPr>
          <a:xfrm>
            <a:off x="5857884" y="1357298"/>
            <a:ext cx="3286116" cy="3429024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357950" y="1785927"/>
            <a:ext cx="22860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 счёт средств  бюджета Астраханской области: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/>
              <a:t> </a:t>
            </a:r>
            <a:r>
              <a:rPr lang="ru-RU" sz="1100" dirty="0" smtClean="0"/>
              <a:t> финансирование расходов на оплату труда работников школ, расходов на учебники и учебные пособия, технические средства обучения, расходные материалы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школьное питание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оздоровление детей в период школьных каникул</a:t>
            </a:r>
          </a:p>
          <a:p>
            <a:endParaRPr lang="ru-RU" sz="1100" dirty="0"/>
          </a:p>
        </p:txBody>
      </p:sp>
      <p:sp>
        <p:nvSpPr>
          <p:cNvPr id="49" name="Горизонтальный свиток 48"/>
          <p:cNvSpPr/>
          <p:nvPr/>
        </p:nvSpPr>
        <p:spPr>
          <a:xfrm>
            <a:off x="6000760" y="4714884"/>
            <a:ext cx="2928958" cy="20002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286512" y="5072074"/>
            <a:ext cx="2500330" cy="938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школьное питание, оздоровление, отдых и занятость детей финансируются из бюджета области и бюджета района</a:t>
            </a:r>
            <a:endParaRPr lang="ru-RU" sz="1100" dirty="0"/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black">
          <a:xfrm>
            <a:off x="214282" y="4071942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black">
          <a:xfrm>
            <a:off x="285720" y="4643446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7"/>
          <p:cNvSpPr>
            <a:spLocks noChangeArrowheads="1"/>
          </p:cNvSpPr>
          <p:nvPr/>
        </p:nvSpPr>
        <p:spPr bwMode="black">
          <a:xfrm>
            <a:off x="1785918" y="5857892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black">
          <a:xfrm>
            <a:off x="1500166" y="457200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black">
          <a:xfrm>
            <a:off x="2928926" y="5429264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7"/>
          <p:cNvSpPr>
            <a:spLocks noChangeArrowheads="1"/>
          </p:cNvSpPr>
          <p:nvPr/>
        </p:nvSpPr>
        <p:spPr bwMode="black">
          <a:xfrm>
            <a:off x="2857488" y="592933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black">
          <a:xfrm>
            <a:off x="2071670" y="5000636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black">
          <a:xfrm>
            <a:off x="2600308" y="502920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black">
          <a:xfrm>
            <a:off x="2428860" y="5643578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60001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72500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Основные направления расходов по отрасли « Культура» на 2014 год.</a:t>
            </a:r>
            <a:br>
              <a:rPr lang="ru-RU" sz="2000" b="1" dirty="0" smtClean="0">
                <a:solidFill>
                  <a:schemeClr val="accent3"/>
                </a:solidFill>
              </a:rPr>
            </a:br>
            <a:r>
              <a:rPr lang="ru-RU" sz="2000" b="1" dirty="0" smtClean="0">
                <a:solidFill>
                  <a:schemeClr val="accent3"/>
                </a:solidFill>
              </a:rPr>
              <a:t>Всего расходы 19,6 млн. рублей</a:t>
            </a:r>
            <a:endParaRPr lang="fr-CA" sz="2000" b="1" dirty="0" smtClean="0">
              <a:solidFill>
                <a:schemeClr val="accent3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1571612"/>
            <a:ext cx="3286148" cy="121444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2910" y="1785926"/>
            <a:ext cx="2500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/>
                </a:solidFill>
                <a:latin typeface="+mj-lt"/>
              </a:rPr>
              <a:t>Обеспечение выполнения функций  муниципальными учреждениями культуры </a:t>
            </a:r>
            <a:endParaRPr lang="ru-RU" sz="14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1857364"/>
            <a:ext cx="3214710" cy="112338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Муниципальные программы: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300" b="1" i="1" dirty="0" smtClean="0">
                <a:solidFill>
                  <a:schemeClr val="accent4">
                    <a:lumMod val="75000"/>
                  </a:schemeClr>
                </a:solidFill>
              </a:rPr>
              <a:t>Развитие культуры сёл Приволжского района</a:t>
            </a:r>
          </a:p>
          <a:p>
            <a:pPr>
              <a:buFont typeface="Wingdings" pitchFamily="2" charset="2"/>
              <a:buChar char="v"/>
            </a:pPr>
            <a:r>
              <a:rPr lang="ru-RU" sz="1300" b="1" i="1" dirty="0" smtClean="0">
                <a:solidFill>
                  <a:schemeClr val="accent4">
                    <a:lumMod val="75000"/>
                  </a:schemeClr>
                </a:solidFill>
              </a:rPr>
              <a:t>Устойчивое развитие сёл Приволжского района</a:t>
            </a:r>
            <a:endParaRPr lang="ru-RU" sz="13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2500298" y="2857496"/>
            <a:ext cx="3071834" cy="2143140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71670" y="3000372"/>
            <a:ext cx="3071834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0070C0"/>
                </a:solidFill>
              </a:rPr>
              <a:t>В районе функционируют 3 муниципальных бюджетных учреждения культуры (МБУК) :</a:t>
            </a:r>
          </a:p>
          <a:p>
            <a:pPr>
              <a:buFontTx/>
              <a:buChar char="-"/>
            </a:pPr>
            <a:r>
              <a:rPr lang="ru-RU" sz="1200" b="1" i="1" dirty="0" smtClean="0">
                <a:solidFill>
                  <a:srgbClr val="0070C0"/>
                </a:solidFill>
              </a:rPr>
              <a:t>МБУК «Районный дом культуры»</a:t>
            </a:r>
          </a:p>
          <a:p>
            <a:pPr>
              <a:buFontTx/>
              <a:buChar char="-"/>
            </a:pPr>
            <a:r>
              <a:rPr lang="ru-RU" sz="1200" b="1" i="1" dirty="0" smtClean="0">
                <a:solidFill>
                  <a:srgbClr val="0070C0"/>
                </a:solidFill>
              </a:rPr>
              <a:t> МБУК «Приволжская центральная межпоселенческая библиотека»</a:t>
            </a:r>
          </a:p>
          <a:p>
            <a:pPr>
              <a:buFontTx/>
              <a:buChar char="-"/>
            </a:pPr>
            <a:r>
              <a:rPr lang="ru-RU" sz="1200" b="1" i="1" dirty="0" smtClean="0">
                <a:solidFill>
                  <a:srgbClr val="0070C0"/>
                </a:solidFill>
              </a:rPr>
              <a:t>МБУК «Евпраксия»</a:t>
            </a:r>
          </a:p>
          <a:p>
            <a:pPr>
              <a:buFontTx/>
              <a:buChar char="-"/>
            </a:pPr>
            <a:endParaRPr lang="ru-RU" sz="1200" i="1" dirty="0"/>
          </a:p>
        </p:txBody>
      </p:sp>
      <p:pic>
        <p:nvPicPr>
          <p:cNvPr id="34820" name="Picture 4" descr=" Музыка Музыкальные инструменты обои для рабочего стола 2560x1600 скрипка, ноты, смычок,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286256"/>
            <a:ext cx="2895600" cy="1500198"/>
          </a:xfrm>
          <a:prstGeom prst="rect">
            <a:avLst/>
          </a:prstGeom>
          <a:noFill/>
        </p:spPr>
      </p:pic>
      <p:pic>
        <p:nvPicPr>
          <p:cNvPr id="2064" name="Picture 16" descr="http://oboihd-plus.ru/_ph/26/1/6724423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1857364"/>
            <a:ext cx="1524000" cy="857251"/>
          </a:xfrm>
          <a:prstGeom prst="rect">
            <a:avLst/>
          </a:prstGeom>
          <a:noFill/>
        </p:spPr>
      </p:pic>
      <p:pic>
        <p:nvPicPr>
          <p:cNvPr id="2074" name="Picture 26" descr="http://go2.imgsmail.ru/imgpreview?key=http%3A//uvidite.ru/sites/default/files/styles/watermark%5F600x400/public/freshness/object/photo/zimnii.jpg&amp;mb=imgdb_preview_3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000636"/>
            <a:ext cx="2333625" cy="1552576"/>
          </a:xfrm>
          <a:prstGeom prst="rect">
            <a:avLst/>
          </a:prstGeom>
          <a:noFill/>
        </p:spPr>
      </p:pic>
      <p:pic>
        <p:nvPicPr>
          <p:cNvPr id="2082" name="Picture 34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5786454"/>
            <a:ext cx="1143000" cy="914401"/>
          </a:xfrm>
          <a:prstGeom prst="rect">
            <a:avLst/>
          </a:prstGeom>
          <a:noFill/>
        </p:spPr>
      </p:pic>
      <p:pic>
        <p:nvPicPr>
          <p:cNvPr id="2084" name="Picture 36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5786454"/>
            <a:ext cx="1143000" cy="914401"/>
          </a:xfrm>
          <a:prstGeom prst="rect">
            <a:avLst/>
          </a:prstGeom>
          <a:noFill/>
        </p:spPr>
      </p:pic>
      <p:pic>
        <p:nvPicPr>
          <p:cNvPr id="2086" name="Picture 38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5786454"/>
            <a:ext cx="1143000" cy="914401"/>
          </a:xfrm>
          <a:prstGeom prst="rect">
            <a:avLst/>
          </a:prstGeom>
          <a:noFill/>
        </p:spPr>
      </p:pic>
      <p:pic>
        <p:nvPicPr>
          <p:cNvPr id="2088" name="Picture 40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786454"/>
            <a:ext cx="1143000" cy="914401"/>
          </a:xfrm>
          <a:prstGeom prst="rect">
            <a:avLst/>
          </a:prstGeom>
          <a:noFill/>
        </p:spPr>
      </p:pic>
      <p:pic>
        <p:nvPicPr>
          <p:cNvPr id="2090" name="Picture 42" descr="Векторная картинка Бордюр №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5786454"/>
            <a:ext cx="1143000" cy="9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729538" cy="6540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Публичные нормативные обязательства на 2014 год предусмотрены  в сумме 12,7 млн. рублей</a:t>
            </a:r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285860"/>
          <a:ext cx="878687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Муниципальные программы и объёмы бюджетных ассигнований на их реализацию на 2014-2016 годы, 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 тыс. рублей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928670"/>
          <a:ext cx="8858310" cy="570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142875"/>
                <a:gridCol w="4357719"/>
                <a:gridCol w="1143007"/>
                <a:gridCol w="1428760"/>
                <a:gridCol w="1428759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r>
                        <a:rPr lang="ru-RU" sz="1200" dirty="0" err="1" smtClean="0"/>
                        <a:t>пп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5979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 расходы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67259,9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52451,7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69211,4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79372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физической культуры и спорта на территории Приволжского района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13220,0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8820,0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8820,0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40475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Организация школьного питания в муниципальных образовательных учреждениях муниципального образования «Приволжский район»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4623,5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3843,5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3843,5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40475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Трудоустройство несовершеннолетних граждан в возрасте от 14 до 18 лет  на временные работы в свободное от учебы время  на территории муниципального образования «Приволжский район»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437,4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437,4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59790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Обеспечение жильем молодых семей в Приволжском районе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3879,3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3644,0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3644,6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40475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Меры по улучшению экологической обстановки на территории Приволжского района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12095,0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40475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Содействие развитию туристической деятельности в Приволжском районе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87,4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59790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Организация отдыха и занятости детей Приволжского района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2864,0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59790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Целевая контрактная подготовка специалистов в высших учебных заведениях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89"/>
          <a:ext cx="8715435" cy="6282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071966"/>
                <a:gridCol w="1428760"/>
                <a:gridCol w="1428760"/>
                <a:gridCol w="1285883"/>
              </a:tblGrid>
              <a:tr h="564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r>
                        <a:rPr lang="ru-RU" sz="1600" dirty="0" err="1" smtClean="0"/>
                        <a:t>пп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1089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Дополнительные меры по социальной поддержке инвалидов и участников  ВОВ 1941-1945г.г, и семей погибших (умерших) инвалидов, участников ВОВ,ветеранов боевых действий в Приволжском районе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800,0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800,0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996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Пожарная безопасность образовательных учреждений Приволжского района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1511,0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433,0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433,0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048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Меры противодействия террористическим проявлениям в образовательных</a:t>
                      </a:r>
                      <a:r>
                        <a:rPr lang="ru-RU" sz="1400" baseline="0" dirty="0" smtClean="0"/>
                        <a:t> учреждениях Приволжского района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667,0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428,0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428,0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048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Реализация государственной молодежной и семейной  политики</a:t>
                      </a:r>
                      <a:r>
                        <a:rPr lang="ru-RU" sz="1400" baseline="0" dirty="0" smtClean="0"/>
                        <a:t> в Приволжском районе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743,0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048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Профилактика правонарушений, усиление борьбы с преступностью и повышение безопасности дорожного движения</a:t>
                      </a:r>
                      <a:r>
                        <a:rPr lang="ru-RU" sz="1400" baseline="0" dirty="0" smtClean="0"/>
                        <a:t> в Приволжском районе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067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Антинаркотики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222,0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7127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Противодействие коррупции в Приволжском районе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7127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Информатизация образовательных учреждений в Приволжском районе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0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продолжение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928670"/>
          <a:ext cx="8715435" cy="4923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071966"/>
                <a:gridCol w="1428760"/>
                <a:gridCol w="1428760"/>
                <a:gridCol w="1285883"/>
              </a:tblGrid>
              <a:tr h="35718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</a:tr>
              <a:tr h="4200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Одаренные дети Приволжского района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265,0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Сельская школа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2482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Оказание поддержки общественным организациям Приволжского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района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3720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малого и среднего предпринимательства в Приволжском районе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4959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национальных обществ Приволжского района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1910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дорожного хозяйства Приволжского района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7576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сельского хозяйства в Приволжском районе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1185,3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1141,4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31005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культуры сёл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Приволжского района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1950,0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9545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25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Организация временного трудоустройства безработных граждан в возрасте от 18 до 20 лет из числа выпускников образовательных учреждений начального и среднего профессионального образования, ищущих работу впервые, на территории муниципального образования "Приволжский район»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44,6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0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продолжение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9"/>
          <a:ext cx="8715435" cy="604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071966"/>
                <a:gridCol w="1428760"/>
                <a:gridCol w="1428760"/>
                <a:gridCol w="1285883"/>
              </a:tblGrid>
              <a:tr h="35718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</a:tr>
              <a:tr h="9217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26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Приведение в нормативное техническое состояние объектов недвижимого имущества муниципального образования "Приволжский район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6000,0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2500,0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2500,0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6904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Меры</a:t>
                      </a:r>
                      <a:r>
                        <a:rPr lang="ru-RU" sz="13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 повышению инвестиционной привлекательности Приволжского района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6904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инфраструктуры сети дошкольных образовательных учреждений Приволжского района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29604,4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48305,5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6904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Противодействие идеологии терроризма и экстремизма на территории муниципального образования «Приволжского района»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6904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Поддержка садоводческих, огороднических и дачных некоммерческих объединений граждан на территории муниципального образования «Приволжский район»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6904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31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Устойчивое развитие сельских территории  Приволжского района Астраханской области 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8290,0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7576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Организация деятельности студенческих отрядов на территории Приволжского района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342,8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6904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Переселение граждан их ветхого и аварийного жилья 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2000,0</a:t>
                      </a:r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0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продолжение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2910" y="214290"/>
            <a:ext cx="8001056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Что такое бюджет?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Основные понятия и определения.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1285860"/>
            <a:ext cx="8358246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Бюджет- форма образования и расходования денежных средств, предназначенных для финансового обеспечения  задач и функций органов местного самоуправления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868" y="2571744"/>
            <a:ext cx="2357454" cy="250033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Доходы бюджета – поступающие  в бюджет денежные средства  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2714620"/>
            <a:ext cx="2857520" cy="50006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Налоговые доходы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3571876"/>
            <a:ext cx="2857520" cy="171451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200" dirty="0" smtClean="0"/>
              <a:t>Налог на доходы физических лиц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Государственная пошлина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- Упрощенная система налогообложения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Единый сельскохозяйственный налог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Единый налог на вмененный доход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- Прочие налоги и сборы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57950" y="2714620"/>
            <a:ext cx="2500330" cy="4286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Неналоговые доходы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3500438"/>
            <a:ext cx="2714676" cy="17859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1400" dirty="0" smtClean="0"/>
              <a:t>Арендная плата за землю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Аренда имущества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Штрафные санкции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Плата за негативное воздействие на окружающую среду</a:t>
            </a:r>
          </a:p>
          <a:p>
            <a:pPr algn="ctr">
              <a:buFontTx/>
              <a:buChar char="-"/>
            </a:pPr>
            <a:r>
              <a:rPr lang="ru-RU" sz="1400" dirty="0" smtClean="0"/>
              <a:t>Прочие неналоговые доходы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5572140"/>
            <a:ext cx="4643470" cy="78581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Безвозмездные поступления:                       дотации, субсидии и субвенции из других бюджетов бюджетной системы РФ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643438" y="5072074"/>
            <a:ext cx="285752" cy="500066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929322" y="2786058"/>
            <a:ext cx="428628" cy="28575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3071802" y="2786058"/>
            <a:ext cx="500066" cy="285752"/>
          </a:xfrm>
          <a:prstGeom prst="lef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7536677" y="3321843"/>
            <a:ext cx="357190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608117" y="3392487"/>
            <a:ext cx="357190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071538" y="1071546"/>
          <a:ext cx="7215238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428605"/>
            <a:ext cx="628654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Наши контакты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1142976" y="857232"/>
          <a:ext cx="692948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Овал 11"/>
          <p:cNvSpPr/>
          <p:nvPr/>
        </p:nvSpPr>
        <p:spPr>
          <a:xfrm>
            <a:off x="928662" y="4429132"/>
            <a:ext cx="3357586" cy="192882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Дефицит бюджета             </a:t>
            </a:r>
            <a:r>
              <a:rPr lang="ru-RU" dirty="0" smtClean="0"/>
              <a:t>превышение расходов бюджета над его доходами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072066" y="4429132"/>
            <a:ext cx="3357586" cy="192882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Профицит</a:t>
            </a:r>
            <a:r>
              <a:rPr lang="ru-RU" sz="2800" dirty="0" smtClean="0"/>
              <a:t> бюджета</a:t>
            </a:r>
            <a:r>
              <a:rPr lang="ru-RU" dirty="0" smtClean="0"/>
              <a:t>              превышение доходов бюджета над его расходами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474788"/>
          <a:ext cx="7872410" cy="5168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/>
          <p:cNvSpPr/>
          <p:nvPr/>
        </p:nvSpPr>
        <p:spPr>
          <a:xfrm>
            <a:off x="1000100" y="1785926"/>
            <a:ext cx="2357454" cy="928694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2014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928662" y="3286124"/>
            <a:ext cx="2286016" cy="100013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2015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928662" y="4857760"/>
            <a:ext cx="2214578" cy="100013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2016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214290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Бюджет МО «Приволжский район» на 2014 год и плановый период 2015-2016гг. утвержден Решением Совета МО «Приволжский район» №43 от 10.12.2013 года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1142984"/>
            <a:ext cx="64294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</a:rPr>
              <a:t>Основные характеристики бюджета МО «Приволжский район»</a:t>
            </a:r>
            <a:endParaRPr lang="ru-RU" sz="20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Основные приоритеты бюджетной политики муниципального образования «Приволжский район»:</a:t>
            </a:r>
            <a:endParaRPr lang="fr-CA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56" y="1357298"/>
          <a:ext cx="700092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924"/>
              </a:tblGrid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Наращивание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собственной доходной базы 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сбалансированности бюджета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Проведение взвешенной долговой политики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результативности использования бюджетных средств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эффективности деятельности муниципальных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учреждений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Организация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перехода на «эффективный контракт», когда условия оплаты труда работников зависит от качества и количества выполняемой работы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Выполнение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задач, поставленных Президентом РФ в ежегодном Бюджетном Послании, в том числе по повышению заработной платы работникам бюджетной сферы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Организация работы по повышению качества и доступности предоставляемых муниципальных услуг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00105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Основные показатели социально- экономического развития МО «Приволжский район»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714488"/>
          <a:ext cx="8715437" cy="467268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93704"/>
                <a:gridCol w="1112151"/>
                <a:gridCol w="1061758"/>
                <a:gridCol w="1086956"/>
                <a:gridCol w="1086956"/>
                <a:gridCol w="1086956"/>
                <a:gridCol w="1086956"/>
              </a:tblGrid>
              <a:tr h="482635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показателей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Единица</a:t>
                      </a:r>
                      <a:r>
                        <a:rPr lang="ru-RU" sz="1400" baseline="0" dirty="0" smtClean="0"/>
                        <a:t> измерения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88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отчёт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отчёт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0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Среднегодовая</a:t>
                      </a:r>
                      <a:r>
                        <a:rPr lang="ru-RU" sz="1400" baseline="0" dirty="0" smtClean="0"/>
                        <a:t> численность постоянного населения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тыс. человек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44,7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45,5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45,9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46,7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47,5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312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 зарегистрированных безработных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человек</a:t>
                      </a:r>
                    </a:p>
                    <a:p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116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127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120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120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115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177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Фонд заработной платы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млн. рублей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1266,1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1354,0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1484,0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1662,1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1864,9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96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Среднемесячная</a:t>
                      </a:r>
                      <a:r>
                        <a:rPr lang="ru-RU" sz="1400" baseline="0" dirty="0" smtClean="0"/>
                        <a:t> заработная плата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рублей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14709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15619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16999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18776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20726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280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Прибыль прибыльных</a:t>
                      </a:r>
                      <a:r>
                        <a:rPr lang="ru-RU" sz="1400" baseline="0" dirty="0" smtClean="0"/>
                        <a:t> предприятий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млн. рублей</a:t>
                      </a:r>
                    </a:p>
                    <a:p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99,4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71,2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108,4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114,5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121,3</a:t>
                      </a:r>
                      <a:endParaRPr lang="ru-RU" sz="1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Динамика поступлений доходов в бюджет МО «Приволжский район»,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млн. рублей                                           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Уменьшение поступлений в 2014 году по сравнению с 2013 годом связано с изменением  дополнительного норматива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отчислений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по налогу на доходы физических лиц, установленных бюджетом Астраханской области и Бюджетным кодексом РФ.</a:t>
            </a:r>
            <a:endParaRPr lang="fr-CA" sz="12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8229600" cy="488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налоговых и неналоговых доходов бюджета МО «Приволжский район» на 2014 год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млн. рублей</a:t>
            </a:r>
            <a:endParaRPr lang="fr-CA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28736"/>
          <a:ext cx="7758138" cy="469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Структура расходов бюджета МО «Приволжский район» на 2014 год,  млн. рублей и в %</a:t>
            </a:r>
            <a:endParaRPr lang="fr-CA" sz="2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9"/>
          <a:ext cx="8229600" cy="502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2990</TotalTime>
  <Words>1487</Words>
  <Application>Microsoft Office PowerPoint</Application>
  <PresentationFormat>Экран (4:3)</PresentationFormat>
  <Paragraphs>374</Paragraphs>
  <Slides>20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  Бюджет для граждан</vt:lpstr>
      <vt:lpstr>Презентация PowerPoint</vt:lpstr>
      <vt:lpstr>Презентация PowerPoint</vt:lpstr>
      <vt:lpstr>Презентация PowerPoint</vt:lpstr>
      <vt:lpstr>Основные приоритеты бюджетной политики муниципального образования «Приволжский район»:</vt:lpstr>
      <vt:lpstr>Презентация PowerPoint</vt:lpstr>
      <vt:lpstr>Динамика поступлений доходов в бюджет МО «Приволжский район»,  млн. рублей                                             Уменьшение поступлений в 2014 году по сравнению с 2013 годом связано с изменением  дополнительного норматива отчислений по налогу на доходы физических лиц, установленных бюджетом Астраханской области и Бюджетным кодексом РФ.</vt:lpstr>
      <vt:lpstr>Структура налоговых и неналоговых доходов бюджета МО «Приволжский район» на 2014 год, млн. рублей</vt:lpstr>
      <vt:lpstr>Структура расходов бюджета МО «Приволжский район» на 2014 год,  млн. рублей и в %</vt:lpstr>
      <vt:lpstr>Динамика основных направлений расходов, предусмотренных в бюджете МО «Приволжский район», в млн. рублей</vt:lpstr>
      <vt:lpstr>Финансовая поддержка поселений Приволжского района в рамках муниципальных программ в 2014 году</vt:lpstr>
      <vt:lpstr>Структура расходов бюджета 2014 года по разделу                          «Национальная экономика», в тыс. рублей</vt:lpstr>
      <vt:lpstr>Расходы на отрасль «Образование» на 2014 год предусмотрены в бюджете МО «Приволжский район» в сумме 467,3 млн. рублей</vt:lpstr>
      <vt:lpstr>Основные направления расходов по отрасли « Культура» на 2014 год. Всего расходы 19,6 млн. рублей</vt:lpstr>
      <vt:lpstr>Публичные нормативные обязательства на 2014 год предусмотрены  в сумме 12,7 млн. 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UFBK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Ивлиева</dc:creator>
  <cp:lastModifiedBy>ADMIN</cp:lastModifiedBy>
  <cp:revision>380</cp:revision>
  <cp:lastPrinted>2014-03-19T04:44:20Z</cp:lastPrinted>
  <dcterms:created xsi:type="dcterms:W3CDTF">2013-09-30T10:52:04Z</dcterms:created>
  <dcterms:modified xsi:type="dcterms:W3CDTF">2014-03-19T06:05:37Z</dcterms:modified>
</cp:coreProperties>
</file>