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9" r:id="rId1"/>
  </p:sldMasterIdLst>
  <p:notesMasterIdLst>
    <p:notesMasterId r:id="rId15"/>
  </p:notesMasterIdLst>
  <p:handoutMasterIdLst>
    <p:handoutMasterId r:id="rId16"/>
  </p:handoutMasterIdLst>
  <p:sldIdLst>
    <p:sldId id="411" r:id="rId2"/>
    <p:sldId id="451" r:id="rId3"/>
    <p:sldId id="520" r:id="rId4"/>
    <p:sldId id="521" r:id="rId5"/>
    <p:sldId id="515" r:id="rId6"/>
    <p:sldId id="522" r:id="rId7"/>
    <p:sldId id="516" r:id="rId8"/>
    <p:sldId id="487" r:id="rId9"/>
    <p:sldId id="510" r:id="rId10"/>
    <p:sldId id="518" r:id="rId11"/>
    <p:sldId id="523" r:id="rId12"/>
    <p:sldId id="496" r:id="rId13"/>
    <p:sldId id="280" r:id="rId14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" initials="н" lastIdx="3" clrIdx="0">
    <p:extLst>
      <p:ext uri="{19B8F6BF-5375-455C-9EA6-DF929625EA0E}">
        <p15:presenceInfo xmlns:p15="http://schemas.microsoft.com/office/powerpoint/2012/main" userId="наташ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5E0"/>
    <a:srgbClr val="276FE5"/>
    <a:srgbClr val="00FFFF"/>
    <a:srgbClr val="2016EA"/>
    <a:srgbClr val="3399FF"/>
    <a:srgbClr val="FF6699"/>
    <a:srgbClr val="FFCCCC"/>
    <a:srgbClr val="CCECFF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65" autoAdjust="0"/>
  </p:normalViewPr>
  <p:slideViewPr>
    <p:cSldViewPr>
      <p:cViewPr varScale="1">
        <p:scale>
          <a:sx n="84" d="100"/>
          <a:sy n="84" d="100"/>
        </p:scale>
        <p:origin x="86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714033063874884E-2"/>
          <c:y val="0"/>
          <c:w val="0.98328597860854761"/>
          <c:h val="0.727822123558122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620.4</c:v>
                </c:pt>
                <c:pt idx="1">
                  <c:v>652.20000000000005</c:v>
                </c:pt>
                <c:pt idx="2">
                  <c:v>693.5</c:v>
                </c:pt>
                <c:pt idx="3">
                  <c:v>732.1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296.39999999999998</c:v>
                </c:pt>
                <c:pt idx="1">
                  <c:v>321.2</c:v>
                </c:pt>
                <c:pt idx="2">
                  <c:v>250</c:v>
                </c:pt>
                <c:pt idx="3">
                  <c:v>247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1660.4</c:v>
                </c:pt>
                <c:pt idx="1">
                  <c:v>1760.6</c:v>
                </c:pt>
                <c:pt idx="2">
                  <c:v>1670.6</c:v>
                </c:pt>
                <c:pt idx="3">
                  <c:v>1442.3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5925648"/>
        <c:axId val="635914280"/>
        <c:axId val="0"/>
      </c:bar3DChart>
      <c:catAx>
        <c:axId val="63592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35914280"/>
        <c:crosses val="autoZero"/>
        <c:auto val="1"/>
        <c:lblAlgn val="ctr"/>
        <c:lblOffset val="100"/>
        <c:noMultiLvlLbl val="0"/>
      </c:catAx>
      <c:valAx>
        <c:axId val="6359142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6359256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950617283950615E-2"/>
          <c:y val="0.11990177560002148"/>
          <c:w val="0.96604938271604934"/>
          <c:h val="0.6658728761149836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 и социально значимые расходы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- 2743</c:v>
                </c:pt>
                <c:pt idx="1">
                  <c:v>2026 год  - 2734</c:v>
                </c:pt>
                <c:pt idx="2">
                  <c:v>2027 год -  2614</c:v>
                </c:pt>
                <c:pt idx="3">
                  <c:v>2028 год - 2421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1414</c:v>
                </c:pt>
                <c:pt idx="1">
                  <c:v>1678</c:v>
                </c:pt>
                <c:pt idx="2">
                  <c:v>1678</c:v>
                </c:pt>
                <c:pt idx="3">
                  <c:v>1692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первоочередные 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- 2743</c:v>
                </c:pt>
                <c:pt idx="1">
                  <c:v>2026 год  - 2734</c:v>
                </c:pt>
                <c:pt idx="2">
                  <c:v>2027 год -  2614</c:v>
                </c:pt>
                <c:pt idx="3">
                  <c:v>2028 год - 2421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1002</c:v>
                </c:pt>
                <c:pt idx="1">
                  <c:v>845</c:v>
                </c:pt>
                <c:pt idx="2">
                  <c:v>784</c:v>
                </c:pt>
                <c:pt idx="3">
                  <c:v>619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капитальные вложения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- 2743</c:v>
                </c:pt>
                <c:pt idx="1">
                  <c:v>2026 год  - 2734</c:v>
                </c:pt>
                <c:pt idx="2">
                  <c:v>2027 год -  2614</c:v>
                </c:pt>
                <c:pt idx="3">
                  <c:v>2028 год - 2421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185</c:v>
                </c:pt>
                <c:pt idx="1">
                  <c:v>130</c:v>
                </c:pt>
                <c:pt idx="2">
                  <c:v>97</c:v>
                </c:pt>
                <c:pt idx="3">
                  <c:v>55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45679012345678E-2"/>
                  <c:y val="-3.3672391930733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864197530864196E-3"/>
                  <c:y val="-3.086635926983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975369398269661E-2"/>
                  <c:y val="-3.08663592698393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064814814814812E-2"/>
                      <c:h val="4.38021698365629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2345679012345678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- 2743</c:v>
                </c:pt>
                <c:pt idx="1">
                  <c:v>2026 год  - 2734</c:v>
                </c:pt>
                <c:pt idx="2">
                  <c:v>2027 год -  2614</c:v>
                </c:pt>
                <c:pt idx="3">
                  <c:v>2028 год - 2421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142</c:v>
                </c:pt>
                <c:pt idx="1">
                  <c:v>81</c:v>
                </c:pt>
                <c:pt idx="2">
                  <c:v>55</c:v>
                </c:pt>
                <c:pt idx="3">
                  <c:v>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217160"/>
        <c:axId val="5217552"/>
        <c:axId val="0"/>
      </c:bar3DChart>
      <c:catAx>
        <c:axId val="521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276FE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17552"/>
        <c:crosses val="autoZero"/>
        <c:auto val="1"/>
        <c:lblAlgn val="ctr"/>
        <c:lblOffset val="100"/>
        <c:noMultiLvlLbl val="0"/>
      </c:catAx>
      <c:valAx>
        <c:axId val="5217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21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35919376"/>
        <c:axId val="635913104"/>
      </c:barChart>
      <c:catAx>
        <c:axId val="63591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913104"/>
        <c:crosses val="autoZero"/>
        <c:auto val="1"/>
        <c:lblAlgn val="ctr"/>
        <c:lblOffset val="100"/>
        <c:noMultiLvlLbl val="0"/>
      </c:catAx>
      <c:valAx>
        <c:axId val="635913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3591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0.36585</cdr:x>
      <cdr:y>0.01961</cdr:y>
    </cdr:from>
    <cdr:to>
      <cdr:x>0.47154</cdr:x>
      <cdr:y>0.12098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3214678" y="71446"/>
          <a:ext cx="92868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2734,0</a:t>
          </a:r>
          <a:endParaRPr lang="ru-RU" sz="18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0.56911</cdr:x>
      <cdr:y>0.07843</cdr:y>
    </cdr:from>
    <cdr:to>
      <cdr:x>0.66667</cdr:x>
      <cdr:y>0.18481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00698" y="285747"/>
          <a:ext cx="857218" cy="387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2614,1</a:t>
          </a:r>
          <a:endParaRPr lang="ru-RU" sz="18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0.77236</cdr:x>
      <cdr:y>0.09804</cdr:y>
    </cdr:from>
    <cdr:to>
      <cdr:x>0.88618</cdr:x>
      <cdr:y>0.20442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86630" y="357193"/>
          <a:ext cx="1000112" cy="387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2421,4</a:t>
          </a:r>
          <a:endParaRPr lang="ru-RU" sz="18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0.26016</cdr:x>
      <cdr:y>0.13725</cdr:y>
    </cdr:from>
    <cdr:to>
      <cdr:x>0.38934</cdr:x>
      <cdr:y>0.16602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>
          <a:off x="2285993" y="500047"/>
          <a:ext cx="1135051" cy="1048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0.65041</cdr:x>
      <cdr:y>0.13725</cdr:y>
    </cdr:from>
    <cdr:to>
      <cdr:x>0.78049</cdr:x>
      <cdr:y>0.15686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5715040" y="500066"/>
          <a:ext cx="1143027" cy="714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0.2717</cdr:x>
      <cdr:y>0.53355</cdr:y>
    </cdr:from>
    <cdr:to>
      <cdr:x>0.28715</cdr:x>
      <cdr:y>0.62588</cdr:y>
    </cdr:to>
    <cdr:sp macro="" textlink="">
      <cdr:nvSpPr>
        <cdr:cNvPr id="9" name="Правая фигурная скобка 8"/>
        <cdr:cNvSpPr/>
      </cdr:nvSpPr>
      <cdr:spPr>
        <a:xfrm xmlns:a="http://schemas.openxmlformats.org/drawingml/2006/main">
          <a:off x="2387421" y="1943888"/>
          <a:ext cx="135708" cy="33642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0.86179</cdr:x>
      <cdr:y>0.5098</cdr:y>
    </cdr:from>
    <cdr:to>
      <cdr:x>0.87805</cdr:x>
      <cdr:y>0.62745</cdr:y>
    </cdr:to>
    <cdr:sp macro="" textlink="">
      <cdr:nvSpPr>
        <cdr:cNvPr id="12" name="Правая фигурная скобка 11"/>
        <cdr:cNvSpPr/>
      </cdr:nvSpPr>
      <cdr:spPr>
        <a:xfrm xmlns:a="http://schemas.openxmlformats.org/drawingml/2006/main">
          <a:off x="7572441" y="1857388"/>
          <a:ext cx="142864" cy="428624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4F81BD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0.66667</cdr:x>
      <cdr:y>0.5098</cdr:y>
    </cdr:from>
    <cdr:to>
      <cdr:x>0.68293</cdr:x>
      <cdr:y>0.62745</cdr:y>
    </cdr:to>
    <cdr:sp macro="" textlink="">
      <cdr:nvSpPr>
        <cdr:cNvPr id="13" name="Правая фигурная скобка 12"/>
        <cdr:cNvSpPr/>
      </cdr:nvSpPr>
      <cdr:spPr>
        <a:xfrm xmlns:a="http://schemas.openxmlformats.org/drawingml/2006/main">
          <a:off x="5857917" y="1857388"/>
          <a:ext cx="142904" cy="428624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4F81BD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0.46341</cdr:x>
      <cdr:y>0.52942</cdr:y>
    </cdr:from>
    <cdr:to>
      <cdr:x>0.47967</cdr:x>
      <cdr:y>0.62745</cdr:y>
    </cdr:to>
    <cdr:sp macro="" textlink="">
      <cdr:nvSpPr>
        <cdr:cNvPr id="14" name="Правая фигурная скобка 13"/>
        <cdr:cNvSpPr/>
      </cdr:nvSpPr>
      <cdr:spPr>
        <a:xfrm xmlns:a="http://schemas.openxmlformats.org/drawingml/2006/main">
          <a:off x="4071966" y="1928842"/>
          <a:ext cx="142834" cy="357170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4F81BD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0.29268</cdr:x>
      <cdr:y>0.2549</cdr:y>
    </cdr:from>
    <cdr:to>
      <cdr:x>0.34146</cdr:x>
      <cdr:y>0.32248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571742" y="928687"/>
          <a:ext cx="428624" cy="24621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+mj-lt"/>
              <a:cs typeface="Times New Roman" pitchFamily="18" charset="0"/>
            </a:rPr>
            <a:t>64%</a:t>
          </a:r>
          <a:endParaRPr lang="ru-RU" sz="1000" b="1" dirty="0"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0.88618</cdr:x>
      <cdr:y>0.2549</cdr:y>
    </cdr:from>
    <cdr:to>
      <cdr:x>0.93496</cdr:x>
      <cdr:y>0.32248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7786742" y="928694"/>
          <a:ext cx="428628" cy="246221"/>
        </a:xfrm>
        <a:prstGeom xmlns:a="http://schemas.openxmlformats.org/drawingml/2006/main" prst="rect">
          <a:avLst/>
        </a:prstGeom>
        <a:solidFill xmlns:a="http://schemas.openxmlformats.org/drawingml/2006/main">
          <a:srgbClr val="9BBB59"/>
        </a:solidFill>
        <a:ln xmlns:a="http://schemas.openxmlformats.org/drawingml/2006/main" w="381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latin typeface="Calibri"/>
              <a:cs typeface="Times New Roman" pitchFamily="18" charset="0"/>
            </a:rPr>
            <a:t>60%</a:t>
          </a:r>
          <a:endParaRPr lang="ru-RU" sz="1000" b="1" dirty="0">
            <a:latin typeface="Calibri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0.69512</cdr:x>
      <cdr:y>0.26032</cdr:y>
    </cdr:from>
    <cdr:to>
      <cdr:x>0.7439</cdr:x>
      <cdr:y>0.32791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6107953" y="948443"/>
          <a:ext cx="428624" cy="246253"/>
        </a:xfrm>
        <a:prstGeom xmlns:a="http://schemas.openxmlformats.org/drawingml/2006/main" prst="rect">
          <a:avLst/>
        </a:prstGeom>
        <a:solidFill xmlns:a="http://schemas.openxmlformats.org/drawingml/2006/main">
          <a:srgbClr val="9BBB59"/>
        </a:solidFill>
        <a:ln xmlns:a="http://schemas.openxmlformats.org/drawingml/2006/main" w="381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latin typeface="Calibri"/>
              <a:cs typeface="Times New Roman" pitchFamily="18" charset="0"/>
            </a:rPr>
            <a:t>64%</a:t>
          </a:r>
          <a:endParaRPr lang="ru-RU" sz="1000" b="1" dirty="0">
            <a:latin typeface="Calibri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0.49059</cdr:x>
      <cdr:y>0.26033</cdr:y>
    </cdr:from>
    <cdr:to>
      <cdr:x>0.53938</cdr:x>
      <cdr:y>0.32791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4310790" y="948462"/>
          <a:ext cx="428712" cy="246216"/>
        </a:xfrm>
        <a:prstGeom xmlns:a="http://schemas.openxmlformats.org/drawingml/2006/main" prst="rect">
          <a:avLst/>
        </a:prstGeom>
        <a:solidFill xmlns:a="http://schemas.openxmlformats.org/drawingml/2006/main">
          <a:srgbClr val="9BBB59"/>
        </a:solidFill>
        <a:ln xmlns:a="http://schemas.openxmlformats.org/drawingml/2006/main" w="381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latin typeface="Calibri"/>
              <a:cs typeface="Times New Roman" pitchFamily="18" charset="0"/>
            </a:rPr>
            <a:t>64%</a:t>
          </a:r>
          <a:endParaRPr lang="ru-RU" sz="1000" b="1" dirty="0">
            <a:latin typeface="Calibri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0.45911</cdr:x>
      <cdr:y>0.16071</cdr:y>
    </cdr:from>
    <cdr:to>
      <cdr:x>0.58829</cdr:x>
      <cdr:y>0.18949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>
          <a:off x="4034108" y="585539"/>
          <a:ext cx="1135089" cy="1048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0.19266</cdr:x>
      <cdr:y>0.66987</cdr:y>
    </cdr:from>
    <cdr:to>
      <cdr:x>0.34146</cdr:x>
      <cdr:y>0.75071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1692852" y="2440572"/>
          <a:ext cx="1307544" cy="29451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916,8; 36%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0.40573</cdr:x>
      <cdr:y>0.67106</cdr:y>
    </cdr:from>
    <cdr:to>
      <cdr:x>0.53938</cdr:x>
      <cdr:y>0.75012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3565060" y="2444891"/>
          <a:ext cx="1174442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973,4;%36%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0.81847</cdr:x>
      <cdr:y>0.67215</cdr:y>
    </cdr:from>
    <cdr:to>
      <cdr:x>0.96298</cdr:x>
      <cdr:y>0.75121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7191830" y="2448874"/>
          <a:ext cx="1269774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979,1;40%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0.6024</cdr:x>
      <cdr:y>0.66714</cdr:y>
    </cdr:from>
    <cdr:to>
      <cdr:x>0.73984</cdr:x>
      <cdr:y>0.74619</cdr:y>
    </cdr:to>
    <cdr:sp macro="" textlink="">
      <cdr:nvSpPr>
        <cdr:cNvPr id="20" name="Овал 19"/>
        <cdr:cNvSpPr/>
      </cdr:nvSpPr>
      <cdr:spPr>
        <a:xfrm xmlns:a="http://schemas.openxmlformats.org/drawingml/2006/main">
          <a:off x="5293252" y="2430602"/>
          <a:ext cx="1207606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943,5;36%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0.03903</cdr:x>
      <cdr:y>0.05129</cdr:y>
    </cdr:from>
    <cdr:to>
      <cdr:x>0.99632</cdr:x>
      <cdr:y>0.30489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38432" y="255611"/>
          <a:ext cx="8301512" cy="126372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2C75E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  127,6 млн рублей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rgbClr val="2C75E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том числе:</a:t>
          </a:r>
          <a:endParaRPr lang="ru-RU" sz="1800" b="1" dirty="0">
            <a:solidFill>
              <a:srgbClr val="2C75E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rgbClr val="2C75E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Астраханской области 20,9 млн руб.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rgbClr val="2C75E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района 106,7 млн руб.</a:t>
          </a:r>
          <a:endParaRPr lang="ru-RU" sz="1800" b="1" dirty="0">
            <a:solidFill>
              <a:srgbClr val="2C75E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0.03678</cdr:x>
      <cdr:y>0.33963</cdr:y>
    </cdr:from>
    <cdr:to>
      <cdr:x>1</cdr:x>
      <cdr:y>0.61418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18968" y="1692411"/>
          <a:ext cx="8352928" cy="13681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2C75E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   178,4 млн рублей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2C75E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том числе:</a:t>
          </a:r>
        </a:p>
        <a:p xmlns:a="http://schemas.openxmlformats.org/drawingml/2006/main">
          <a:pPr algn="ctr"/>
          <a:r>
            <a:rPr lang="ru-RU" sz="1600" b="1" dirty="0">
              <a:solidFill>
                <a:srgbClr val="2C75E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ru-RU" sz="1600" b="1" dirty="0" smtClean="0">
              <a:solidFill>
                <a:srgbClr val="2C75E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юджет Астраханской области 62,8 млн руб.</a:t>
          </a:r>
        </a:p>
        <a:p xmlns:a="http://schemas.openxmlformats.org/drawingml/2006/main">
          <a:pPr algn="ctr"/>
          <a:r>
            <a:rPr lang="ru-RU" sz="1600" b="1" dirty="0">
              <a:solidFill>
                <a:srgbClr val="2C75E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ru-RU" sz="1600" b="1" dirty="0" smtClean="0">
              <a:solidFill>
                <a:srgbClr val="2C75E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юджет района 115,6 млн руб. </a:t>
          </a:r>
          <a:endParaRPr lang="ru-RU" sz="1600" b="1" dirty="0">
            <a:solidFill>
              <a:srgbClr val="2C75E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0.11032</cdr:x>
      <cdr:y>0.6235</cdr:y>
    </cdr:from>
    <cdr:to>
      <cdr:x>0.28964</cdr:x>
      <cdr:y>0.98476</cdr:y>
    </cdr:to>
    <cdr:sp macro="" textlink="">
      <cdr:nvSpPr>
        <cdr:cNvPr id="4" name="Выноска со стрелкой вверх 3"/>
        <cdr:cNvSpPr/>
      </cdr:nvSpPr>
      <cdr:spPr>
        <a:xfrm xmlns:a="http://schemas.openxmlformats.org/drawingml/2006/main">
          <a:off x="956696" y="3107011"/>
          <a:ext cx="1555020" cy="1800200"/>
        </a:xfrm>
        <a:prstGeom xmlns:a="http://schemas.openxmlformats.org/drawingml/2006/main" prst="upArrowCallou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2C75E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автомобильной дороги по ул.Жемчужная с.Началово</a:t>
          </a:r>
          <a:endParaRPr lang="ru-RU" sz="1200" b="1" dirty="0">
            <a:solidFill>
              <a:srgbClr val="2C75E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0.32068</cdr:x>
      <cdr:y>0.63215</cdr:y>
    </cdr:from>
    <cdr:to>
      <cdr:x>0.5</cdr:x>
      <cdr:y>0.98555</cdr:y>
    </cdr:to>
    <cdr:sp macro="" textlink="">
      <cdr:nvSpPr>
        <cdr:cNvPr id="5" name="Выноска со стрелкой вверх 4"/>
        <cdr:cNvSpPr/>
      </cdr:nvSpPr>
      <cdr:spPr>
        <a:xfrm xmlns:a="http://schemas.openxmlformats.org/drawingml/2006/main">
          <a:off x="2780928" y="3150096"/>
          <a:ext cx="1555020" cy="1761059"/>
        </a:xfrm>
        <a:prstGeom xmlns:a="http://schemas.openxmlformats.org/drawingml/2006/main" prst="upArrowCallou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2C75E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и ремонт дорог</a:t>
          </a:r>
          <a:endParaRPr lang="ru-RU" sz="1200" b="1" dirty="0">
            <a:solidFill>
              <a:srgbClr val="2C75E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0.52821</cdr:x>
      <cdr:y>0.63215</cdr:y>
    </cdr:from>
    <cdr:to>
      <cdr:x>0.70752</cdr:x>
      <cdr:y>0.99056</cdr:y>
    </cdr:to>
    <cdr:sp macro="" textlink="">
      <cdr:nvSpPr>
        <cdr:cNvPr id="6" name="Выноска со стрелкой вверх 5"/>
        <cdr:cNvSpPr/>
      </cdr:nvSpPr>
      <cdr:spPr>
        <a:xfrm xmlns:a="http://schemas.openxmlformats.org/drawingml/2006/main">
          <a:off x="4580556" y="3150096"/>
          <a:ext cx="1555020" cy="1786035"/>
        </a:xfrm>
        <a:prstGeom xmlns:a="http://schemas.openxmlformats.org/drawingml/2006/main" prst="upArrowCallou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2C75E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пешеходных переходов</a:t>
          </a:r>
          <a:endParaRPr lang="ru-RU" sz="1200" b="1" dirty="0">
            <a:solidFill>
              <a:srgbClr val="2C75E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0.73487</cdr:x>
      <cdr:y>0.63795</cdr:y>
    </cdr:from>
    <cdr:to>
      <cdr:x>0.91419</cdr:x>
      <cdr:y>0.98745</cdr:y>
    </cdr:to>
    <cdr:sp macro="" textlink="">
      <cdr:nvSpPr>
        <cdr:cNvPr id="7" name="Выноска со стрелкой вверх 6"/>
        <cdr:cNvSpPr/>
      </cdr:nvSpPr>
      <cdr:spPr>
        <a:xfrm xmlns:a="http://schemas.openxmlformats.org/drawingml/2006/main">
          <a:off x="6372706" y="3179018"/>
          <a:ext cx="1555020" cy="1741603"/>
        </a:xfrm>
        <a:prstGeom xmlns:a="http://schemas.openxmlformats.org/drawingml/2006/main" prst="upArrowCallou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rgbClr val="2C75E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(реконструкция ) дорого общего пользования</a:t>
          </a:r>
          <a:endParaRPr lang="ru-RU" sz="1200" dirty="0">
            <a:solidFill>
              <a:srgbClr val="2C75E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5348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/>
            </a:lvl1pPr>
          </a:lstStyle>
          <a:p>
            <a:fld id="{0B0EF735-0709-4B78-9C74-7E5A856DE16E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18"/>
            <a:ext cx="2921582" cy="495347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/>
            </a:lvl1pPr>
          </a:lstStyle>
          <a:p>
            <a:fld id="{448C0877-A637-4D5A-8A58-CAFEAEE01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402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3633"/>
          </a:xfrm>
          <a:prstGeom prst="rect">
            <a:avLst/>
          </a:prstGeom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2041FA-6D44-4152-9737-2969A06D7E11}" type="datetimeFigureOut">
              <a:rPr lang="ru-RU"/>
              <a:pPr/>
              <a:t>20.11.2025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21582" cy="493633"/>
          </a:xfrm>
          <a:prstGeom prst="rect">
            <a:avLst/>
          </a:prstGeom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E109CE-E29D-4997-BD77-0100CCA2456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3612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49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018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83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21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34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0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16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54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7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80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DB89B-87C3-4986-B345-E3FE38728006}" type="datetime1">
              <a:rPr lang="ru-RU" smtClean="0"/>
              <a:t>20.11.2025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CFDF-C14A-44A2-81C1-E6AA698B44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7B001F-1A06-48B0-922E-69051AF8F253}" type="datetime1">
              <a:rPr lang="ru-RU" smtClean="0"/>
              <a:t>20.11.2025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4ED6-18A3-457A-9C29-CB2ECB3409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80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777E9-07AF-4A98-BB62-A17535574BEF}" type="datetime1">
              <a:rPr lang="ru-RU" smtClean="0"/>
              <a:t>20.11.2025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995A6-F141-4BD3-867E-0BE4CDB988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90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C111A7-C981-4445-8EE3-4382332EB1DA}" type="datetime1">
              <a:rPr lang="ru-RU" smtClean="0"/>
              <a:t>20.11.2025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7B1CA-9955-4BE6-AA77-EC44CA8AD7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52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D53B4-6770-4FA5-BCAC-A95FA256CFF0}" type="datetime1">
              <a:rPr lang="ru-RU" smtClean="0"/>
              <a:t>20.11.2025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ABDC0-B3AC-4782-AFC4-C1624A5A4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50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928E5A-E71B-4AAB-8DCA-EC450767644F}" type="datetime1">
              <a:rPr lang="ru-RU" smtClean="0"/>
              <a:t>20.11.2025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3FA0B-F6C9-4EFA-BDA4-E2C5FBDCD7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6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485B6-50EF-4E76-8919-FDA56AA4ADEE}" type="datetime1">
              <a:rPr lang="ru-RU" smtClean="0"/>
              <a:t>20.11.2025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F1D71-9800-4B62-B5B4-EDBD32AFB4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9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131AA3-8FBA-4E52-8054-00EF15265B7B}" type="datetime1">
              <a:rPr lang="ru-RU" smtClean="0"/>
              <a:t>20.11.2025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3A156-FD43-43CE-9073-DB71412F028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51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EABCFB-3EC1-4B37-83A5-CD6D25F97959}" type="datetime1">
              <a:rPr lang="ru-RU" smtClean="0"/>
              <a:t>20.11.2025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86A1A-085C-49F1-A609-D92884D36E0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49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3FD4D2-DC74-43BC-972D-BC24720CAB6B}" type="datetime1">
              <a:rPr lang="ru-RU" smtClean="0"/>
              <a:t>20.11.2025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632E-98F3-4504-8D96-6456994418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51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4D8F4A-D05B-4148-8970-6F706E62A70D}" type="datetime1">
              <a:rPr lang="ru-RU" smtClean="0"/>
              <a:t>20.11.2025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9AB57-DD08-46BA-9CFD-804FD920F9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09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9DCF9-8A27-4E93-B819-F7FDF0E9BBFC}" type="datetime1">
              <a:rPr lang="ru-RU" smtClean="0"/>
              <a:t>20.11.2025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06838-0919-4FC0-A572-4C9682D5EE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1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6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37791EC-E010-42DF-88C0-1010128FBF03}" type="datetime1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E6FCE330-CE9F-4A15-8DEE-19871D38B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81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17232"/>
          </a:xfrm>
          <a:noFill/>
        </p:spPr>
        <p:txBody>
          <a:bodyPr/>
          <a:lstStyle/>
          <a:p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Проект бюджета муниципального образования «ПРИВОЛЖСКИЙ МУНИЦИПАЛЬНЫЙ РАЙОН АСТРАХАНСКОЙ ОБЛАСТИ» на 2026 год и на плановый период </a:t>
            </a:r>
            <a:b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2027 и 2028 годов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285728"/>
            <a:ext cx="6357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9892" r="29797" b="24510"/>
          <a:stretch/>
        </p:blipFill>
        <p:spPr>
          <a:xfrm>
            <a:off x="103517" y="105079"/>
            <a:ext cx="550833" cy="6538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B1CA-9955-4BE6-AA77-EC44CA8AD78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304" y="0"/>
            <a:ext cx="9129096" cy="1143000"/>
          </a:xfrm>
          <a:solidFill>
            <a:srgbClr val="3399FF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МЕЖБЮДЖЕТНЫЕ ТРАНСФЕРТЫ ПОСЕЛЕНИЯМ тыс.руб.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BDC0-B3AC-4782-AFC4-C1624A5A47D7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9892" r="29797" b="24510"/>
          <a:stretch/>
        </p:blipFill>
        <p:spPr>
          <a:xfrm>
            <a:off x="103517" y="105079"/>
            <a:ext cx="550833" cy="6538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386201"/>
              </p:ext>
            </p:extLst>
          </p:nvPr>
        </p:nvGraphicFramePr>
        <p:xfrm>
          <a:off x="103517" y="1143000"/>
          <a:ext cx="5836636" cy="54785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123"/>
                <a:gridCol w="862070"/>
                <a:gridCol w="862070"/>
                <a:gridCol w="729443"/>
                <a:gridCol w="729443"/>
                <a:gridCol w="859487"/>
              </a:tblGrid>
              <a:tr h="1215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бюджетной обеспеченности за счет средств бюджета Астраханской области </a:t>
                      </a:r>
                      <a:endParaRPr lang="ru-RU" sz="10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бюджетной </a:t>
                      </a:r>
                      <a:r>
                        <a:rPr lang="ru-RU" sz="1000" b="1" u="none" strike="noStrike" dirty="0" smtClean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обеспеченности за счет средств бюджета района 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</a:tr>
              <a:tr h="236812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</a:tr>
              <a:tr h="2968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smtClean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Бирюковский сельсовет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2975,7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1797,5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1737,2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1724,8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</a:tr>
              <a:tr h="345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smtClean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u="none" strike="noStrike" dirty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Евпраксинский </a:t>
                      </a:r>
                      <a:r>
                        <a:rPr lang="ru-RU" sz="1000" b="1" u="none" strike="noStrike" dirty="0" smtClean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сельсовет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3306,5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2013,6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1946,1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1932,1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129,2</a:t>
                      </a:r>
                      <a:endParaRPr lang="ru-RU" sz="1000" b="1" i="0" u="none" strike="noStrike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</a:tr>
              <a:tr h="2968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smtClean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u="none" strike="noStrike" dirty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</a:t>
                      </a:r>
                      <a:r>
                        <a:rPr lang="ru-RU" sz="1000" b="1" u="none" strike="noStrike" dirty="0" smtClean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Карагали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4430,6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2831,9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2736,9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2717,2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</a:tr>
              <a:tr h="345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smtClean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Килинчинский сельсовет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5079,1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3124,1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3019,3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2997,6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155,6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</a:tr>
              <a:tr h="2968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smtClean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Началовский сельсовет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27541,5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17888,8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17288,8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17164,7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232,6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</a:tr>
              <a:tr h="345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smtClean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Новорычинский сельсовет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2420,5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1501,3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1451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1440,6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</a:tr>
              <a:tr h="2968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smtClean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</a:t>
                      </a:r>
                      <a:r>
                        <a:rPr lang="ru-RU" sz="1000" b="1" u="none" strike="noStrike" dirty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Осыпной </a:t>
                      </a:r>
                      <a:r>
                        <a:rPr lang="ru-RU" sz="1000" b="1" u="none" strike="noStrike" dirty="0" smtClean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Бугор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6027,8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3839,5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3710,7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3684,1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</a:tr>
              <a:tr h="345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smtClean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Растопуловка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4230,3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2679,7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2589,8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2581,3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</a:tr>
              <a:tr h="345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smtClean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Татаробашмаковский сельсовет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6512,3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4041,8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3906,3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3878,2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</a:tr>
              <a:tr h="345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smtClean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Трехпротокский сельсовет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8881,0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5593,3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5405,7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5366,9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</a:tr>
              <a:tr h="2968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smtClean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Фунтовский сельсовет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9161,7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5757,6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5564,5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5524,6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244,3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</a:tr>
              <a:tr h="2968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smtClean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Яксатовский сельсовет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6772,6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4227,2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4085,4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4056,1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</a:tr>
              <a:tr h="166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87384,6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55296,3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53441,7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53068,2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2C75E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000" b="1" i="0" u="none" strike="noStrike" dirty="0">
                        <a:solidFill>
                          <a:srgbClr val="2C75E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5" marR="2665" marT="2665" marB="0" anchor="b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060144" y="3284984"/>
            <a:ext cx="2952328" cy="3436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подушевой дотации на выравнивание бюджетной обеспеченности поселений за счёт средств бюджета Астраханской области в целях выравнивания финансовых возможностей сельских поселений:</a:t>
            </a:r>
          </a:p>
          <a:p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на 2026 год в сумме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809,34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на человека;</a:t>
            </a:r>
          </a:p>
          <a:p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на 2027 год в сумме 782,19 рубля на человека;</a:t>
            </a:r>
          </a:p>
          <a:p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на 2028 год в сумме 776,58 рублей на человека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(2025 год 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1317,85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на человека)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028766" y="1196752"/>
            <a:ext cx="3115234" cy="2033368"/>
          </a:xfrm>
          <a:prstGeom prst="downArrow">
            <a:avLst>
              <a:gd name="adj1" fmla="val 50000"/>
              <a:gd name="adj2" fmla="val 468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Астраханской области от 05.12.2005 N 74/2005-ОЗ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 в Астраханской области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904" y="0"/>
            <a:ext cx="9129096" cy="1143000"/>
          </a:xfrm>
          <a:solidFill>
            <a:srgbClr val="3399FF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ДОРОЖНЫЙ ФОНД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444947"/>
              </p:ext>
            </p:extLst>
          </p:nvPr>
        </p:nvGraphicFramePr>
        <p:xfrm>
          <a:off x="469784" y="1258094"/>
          <a:ext cx="8671896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BDC0-B3AC-4782-AFC4-C1624A5A47D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descr="Голубая тисненая бумага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rgbClr val="3399FF"/>
          </a:solidFill>
          <a:ln w="38100">
            <a:solidFill>
              <a:schemeClr val="bg1"/>
            </a:solidFill>
          </a:ln>
        </p:spPr>
        <p:txBody>
          <a:bodyPr anchor="t"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Долговая политика </a:t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муниципального образования</a:t>
            </a:r>
          </a:p>
        </p:txBody>
      </p:sp>
      <p:sp>
        <p:nvSpPr>
          <p:cNvPr id="21510" name="AutoShape 7" descr="Голубая тисненая бумага"/>
          <p:cNvSpPr>
            <a:spLocks noChangeArrowheads="1"/>
          </p:cNvSpPr>
          <p:nvPr/>
        </p:nvSpPr>
        <p:spPr bwMode="auto">
          <a:xfrm>
            <a:off x="285720" y="1428736"/>
            <a:ext cx="8607455" cy="336841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marL="342900" indent="-342900" algn="ctr"/>
            <a:r>
              <a:rPr lang="ru-RU" sz="2000" b="1" dirty="0">
                <a:solidFill>
                  <a:srgbClr val="2016EA"/>
                </a:solidFill>
                <a:cs typeface="Times New Roman" pitchFamily="18" charset="0"/>
              </a:rPr>
              <a:t>По состоянию на </a:t>
            </a:r>
            <a:r>
              <a:rPr lang="ru-RU" sz="2000" b="1" dirty="0" smtClean="0">
                <a:solidFill>
                  <a:srgbClr val="2016EA"/>
                </a:solidFill>
                <a:cs typeface="Times New Roman" pitchFamily="18" charset="0"/>
              </a:rPr>
              <a:t>01.01.2026 долговые обязательства отсутствуют</a:t>
            </a:r>
            <a:endParaRPr lang="ru-RU" sz="2000" b="1" dirty="0">
              <a:solidFill>
                <a:srgbClr val="2016EA"/>
              </a:solidFill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29892" r="29797" b="24510"/>
          <a:stretch/>
        </p:blipFill>
        <p:spPr>
          <a:xfrm>
            <a:off x="103517" y="105079"/>
            <a:ext cx="550833" cy="6538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BDC0-B3AC-4782-AFC4-C1624A5A47D7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72" name="Rectangle 4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73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74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75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76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77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2304" name="TextBox 18"/>
          <p:cNvSpPr txBox="1">
            <a:spLocks noChangeArrowheads="1"/>
          </p:cNvSpPr>
          <p:nvPr/>
        </p:nvSpPr>
        <p:spPr bwMode="auto">
          <a:xfrm>
            <a:off x="1619672" y="1340768"/>
            <a:ext cx="6162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06463">
              <a:spcBef>
                <a:spcPts val="1200"/>
              </a:spcBef>
              <a:spcAft>
                <a:spcPts val="1200"/>
              </a:spcAft>
            </a:pPr>
            <a:r>
              <a:rPr lang="ru-RU" sz="48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+mj-ea"/>
                <a:cs typeface="+mj-cs"/>
              </a:rPr>
              <a:t>Спасибо за внимание!</a:t>
            </a:r>
          </a:p>
        </p:txBody>
      </p:sp>
      <p:pic>
        <p:nvPicPr>
          <p:cNvPr id="16" name="Picture 2" descr="https://astrakhan.su/wp-content/uploads/2019/11/adc2f55df1176a38b4004b7152b0c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3" y="2171766"/>
            <a:ext cx="8924353" cy="4569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409700">
              <a:schemeClr val="accent1">
                <a:alpha val="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A1A-085C-49F1-A609-D92884D36E0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Голубая тисненая бумага"/>
          <p:cNvSpPr>
            <a:spLocks noGrp="1"/>
          </p:cNvSpPr>
          <p:nvPr>
            <p:ph type="title"/>
          </p:nvPr>
        </p:nvSpPr>
        <p:spPr>
          <a:xfrm>
            <a:off x="29744" y="0"/>
            <a:ext cx="9144000" cy="1285860"/>
          </a:xfrm>
          <a:solidFill>
            <a:srgbClr val="3399FF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Основные  параметры  бюджета</a:t>
            </a:r>
            <a:b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             муниципального  образования «ПРИВОЛЖСКИЙ МУНИЦИПАЛЬНЫЙ РАЙОН АСТРАХАНСКОЙ ОБЛАСТИ» на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2026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год и на плановый период </a:t>
            </a:r>
            <a:b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 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2027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и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2028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годов      (млн руб.)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897644"/>
              </p:ext>
            </p:extLst>
          </p:nvPr>
        </p:nvGraphicFramePr>
        <p:xfrm>
          <a:off x="125172" y="1544370"/>
          <a:ext cx="8893653" cy="4692943"/>
        </p:xfrm>
        <a:graphic>
          <a:graphicData uri="http://schemas.openxmlformats.org/drawingml/2006/table">
            <a:tbl>
              <a:tblPr/>
              <a:tblGrid>
                <a:gridCol w="4712875"/>
                <a:gridCol w="1596296"/>
                <a:gridCol w="1292241"/>
                <a:gridCol w="1292241"/>
              </a:tblGrid>
              <a:tr h="487601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2026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Плановый период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906224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079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Доходы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2734,0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2614,1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2421,5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960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2734,0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2614,1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2421,5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71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Дефицит (-),  профицит (+)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9892" r="29797" b="24510"/>
          <a:stretch/>
        </p:blipFill>
        <p:spPr>
          <a:xfrm>
            <a:off x="103517" y="105079"/>
            <a:ext cx="550833" cy="6538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B1CA-9955-4BE6-AA77-EC44CA8AD78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Голубая тисненая бумага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3399FF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               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Структура и динамика доходов бюджета муниципального образования </a:t>
            </a:r>
            <a:b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в 2025-2028 годах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(млн руб.)</a:t>
            </a: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5835" y="5078431"/>
            <a:ext cx="8428165" cy="123088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налоговых и неналоговых доходов в общем объеме поступлений в 2026 году не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изменилась к уровню 2025 года 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составляет 36%. </a:t>
            </a:r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безвозмездных поступлениях учтены добровольные пожертвования от юридических и физических лиц общеобразовательным учреждения по 1,4 млн рублей ежегодно.</a:t>
            </a:r>
            <a:endParaRPr lang="ru-RU" sz="14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142844" y="1214422"/>
          <a:ext cx="878687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3042" y="150017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2577,2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2500298" y="1928802"/>
            <a:ext cx="142876" cy="71438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7715272" y="1928802"/>
            <a:ext cx="142876" cy="71438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6000760" y="1857364"/>
            <a:ext cx="142876" cy="71438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4214810" y="1714488"/>
            <a:ext cx="142876" cy="785818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2493131" y="2829666"/>
            <a:ext cx="142876" cy="14287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7731858" y="2841672"/>
            <a:ext cx="142876" cy="14287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6000760" y="2858941"/>
            <a:ext cx="142876" cy="14287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4239109" y="2819151"/>
            <a:ext cx="142876" cy="21431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"/>
          <p:cNvSpPr txBox="1"/>
          <p:nvPr/>
        </p:nvSpPr>
        <p:spPr>
          <a:xfrm>
            <a:off x="2731975" y="2743131"/>
            <a:ext cx="482998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+mj-lt"/>
                <a:cs typeface="Times New Roman" pitchFamily="18" charset="0"/>
              </a:rPr>
              <a:t>12 %</a:t>
            </a:r>
            <a:endParaRPr lang="ru-RU" sz="1000" b="1" dirty="0">
              <a:latin typeface="+mj-lt"/>
              <a:cs typeface="Times New Roman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7929586" y="2755596"/>
            <a:ext cx="428628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+mj-lt"/>
                <a:cs typeface="Times New Roman" pitchFamily="18" charset="0"/>
              </a:rPr>
              <a:t>10%</a:t>
            </a:r>
            <a:endParaRPr lang="ru-RU" sz="1000" b="1" dirty="0">
              <a:latin typeface="+mj-lt"/>
              <a:cs typeface="Times New Roman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6237914" y="2769991"/>
            <a:ext cx="428628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+mj-lt"/>
                <a:cs typeface="Times New Roman" pitchFamily="18" charset="0"/>
              </a:rPr>
              <a:t>10%</a:t>
            </a:r>
            <a:endParaRPr lang="ru-RU" sz="1000" b="1" dirty="0">
              <a:latin typeface="+mj-lt"/>
              <a:cs typeface="Times New Roman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4453718" y="2766292"/>
            <a:ext cx="428628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+mj-lt"/>
                <a:cs typeface="Times New Roman" pitchFamily="18" charset="0"/>
              </a:rPr>
              <a:t>12%</a:t>
            </a:r>
            <a:endParaRPr lang="ru-RU" sz="1000" b="1" dirty="0">
              <a:latin typeface="+mj-lt"/>
              <a:cs typeface="Times New Roman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2714612" y="3071810"/>
            <a:ext cx="428628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+mj-lt"/>
                <a:cs typeface="Times New Roman" pitchFamily="18" charset="0"/>
              </a:rPr>
              <a:t>24%</a:t>
            </a:r>
            <a:endParaRPr lang="ru-RU" sz="1000" b="1" dirty="0">
              <a:latin typeface="+mj-lt"/>
              <a:cs typeface="Times New Roman" pitchFamily="18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7929586" y="3071810"/>
            <a:ext cx="428628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+mj-lt"/>
                <a:cs typeface="Times New Roman" pitchFamily="18" charset="0"/>
              </a:rPr>
              <a:t>30%</a:t>
            </a:r>
            <a:endParaRPr lang="ru-RU" sz="1000" b="1" dirty="0">
              <a:latin typeface="+mj-lt"/>
              <a:cs typeface="Times New Roman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6215074" y="3071810"/>
            <a:ext cx="428628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+mj-lt"/>
                <a:cs typeface="Times New Roman" pitchFamily="18" charset="0"/>
              </a:rPr>
              <a:t>26%</a:t>
            </a:r>
            <a:endParaRPr lang="ru-RU" sz="1000" b="1" dirty="0">
              <a:latin typeface="+mj-lt"/>
              <a:cs typeface="Times New Roman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4429124" y="3071810"/>
            <a:ext cx="428628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+mj-lt"/>
                <a:cs typeface="Times New Roman" pitchFamily="18" charset="0"/>
              </a:rPr>
              <a:t>24%</a:t>
            </a:r>
            <a:endParaRPr lang="ru-RU" sz="1000" b="1" dirty="0">
              <a:latin typeface="+mj-lt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/>
          <a:srcRect l="29892" r="29797" b="24510"/>
          <a:stretch/>
        </p:blipFill>
        <p:spPr>
          <a:xfrm>
            <a:off x="103517" y="105079"/>
            <a:ext cx="550833" cy="6538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8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226003"/>
              </p:ext>
            </p:extLst>
          </p:nvPr>
        </p:nvGraphicFramePr>
        <p:xfrm>
          <a:off x="251520" y="1124744"/>
          <a:ext cx="8640959" cy="532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280"/>
                <a:gridCol w="1290369"/>
                <a:gridCol w="1068370"/>
                <a:gridCol w="1096121"/>
                <a:gridCol w="1158558"/>
                <a:gridCol w="997261"/>
              </a:tblGrid>
              <a:tr h="7752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поступления за 2025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2026/2025,%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951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5455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5455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ЗЕМЛИ И ИМУЩЕСТВА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951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НВОС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951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ЗЕМЛИ И ИМУЩЕСТВА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5455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ПЛАТНЫЕ УСЛУГИ ОБРАЗОВАНИЯ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951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951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5455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951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1"/>
            <a:ext cx="9144000" cy="98072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        Структура и динамика налоговых и неналоговых доходов за 2025 гг. и прогноз на 2026 -2028 годы (млн руб.)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29892" r="29797" b="24510"/>
          <a:stretch/>
        </p:blipFill>
        <p:spPr>
          <a:xfrm>
            <a:off x="0" y="44624"/>
            <a:ext cx="550833" cy="6538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5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028" y="-7803"/>
            <a:ext cx="9123218" cy="1204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+mj-ea"/>
                <a:cs typeface="+mj-cs"/>
              </a:rPr>
              <a:t>ОСНОВНЫЕ СВЕДЕНИЯ О МЕЖБЮДЖЕТНЫХ ОТНОШЕНИЯХ  (млн руб.)</a:t>
            </a:r>
          </a:p>
        </p:txBody>
      </p:sp>
      <p:pic>
        <p:nvPicPr>
          <p:cNvPr id="2050" name="Picture 2" descr="https://vestnik-urpa.ru/assets/foto/07-2020/1656401dfc234a5bae6bd07c293e1c59%20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9212"/>
            <a:ext cx="2448272" cy="1295410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315099" y="1830435"/>
            <a:ext cx="2193005" cy="292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563424"/>
              </p:ext>
            </p:extLst>
          </p:nvPr>
        </p:nvGraphicFramePr>
        <p:xfrm>
          <a:off x="72737" y="2783899"/>
          <a:ext cx="8459703" cy="389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3652"/>
                <a:gridCol w="1318751"/>
                <a:gridCol w="1318751"/>
                <a:gridCol w="1247505"/>
                <a:gridCol w="1271044"/>
              </a:tblGrid>
              <a:tr h="27555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</a:tr>
              <a:tr h="9093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ВСЕГО</a:t>
                      </a:r>
                    </a:p>
                    <a:p>
                      <a:r>
                        <a:rPr lang="ru-RU" sz="20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0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1699,2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1759,2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1669,2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1440,9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</a:tr>
              <a:tr h="58488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381,4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361,2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266,9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81,4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</a:tr>
              <a:tr h="47072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1253,2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1318,2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1332,0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1322,3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</a:tr>
              <a:tr h="76088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</a:tr>
            </a:tbl>
          </a:graphicData>
        </a:graphic>
      </p:graphicFrame>
      <p:pic>
        <p:nvPicPr>
          <p:cNvPr id="8" name="Picture 2" descr="https://avatars.mds.yandex.net/get-altay/10589039/2a0000018c503c4f0bca7ad789b3d7a89664/XX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62833"/>
            <a:ext cx="2448272" cy="126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/>
          <a:srcRect l="29892" r="29797" b="24510"/>
          <a:stretch/>
        </p:blipFill>
        <p:spPr>
          <a:xfrm>
            <a:off x="82717" y="116632"/>
            <a:ext cx="550833" cy="6538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BDC0-B3AC-4782-AFC4-C1624A5A47D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30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811639"/>
              </p:ext>
            </p:extLst>
          </p:nvPr>
        </p:nvGraphicFramePr>
        <p:xfrm>
          <a:off x="457200" y="1600201"/>
          <a:ext cx="8363272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BDC0-B3AC-4782-AFC4-C1624A5A47D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0" name="Rectangle 2" descr="Голубая тисненая бумага"/>
          <p:cNvSpPr>
            <a:spLocks noGrp="1"/>
          </p:cNvSpPr>
          <p:nvPr>
            <p:ph type="title"/>
          </p:nvPr>
        </p:nvSpPr>
        <p:spPr>
          <a:xfrm>
            <a:off x="-5664" y="0"/>
            <a:ext cx="9108504" cy="1143000"/>
          </a:xfrm>
          <a:solidFill>
            <a:srgbClr val="3399FF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kumimoji="0"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br>
              <a:rPr kumimoji="0"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r>
              <a:rPr kumimoji="0"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              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Расходы бюджета по направлениям млрд руб.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kumimoji="0"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                     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/>
          <a:srcRect l="29892" r="29797" b="24510"/>
          <a:stretch/>
        </p:blipFill>
        <p:spPr>
          <a:xfrm>
            <a:off x="82717" y="116632"/>
            <a:ext cx="550833" cy="6538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187624" y="5517234"/>
            <a:ext cx="705678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C75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оплаты труда, социально значимые расходы  предусмотрены в полном объеме с учетом «майских» указов и МРОТ 27093 руб. с 01.01.2026г.</a:t>
            </a:r>
            <a:endParaRPr lang="ru-RU" sz="1400" b="1" dirty="0">
              <a:solidFill>
                <a:srgbClr val="2C75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4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Голубая тисненая бумага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3399FF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Расходы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бюджета</a:t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             муниципального образования по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муниципальных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программ (млн руб.)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3810" y="1214422"/>
            <a:ext cx="3053975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2016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69534"/>
              </p:ext>
            </p:extLst>
          </p:nvPr>
        </p:nvGraphicFramePr>
        <p:xfrm>
          <a:off x="695505" y="1500998"/>
          <a:ext cx="3732479" cy="238088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60271"/>
                <a:gridCol w="593100"/>
                <a:gridCol w="636059"/>
                <a:gridCol w="643049"/>
              </a:tblGrid>
              <a:tr h="213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/>
                </a:tc>
              </a:tr>
              <a:tr h="625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образования, молодежной политики и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1631,5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1751,3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1781,5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</a:tr>
              <a:tr h="213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</a:tr>
              <a:tr h="419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мер социальной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поддержки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</a:tr>
              <a:tr h="2759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казачества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</a:tr>
              <a:tr h="419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 воспитание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</a:tr>
              <a:tr h="2134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1701,6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1802,5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1833,4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560993"/>
              </p:ext>
            </p:extLst>
          </p:nvPr>
        </p:nvGraphicFramePr>
        <p:xfrm>
          <a:off x="5217295" y="1214422"/>
          <a:ext cx="3721604" cy="2881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9057"/>
                <a:gridCol w="740916"/>
                <a:gridCol w="680839"/>
                <a:gridCol w="640792"/>
              </a:tblGrid>
              <a:tr h="173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/>
                </a:tc>
              </a:tr>
              <a:tr h="506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 и сел Приволжского района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</a:tr>
              <a:tr h="8401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мер по улучшению инвестиционного климата в Приволжском районе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</a:tr>
              <a:tr h="673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комфортности проживания населения Приволжского района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</a:tr>
              <a:tr h="473477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016253"/>
              </p:ext>
            </p:extLst>
          </p:nvPr>
        </p:nvGraphicFramePr>
        <p:xfrm>
          <a:off x="1038514" y="4187726"/>
          <a:ext cx="5084565" cy="2400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1838"/>
                <a:gridCol w="610239"/>
                <a:gridCol w="608848"/>
                <a:gridCol w="713640"/>
              </a:tblGrid>
              <a:tr h="342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/>
                </a:tc>
              </a:tr>
              <a:tr h="1521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общественной 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</a:tr>
              <a:tr h="171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кадровой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политики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</a:tr>
              <a:tr h="3360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полномочий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</a:tr>
              <a:tr h="665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муниципальными финансами, создание условий для эффективного и ответственного управления муниципальными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финансами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</a:tr>
              <a:tr h="3360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Эффективное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 имуществом и земельными отношениями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/>
                </a:tc>
              </a:tr>
              <a:tr h="171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2928" y="1500998"/>
            <a:ext cx="511115" cy="2380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направленные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37494" y="1500997"/>
            <a:ext cx="511115" cy="2380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экономики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485" y="4161454"/>
            <a:ext cx="511115" cy="2380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управления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B1CA-9955-4BE6-AA77-EC44CA8AD78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72199" y="4199133"/>
            <a:ext cx="2566699" cy="2388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276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расходов на социальную сферу в общих расходах бюджета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276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62,2%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276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 69%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276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 75%</a:t>
            </a:r>
            <a:endParaRPr lang="ru-RU" sz="1600" b="1" dirty="0">
              <a:solidFill>
                <a:srgbClr val="276F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Голубая тисненая бумага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75"/>
          </a:xfrm>
          <a:solidFill>
            <a:srgbClr val="3399FF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kumimoji="0"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br>
              <a:rPr kumimoji="0"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r>
              <a:rPr kumimoji="0"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              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Расходы бюджета не включенные в муниципальные программы  в 2026 году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kumimoji="0"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                      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3796" name="Прямоугольник 9"/>
          <p:cNvSpPr>
            <a:spLocks noChangeArrowheads="1"/>
          </p:cNvSpPr>
          <p:nvPr/>
        </p:nvSpPr>
        <p:spPr bwMode="auto">
          <a:xfrm>
            <a:off x="1214438" y="1500188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04698" y="3362521"/>
            <a:ext cx="5563627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и иные расходы  представительного органа и контрольно счетного органа муниципального образования–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7,6 млн руб.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42844" y="2428868"/>
            <a:ext cx="2214578" cy="194095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Расходы, не включенные в муниципальные программы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33,6 млн руб.</a:t>
            </a:r>
          </a:p>
          <a:p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2452646" y="1998846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607455" y="3700557"/>
            <a:ext cx="4881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857620" y="1393017"/>
            <a:ext cx="4857784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Резервный фонд администрации района–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2,0 млн руб.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96204" y="5293711"/>
            <a:ext cx="2844980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судебных актов–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24,0 млн руб.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907704" y="4492055"/>
            <a:ext cx="25542" cy="665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/>
          <a:srcRect l="29892" r="29797" b="24510"/>
          <a:stretch/>
        </p:blipFill>
        <p:spPr>
          <a:xfrm>
            <a:off x="103517" y="105079"/>
            <a:ext cx="550833" cy="6538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632E-98F3-4504-8D96-6456994418FB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036496" cy="1052735"/>
          </a:xfrm>
          <a:solidFill>
            <a:srgbClr val="3399FF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   Участие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в национальных проектах и государственных программах в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2025- 2026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гг. (млн руб.)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9892" r="29797" b="24510"/>
          <a:stretch/>
        </p:blipFill>
        <p:spPr>
          <a:xfrm>
            <a:off x="103517" y="105079"/>
            <a:ext cx="550833" cy="6538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574639"/>
              </p:ext>
            </p:extLst>
          </p:nvPr>
        </p:nvGraphicFramePr>
        <p:xfrm>
          <a:off x="179511" y="1157815"/>
          <a:ext cx="8856984" cy="5521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1964"/>
                <a:gridCol w="759170"/>
                <a:gridCol w="759170"/>
                <a:gridCol w="759170"/>
                <a:gridCol w="759170"/>
                <a:gridCol w="759170"/>
                <a:gridCol w="759170"/>
              </a:tblGrid>
              <a:tr h="21825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Астраханской области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района (софинансирование)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2026год 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</a:tr>
              <a:tr h="274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аварийного жилищного фонда, 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</a:tr>
              <a:tr h="370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транспортной инфраструктуры на сельских </a:t>
                      </a:r>
                      <a:r>
                        <a:rPr lang="ru-RU" sz="1200" b="1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территориях (в рамках дорожного фонда)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</a:tr>
              <a:tr h="411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технического уровня транспортно-эксплуатационного состояния автомобильных дорог </a:t>
                      </a:r>
                      <a:r>
                        <a:rPr lang="ru-RU" sz="1200" b="1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(в рамках</a:t>
                      </a:r>
                      <a:r>
                        <a:rPr lang="ru-RU" sz="1200" b="1" u="none" strike="noStrike" baseline="0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дорожного фонда)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</a:tr>
              <a:tr h="274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бесплатного горячего питания обучающихся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50,5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</a:tr>
              <a:tr h="370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обеспечению жильем молодых семей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</a:tr>
              <a:tr h="411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капитальному ремонту зданий муниципальных образовательных организаций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114,8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113,6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</a:tr>
              <a:tr h="5525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строительству (реконструкции), капитальному ремонту систем коммунальной инфраструктуры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261,6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273,7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216,9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243,1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ru-RU" sz="1200" b="1" i="0" u="none" strike="noStrike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</a:tr>
              <a:tr h="9172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комплексных кадастровых работ местного значения ( письмо министерства имущественных и градостроительных отношений Астраханской области№ 114-12-01/7439</a:t>
                      </a:r>
                      <a:b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04.09.2025г</a:t>
                      </a:r>
                      <a:r>
                        <a:rPr lang="ru-RU" sz="1200" b="1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</a:tr>
              <a:tr h="5525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 на оплату труда работников муниципальных централизованных бухгалтерий, обслуживающих муниципальные образовательные организации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</a:tr>
              <a:tr h="1878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508,1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415,3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440,2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361,2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67,9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276F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54,1</a:t>
                      </a:r>
                      <a:endParaRPr lang="ru-RU" sz="1200" b="1" i="0" u="none" strike="noStrike" dirty="0">
                        <a:solidFill>
                          <a:srgbClr val="276F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BDC0-B3AC-4782-AFC4-C1624A5A47D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44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14510</TotalTime>
  <Words>1049</Words>
  <Application>Microsoft Office PowerPoint</Application>
  <PresentationFormat>Экран (4:3)</PresentationFormat>
  <Paragraphs>449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Impact</vt:lpstr>
      <vt:lpstr>Times New Roman</vt:lpstr>
      <vt:lpstr>Wingdings</vt:lpstr>
      <vt:lpstr>Тема Office</vt:lpstr>
      <vt:lpstr>Проект бюджета муниципального образования «ПРИВОЛЖСКИЙ МУНИЦИПАЛЬНЫЙ РАЙОН АСТРАХАНСКОЙ ОБЛАСТИ» на 2026 год и на плановый период  2027 и 2028 годов</vt:lpstr>
      <vt:lpstr>Основные  параметры  бюджета                муниципального  образования «ПРИВОЛЖСКИЙ МУНИЦИПАЛЬНЫЙ РАЙОН АСТРАХАНСКОЙ ОБЛАСТИ» на 2026 год и на плановый период      2027 и 2028 годов      (млн руб.)</vt:lpstr>
      <vt:lpstr>                  Структура и динамика доходов бюджета муниципального образования  в 2025-2028 годах (млн руб.)</vt:lpstr>
      <vt:lpstr>Презентация PowerPoint</vt:lpstr>
      <vt:lpstr>ОСНОВНЫЕ СВЕДЕНИЯ О МЕЖБЮДЖЕТНЫХ ОТНОШЕНИЯХ  (млн руб.)</vt:lpstr>
      <vt:lpstr>                  Расходы бюджета по направлениям млрд руб.                        </vt:lpstr>
      <vt:lpstr>Расходы бюджета                муниципального образования по муниципальных программ (млн руб.)</vt:lpstr>
      <vt:lpstr>                  Расходы бюджета не включенные в муниципальные программы  в 2026 году                        </vt:lpstr>
      <vt:lpstr>     Участие в национальных проектах и государственных программах в 2025- 2026 гг. (млн руб.)</vt:lpstr>
      <vt:lpstr>МЕЖБЮДЖЕТНЫЕ ТРАНСФЕРТЫ ПОСЕЛЕНИЯМ тыс.руб. </vt:lpstr>
      <vt:lpstr>ДОРОЖНЫЙ ФОНД</vt:lpstr>
      <vt:lpstr>Долговая политика  муниципального образования</vt:lpstr>
      <vt:lpstr>Презентация PowerPoint</vt:lpstr>
    </vt:vector>
  </TitlesOfParts>
  <Company>ОФ и ЭА администрации города Торжка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и динамика доходов муниципального образования город Торжок за 2008-2010 годы</dc:title>
  <dc:creator>Лавров Антон Владимирович</dc:creator>
  <cp:lastModifiedBy>наташа</cp:lastModifiedBy>
  <cp:revision>1546</cp:revision>
  <cp:lastPrinted>2025-11-19T06:36:07Z</cp:lastPrinted>
  <dcterms:created xsi:type="dcterms:W3CDTF">2010-12-10T07:25:40Z</dcterms:created>
  <dcterms:modified xsi:type="dcterms:W3CDTF">2025-11-20T10:43:55Z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</Properties>
</file>