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65" r:id="rId4"/>
    <p:sldId id="258" r:id="rId5"/>
    <p:sldId id="259" r:id="rId6"/>
    <p:sldId id="264" r:id="rId7"/>
    <p:sldId id="260" r:id="rId8"/>
    <p:sldId id="261" r:id="rId9"/>
    <p:sldId id="262" r:id="rId10"/>
    <p:sldId id="269" r:id="rId11"/>
    <p:sldId id="268" r:id="rId1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53932019517718E-2"/>
          <c:y val="1.7290420696171746E-2"/>
          <c:w val="0.94846067980482285"/>
          <c:h val="0.963231996810433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0778164080089168E-2"/>
                  <c:y val="0.1550108747714620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3391404700867841E-2"/>
                  <c:y val="0.1862298132965867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rgbClr val="00B0F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2024  год план</c:v>
                </c:pt>
                <c:pt idx="1">
                  <c:v>2024 год 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2226.8000000000002</c:v>
                </c:pt>
                <c:pt idx="1">
                  <c:v>2260.4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5249707849788938E-2"/>
                  <c:y val="0.12079771673292113"/>
                </c:manualLayout>
              </c:layout>
              <c:spPr>
                <a:solidFill>
                  <a:schemeClr val="bg1"/>
                </a:solidFill>
                <a:ln>
                  <a:solidFill>
                    <a:srgbClr val="FF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4169568780956898E-2"/>
                  <c:y val="0.19629628969099683"/>
                </c:manualLayout>
              </c:layout>
              <c:spPr>
                <a:solidFill>
                  <a:schemeClr val="bg1"/>
                </a:solidFill>
                <a:ln>
                  <a:solidFill>
                    <a:srgbClr val="FF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rgbClr val="FFC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2024  год план</c:v>
                </c:pt>
                <c:pt idx="1">
                  <c:v>2024 год факт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2279.8000000000002</c:v>
                </c:pt>
                <c:pt idx="1">
                  <c:v>2159.6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2024  год план</c:v>
                </c:pt>
                <c:pt idx="1">
                  <c:v>2024 год факт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-53</c:v>
                </c:pt>
                <c:pt idx="1">
                  <c:v>100.80000000000018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82417720"/>
        <c:axId val="525716800"/>
      </c:barChart>
      <c:catAx>
        <c:axId val="382417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25716800"/>
        <c:crosses val="autoZero"/>
        <c:auto val="1"/>
        <c:lblAlgn val="ctr"/>
        <c:lblOffset val="100"/>
        <c:noMultiLvlLbl val="0"/>
      </c:catAx>
      <c:valAx>
        <c:axId val="52571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2417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 (всего 1370,7)</c:v>
                </c:pt>
              </c:strCache>
            </c:strRef>
          </c:tx>
          <c:dPt>
            <c:idx val="0"/>
            <c:bubble3D val="0"/>
            <c:spPr>
              <a:solidFill>
                <a:srgbClr val="FF006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2"/>
              <c:layout>
                <c:manualLayout>
                  <c:x val="0.15789833256137101"/>
                  <c:y val="-4.030415472206479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61.7</c:v>
                </c:pt>
                <c:pt idx="1">
                  <c:v>268.89999999999998</c:v>
                </c:pt>
                <c:pt idx="2">
                  <c:v>1032.5999999999999</c:v>
                </c:pt>
                <c:pt idx="3">
                  <c:v>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/>
              <a:t>2023 год (всего </a:t>
            </a:r>
            <a:r>
              <a:rPr lang="ru-RU" dirty="0" smtClean="0"/>
              <a:t>1174,9)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 (всего 1174,9)</c:v>
                </c:pt>
              </c:strCache>
            </c:strRef>
          </c:tx>
          <c:dPt>
            <c:idx val="0"/>
            <c:bubble3D val="0"/>
            <c:spPr>
              <a:solidFill>
                <a:srgbClr val="FF006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3"/>
              <c:layout>
                <c:manualLayout>
                  <c:x val="-1.9616527713447584E-2"/>
                  <c:y val="2.167838949766715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45.6</c:v>
                </c:pt>
                <c:pt idx="1">
                  <c:v>186.4</c:v>
                </c:pt>
                <c:pt idx="2">
                  <c:v>915.1</c:v>
                </c:pt>
                <c:pt idx="3">
                  <c:v>27.8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284322694519747E-2"/>
          <c:y val="2.801940871073523E-2"/>
          <c:w val="0.93792884617144812"/>
          <c:h val="0.8327623377492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Целевые средства из бюджета Астраханской области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Роспись на 31.12.2024</c:v>
                </c:pt>
                <c:pt idx="1">
                  <c:v>Исполнение на 31.12.2024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1380.5</c:v>
                </c:pt>
                <c:pt idx="1">
                  <c:v>1370.7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Средства района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899,3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788,9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Роспись на 31.12.2024</c:v>
                </c:pt>
                <c:pt idx="1">
                  <c:v>Исполнение на 31.12.2024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899.3</c:v>
                </c:pt>
                <c:pt idx="1">
                  <c:v>788.9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525718368"/>
        <c:axId val="527635808"/>
      </c:barChart>
      <c:catAx>
        <c:axId val="52571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7635808"/>
        <c:crosses val="autoZero"/>
        <c:auto val="1"/>
        <c:lblAlgn val="ctr"/>
        <c:lblOffset val="100"/>
        <c:noMultiLvlLbl val="0"/>
      </c:catAx>
      <c:valAx>
        <c:axId val="527635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5718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99,3%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0,7%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муниципальные программы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99.3</c:v>
                </c:pt>
                <c:pt idx="1">
                  <c:v>0.7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2023 год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56.5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2023 год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21.3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2023 год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27636984"/>
        <c:axId val="527637376"/>
      </c:barChart>
      <c:catAx>
        <c:axId val="527636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27637376"/>
        <c:crosses val="autoZero"/>
        <c:auto val="1"/>
        <c:lblAlgn val="ctr"/>
        <c:lblOffset val="100"/>
        <c:noMultiLvlLbl val="0"/>
      </c:catAx>
      <c:valAx>
        <c:axId val="5276373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27636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2024 год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85.7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иные межбюджетнын трасферты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2024 год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56.9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2024 год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7808280"/>
        <c:axId val="527808672"/>
      </c:barChart>
      <c:catAx>
        <c:axId val="527808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27808672"/>
        <c:crosses val="autoZero"/>
        <c:auto val="1"/>
        <c:lblAlgn val="ctr"/>
        <c:lblOffset val="100"/>
        <c:noMultiLvlLbl val="0"/>
      </c:catAx>
      <c:valAx>
        <c:axId val="5278086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27808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0.19686</cdr:x>
      <cdr:y>0</cdr:y>
    </cdr:from>
    <cdr:to>
      <cdr:x>0.36834</cdr:x>
      <cdr:y>0.07407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2129289" y="0"/>
          <a:ext cx="1854678" cy="37956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2279,8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0.66263</cdr:x>
      <cdr:y>1.95157E-7</cdr:y>
    </cdr:from>
    <cdr:to>
      <cdr:x>0.82294</cdr:x>
      <cdr:y>0.09764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7167114" y="1"/>
          <a:ext cx="1733910" cy="5003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2159,6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0.83815</cdr:x>
      <cdr:y>0</cdr:y>
    </cdr:from>
    <cdr:to>
      <cdr:x>0.91312</cdr:x>
      <cdr:y>0.10437</cdr:y>
    </cdr:to>
    <cdr:sp macro="" textlink="">
      <cdr:nvSpPr>
        <cdr:cNvPr id="7" name="Скругленная прямоугольная выноска 6"/>
        <cdr:cNvSpPr/>
      </cdr:nvSpPr>
      <cdr:spPr>
        <a:xfrm xmlns:a="http://schemas.openxmlformats.org/drawingml/2006/main">
          <a:off x="9065549" y="0"/>
          <a:ext cx="810882" cy="534801"/>
        </a:xfrm>
        <a:prstGeom xmlns:a="http://schemas.openxmlformats.org/drawingml/2006/main" prst="wedgeRoundRectCallou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94,7%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</cdr:x>
      <cdr:y>0</cdr:y>
    </cdr:from>
    <cdr:to>
      <cdr:x>0.71029</cdr:x>
      <cdr:y>0.21014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2867025" y="-1038225"/>
          <a:ext cx="1205791" cy="1079854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</a:t>
          </a: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29,2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0.6795</cdr:x>
      <cdr:y>0.15491</cdr:y>
    </cdr:from>
    <cdr:to>
      <cdr:x>0.87375</cdr:x>
      <cdr:y>0.36505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3896298" y="796046"/>
          <a:ext cx="1113851" cy="1079854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+35,6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9CD3-F6A5-4C55-A5C7-AB2D66C6A579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221D-47CD-4CE0-A2A9-C1EE647AE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561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9CD3-F6A5-4C55-A5C7-AB2D66C6A579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221D-47CD-4CE0-A2A9-C1EE647AE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749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9CD3-F6A5-4C55-A5C7-AB2D66C6A579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221D-47CD-4CE0-A2A9-C1EE647AE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562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9CD3-F6A5-4C55-A5C7-AB2D66C6A579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221D-47CD-4CE0-A2A9-C1EE647AE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21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9CD3-F6A5-4C55-A5C7-AB2D66C6A579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221D-47CD-4CE0-A2A9-C1EE647AE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705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9CD3-F6A5-4C55-A5C7-AB2D66C6A579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221D-47CD-4CE0-A2A9-C1EE647AE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664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9CD3-F6A5-4C55-A5C7-AB2D66C6A579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221D-47CD-4CE0-A2A9-C1EE647AE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188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9CD3-F6A5-4C55-A5C7-AB2D66C6A579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221D-47CD-4CE0-A2A9-C1EE647AE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982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9CD3-F6A5-4C55-A5C7-AB2D66C6A579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221D-47CD-4CE0-A2A9-C1EE647AE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078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9CD3-F6A5-4C55-A5C7-AB2D66C6A579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221D-47CD-4CE0-A2A9-C1EE647AE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950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9CD3-F6A5-4C55-A5C7-AB2D66C6A579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221D-47CD-4CE0-A2A9-C1EE647AE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57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09CD3-F6A5-4C55-A5C7-AB2D66C6A579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0221D-47CD-4CE0-A2A9-C1EE647AE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02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77638"/>
            <a:ext cx="8291264" cy="1191122"/>
          </a:xfrm>
        </p:spPr>
        <p:txBody>
          <a:bodyPr>
            <a:noAutofit/>
          </a:bodyPr>
          <a:lstStyle/>
          <a:p>
            <a:pPr algn="ctr"/>
            <a:r>
              <a:rPr lang="ru-RU" alt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</a:t>
            </a:r>
            <a:r>
              <a:rPr lang="ru-RU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alt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ru-RU" alt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«Приволжский муниципальный район Астраханской области</a:t>
            </a:r>
            <a:r>
              <a:rPr lang="ru-RU" alt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alt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2024 </a:t>
            </a:r>
            <a:r>
              <a:rPr lang="ru-RU" alt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astrakhan.su/wp-content/uploads/2019/11/adc2f55df1176a38b4004b7152b0c3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3" y="1371600"/>
            <a:ext cx="12079857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409700">
              <a:schemeClr val="accent1">
                <a:alpha val="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7A78-077E-47E5-BB6D-5EB47EB1642D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524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0695419"/>
              </p:ext>
            </p:extLst>
          </p:nvPr>
        </p:nvGraphicFramePr>
        <p:xfrm>
          <a:off x="162796" y="1027894"/>
          <a:ext cx="11938121" cy="5507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80740"/>
                <a:gridCol w="1415817"/>
                <a:gridCol w="1772176"/>
                <a:gridCol w="1469388"/>
              </a:tblGrid>
              <a:tr h="7591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ПОКАЗАТЕЛЬ РУБ.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РУБ.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96" marR="5996" marT="599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96" marR="5996" marT="5996" marB="0" anchor="ctr">
                    <a:solidFill>
                      <a:schemeClr val="accent1"/>
                    </a:solidFill>
                  </a:tcPr>
                </a:tc>
              </a:tr>
              <a:tr h="11644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работники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культуры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42525,6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43658,8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623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 работники образовательных организаций, реализующих программы дошкольного образования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37063,8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37192,4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959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 работники образовательных организаций, реализующих программы общего образования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40533,8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43467,7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495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 работники образовательных организаций, реализующих программы дополнительного образования детей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43439,3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43584,4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759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медицинский персонал в образовательных организациях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42525,6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42484,94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xfrm>
            <a:off x="-1" y="0"/>
            <a:ext cx="12191999" cy="940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УКАЗА ПРЕЗИДЕНТА В 2024 ГОДУ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/>
          <a:srcRect l="29892" r="29797" b="24510"/>
          <a:stretch/>
        </p:blipFill>
        <p:spPr>
          <a:xfrm>
            <a:off x="11658701" y="133962"/>
            <a:ext cx="533297" cy="67235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557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strakhan.su/wp-content/uploads/2019/11/adc2f55df1176a38b4004b7152b0c3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836712"/>
            <a:ext cx="9036496" cy="5013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409700">
              <a:schemeClr val="accent1">
                <a:alpha val="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5600" y="2132856"/>
            <a:ext cx="7886700" cy="1368152"/>
          </a:xfrm>
          <a:ln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82369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3585402"/>
              </p:ext>
            </p:extLst>
          </p:nvPr>
        </p:nvGraphicFramePr>
        <p:xfrm>
          <a:off x="838200" y="1337095"/>
          <a:ext cx="10315755" cy="5365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-2" y="0"/>
            <a:ext cx="12192001" cy="1147313"/>
          </a:xfrm>
          <a:prstGeom prst="rect">
            <a:avLst/>
          </a:prstGeom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 в муниципальном образовании «Приволжский муниципальный район Астраханской области» 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8574657" y="1492370"/>
            <a:ext cx="914400" cy="396815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94,7%</a:t>
            </a:r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9" name="Прямоугольная выноска 8"/>
          <p:cNvSpPr/>
          <p:nvPr/>
        </p:nvSpPr>
        <p:spPr>
          <a:xfrm flipH="1">
            <a:off x="6728604" y="1492370"/>
            <a:ext cx="914400" cy="396815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101,5%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32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052423"/>
          </a:xfrm>
          <a:prstGeom prst="rect">
            <a:avLst/>
          </a:prstGeom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 ЗА  2024 ГОД, млн. руб.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6331499"/>
              </p:ext>
            </p:extLst>
          </p:nvPr>
        </p:nvGraphicFramePr>
        <p:xfrm>
          <a:off x="280086" y="1164567"/>
          <a:ext cx="11277600" cy="56151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68282"/>
                <a:gridCol w="1383956"/>
                <a:gridCol w="1062681"/>
                <a:gridCol w="1062681"/>
              </a:tblGrid>
              <a:tr h="596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ctr"/>
                </a:tc>
              </a:tr>
              <a:tr h="422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НДФЛ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345,0 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351,1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101,8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</a:tr>
              <a:tr h="422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168, 4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168,8 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</a:tr>
              <a:tr h="422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ПРОДАЖА</a:t>
                      </a:r>
                      <a:r>
                        <a:rPr lang="ru-RU" sz="14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ЗЕМЛИ И ИМУЩЕСТВА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137, 7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161,8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117,5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</a:tr>
              <a:tr h="422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ПРИ ПОЛЬЗОВАНИИ ПРИРОДНЫМИ РЕСУРСАМИ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48,4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98,8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</a:tr>
              <a:tr h="422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АРЕНДА ЗЕМЛИ И ИМУЩЕСТВА, СОЦНАЙМ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44,5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67, 7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152,2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</a:tr>
              <a:tr h="422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</a:t>
                      </a:r>
                      <a:r>
                        <a:rPr lang="ru-RU" sz="14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КОМПЕНСАЦИИ ЗАТРАТ ГОСУДАРСТВА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56,9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55, 5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97,4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</a:tr>
              <a:tr h="422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11,3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128,6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</a:tr>
              <a:tr h="422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11,3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101,8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</a:tr>
              <a:tr h="422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98,8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</a:tr>
              <a:tr h="422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831,8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886,9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106,6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</a:tr>
              <a:tr h="422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1 395,0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1 373,5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98,5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</a:tr>
              <a:tr h="37031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2 226, 8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2 260, 4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101,5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7" marR="1497" marT="1497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783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25706602"/>
              </p:ext>
            </p:extLst>
          </p:nvPr>
        </p:nvGraphicFramePr>
        <p:xfrm>
          <a:off x="838199" y="1825625"/>
          <a:ext cx="571787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Объект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62548301"/>
              </p:ext>
            </p:extLst>
          </p:nvPr>
        </p:nvGraphicFramePr>
        <p:xfrm>
          <a:off x="6172199" y="1825625"/>
          <a:ext cx="569774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-2" y="0"/>
            <a:ext cx="12192001" cy="1147313"/>
          </a:xfrm>
          <a:prstGeom prst="rect">
            <a:avLst/>
          </a:prstGeom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из бюджета Астраханской области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18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0088967"/>
              </p:ext>
            </p:extLst>
          </p:nvPr>
        </p:nvGraphicFramePr>
        <p:xfrm>
          <a:off x="967595" y="1475117"/>
          <a:ext cx="10816087" cy="5124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-1" y="0"/>
            <a:ext cx="12192001" cy="1302589"/>
          </a:xfrm>
          <a:prstGeom prst="rect">
            <a:avLst/>
          </a:prstGeom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 муниципального образования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«Приволжский муниципальный район Астраханской области»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2024 году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  <a:p>
            <a:pPr algn="ctr"/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57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052423"/>
          </a:xfrm>
          <a:prstGeom prst="rect">
            <a:avLst/>
          </a:prstGeom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по муниципальным программам в 2024 году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  <a:p>
            <a:pPr algn="ctr"/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3330643"/>
              </p:ext>
            </p:extLst>
          </p:nvPr>
        </p:nvGraphicFramePr>
        <p:xfrm>
          <a:off x="80682" y="1138689"/>
          <a:ext cx="8157881" cy="55400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32117"/>
                <a:gridCol w="830487"/>
                <a:gridCol w="897941"/>
                <a:gridCol w="697336"/>
              </a:tblGrid>
              <a:tr h="2230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муниципальной программы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исп.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 anchor="b"/>
                </a:tc>
              </a:tr>
              <a:tr h="43824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образования, молодежной политики и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спорта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210 608.4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1 190 156.1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98,3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</a:tr>
              <a:tr h="3516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культуры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74 473.4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74 462.7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</a:tr>
              <a:tr h="3516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Обеспечение 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общественной 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безопасности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2 027.8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2 027.8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</a:tr>
              <a:tr h="3516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 социальной поддержки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10 945.0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10 944.4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</a:tr>
              <a:tr h="3516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сельского хозяйства и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38 415.4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38 344.2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</a:tr>
              <a:tr h="43824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комфортности проживания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499 168.4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490 933.7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98,4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</a:tr>
              <a:tr h="42701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Реализация  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кадровой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политики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453.0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453.0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</a:tr>
              <a:tr h="43824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 полномочий администрации муниципального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202 356.0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185 772.6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91,8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</a:tr>
              <a:tr h="65340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муниципальными финансами, создание условий для эффективного и ответственного управления муниципальными финансами, повышение устойчивости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134 524.7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120 705.9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89,7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</a:tr>
              <a:tr h="43824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Эффективное 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муниципальным имуществом и земельными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отношениями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19 775.0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19 711.6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</a:tr>
              <a:tr h="22308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казачества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</a:tr>
              <a:tr h="42701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современной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городской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9 887.5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9 886.5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</a:tr>
              <a:tr h="42701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Патриотическое 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воспитание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1 407.2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1 407.2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</a:tr>
            </a:tbl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837774563"/>
              </p:ext>
            </p:extLst>
          </p:nvPr>
        </p:nvGraphicFramePr>
        <p:xfrm>
          <a:off x="8238564" y="1317813"/>
          <a:ext cx="3666565" cy="4096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068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6715529"/>
              </p:ext>
            </p:extLst>
          </p:nvPr>
        </p:nvGraphicFramePr>
        <p:xfrm>
          <a:off x="838199" y="1759791"/>
          <a:ext cx="10436526" cy="4960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1236"/>
                <a:gridCol w="1255290"/>
              </a:tblGrid>
              <a:tr h="36873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направления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873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Дорожный фонд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122,9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873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Переселение граждан из аварийного жилфонда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35,9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6439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капитального ремонта и текущего ремонта жилых помещений муниципального жилищного фонда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873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Финансовая поддержка поселений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142,5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873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коммунальной инфраструктуры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76,3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873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по улучшению экологической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обстановки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32,6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873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жильем молодых семей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873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территорий общеобразовательных учреждений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16,5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64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зданий общеобразовательных учреждений</a:t>
                      </a:r>
                    </a:p>
                    <a:p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25,4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873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отдыха и занятости детей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873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по противопожарной и антитеррористической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безопасности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39,4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 направления расходов 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района в 2024 году, млн рублей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48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Выгнутая вниз стрелка 12"/>
          <p:cNvSpPr/>
          <p:nvPr/>
        </p:nvSpPr>
        <p:spPr>
          <a:xfrm rot="21030048">
            <a:off x="4070030" y="3430197"/>
            <a:ext cx="6626306" cy="1246008"/>
          </a:xfrm>
          <a:prstGeom prst="curved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89875135"/>
              </p:ext>
            </p:extLst>
          </p:nvPr>
        </p:nvGraphicFramePr>
        <p:xfrm>
          <a:off x="838200" y="1552755"/>
          <a:ext cx="4820728" cy="4624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59225395"/>
              </p:ext>
            </p:extLst>
          </p:nvPr>
        </p:nvGraphicFramePr>
        <p:xfrm>
          <a:off x="6172200" y="1038225"/>
          <a:ext cx="5734050" cy="5138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690113"/>
          </a:xfrm>
          <a:prstGeom prst="rect">
            <a:avLst/>
          </a:prstGeom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помощь поселениям района млн рублей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Выгнутая вниз стрелка 11"/>
          <p:cNvSpPr/>
          <p:nvPr/>
        </p:nvSpPr>
        <p:spPr>
          <a:xfrm rot="21020125">
            <a:off x="2902791" y="1377273"/>
            <a:ext cx="6538822" cy="1380228"/>
          </a:xfrm>
          <a:prstGeom prst="curvedUpArrow">
            <a:avLst>
              <a:gd name="adj1" fmla="val 25000"/>
              <a:gd name="adj2" fmla="val 50000"/>
              <a:gd name="adj3" fmla="val 1660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1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9924704"/>
              </p:ext>
            </p:extLst>
          </p:nvPr>
        </p:nvGraphicFramePr>
        <p:xfrm>
          <a:off x="146303" y="1036320"/>
          <a:ext cx="11750423" cy="55359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50646"/>
                <a:gridCol w="1118274"/>
                <a:gridCol w="1399742"/>
                <a:gridCol w="1160587"/>
                <a:gridCol w="1160587"/>
                <a:gridCol w="1160587"/>
              </a:tblGrid>
              <a:tr h="9809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96" marR="5996" marT="599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96" marR="5996" marT="599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96" marR="5996" marT="599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96" marR="5996" marT="5996" marB="0" anchor="ctr">
                    <a:solidFill>
                      <a:schemeClr val="accent1"/>
                    </a:solidFill>
                  </a:tcPr>
                </a:tc>
              </a:tr>
              <a:tr h="9809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ДОЛГ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653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Планируемый</a:t>
                      </a:r>
                      <a:r>
                        <a:rPr lang="ru-RU" sz="2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объем привлечения коммерческих кредитов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809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 бюджетного кредита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278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обслуживание муниципального долга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0,007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0,004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xfrm>
            <a:off x="-1" y="0"/>
            <a:ext cx="12191999" cy="940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ДОЛГОВАЯ ПОЛИТИКА МЛН РУБЛЕЙ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/>
          <a:srcRect l="29892" r="29797" b="24510"/>
          <a:stretch/>
        </p:blipFill>
        <p:spPr>
          <a:xfrm>
            <a:off x="11658703" y="0"/>
            <a:ext cx="533297" cy="45110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132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Words>532</Words>
  <Application>Microsoft Office PowerPoint</Application>
  <PresentationFormat>Широкоэкранный</PresentationFormat>
  <Paragraphs>222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 Исполнение бюджета МО «Приволжский муниципальный район Астраханской области» ЗА 2024 ГОД </vt:lpstr>
      <vt:lpstr>Презентация PowerPoint</vt:lpstr>
      <vt:lpstr>СТРУКТУРА ДОХОДОВ  ЗА  2024 ГОД, млн. руб.</vt:lpstr>
      <vt:lpstr>Презентация PowerPoint</vt:lpstr>
      <vt:lpstr>Презентация PowerPoint</vt:lpstr>
      <vt:lpstr>Исполнение по муниципальным программам в 2024 году тыс. рублей </vt:lpstr>
      <vt:lpstr>Приоритетные направления расходов  бюджета района в 2024 году, млн рублей</vt:lpstr>
      <vt:lpstr>Финансовая помощь поселениям района млн рублей</vt:lpstr>
      <vt:lpstr>ДОЛГОВАЯ ПОЛИТИКА МЛН РУБЛЕЙ</vt:lpstr>
      <vt:lpstr>ИСПОЛНЕНИЕ УКАЗА ПРЕЗИДЕНТА В 2024 ГОДУ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наташа</cp:lastModifiedBy>
  <cp:revision>76</cp:revision>
  <cp:lastPrinted>2025-01-17T11:40:34Z</cp:lastPrinted>
  <dcterms:created xsi:type="dcterms:W3CDTF">2024-01-25T04:57:52Z</dcterms:created>
  <dcterms:modified xsi:type="dcterms:W3CDTF">2025-04-07T08:07:03Z</dcterms:modified>
</cp:coreProperties>
</file>