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5" r:id="rId4"/>
    <p:sldId id="258" r:id="rId5"/>
    <p:sldId id="259" r:id="rId6"/>
    <p:sldId id="264" r:id="rId7"/>
    <p:sldId id="260" r:id="rId8"/>
    <p:sldId id="261" r:id="rId9"/>
    <p:sldId id="262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3932019517718E-2"/>
          <c:y val="1.7290420696171746E-2"/>
          <c:w val="0.94846067980482285"/>
          <c:h val="0.96323199681043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778164080089168E-2"/>
                  <c:y val="0.155010874771462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391404700867841E-2"/>
                  <c:y val="0.186229813296586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00B0F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 год план</c:v>
                </c:pt>
                <c:pt idx="1">
                  <c:v>2023 год 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1819.9</c:v>
                </c:pt>
                <c:pt idx="1">
                  <c:v>1726.6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249707849788938E-2"/>
                  <c:y val="0.12079771673292113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169568780956898E-2"/>
                  <c:y val="0.19629628969099683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 год план</c:v>
                </c:pt>
                <c:pt idx="1">
                  <c:v>2023 год 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1834.5</c:v>
                </c:pt>
                <c:pt idx="1">
                  <c:v>1715.3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 год план</c:v>
                </c:pt>
                <c:pt idx="1">
                  <c:v>2023 год факт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-14.599999999999909</c:v>
                </c:pt>
                <c:pt idx="1">
                  <c:v>11.299999999999955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4826672"/>
        <c:axId val="454827064"/>
      </c:barChart>
      <c:catAx>
        <c:axId val="45482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4827064"/>
        <c:crosses val="autoZero"/>
        <c:auto val="1"/>
        <c:lblAlgn val="ctr"/>
        <c:lblOffset val="100"/>
        <c:noMultiLvlLbl val="0"/>
      </c:catAx>
      <c:valAx>
        <c:axId val="45482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482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(всего 1119,5)</c:v>
                </c:pt>
              </c:strCache>
            </c:strRef>
          </c:tx>
          <c:dPt>
            <c:idx val="0"/>
            <c:bubble3D val="0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0.15789833256137101"/>
                  <c:y val="-4.03041547220647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</c:v>
                </c:pt>
                <c:pt idx="1">
                  <c:v>343.8</c:v>
                </c:pt>
                <c:pt idx="2">
                  <c:v>709.1</c:v>
                </c:pt>
                <c:pt idx="3">
                  <c:v>12.6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2023 год (всего </a:t>
            </a:r>
            <a:r>
              <a:rPr lang="ru-RU" dirty="0" smtClean="0"/>
              <a:t>1174,9)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(всего 1174,9)</c:v>
                </c:pt>
              </c:strCache>
            </c:strRef>
          </c:tx>
          <c:dPt>
            <c:idx val="0"/>
            <c:bubble3D val="0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-1.9616527713447584E-2"/>
                  <c:y val="2.167838949766715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45.6</c:v>
                </c:pt>
                <c:pt idx="1">
                  <c:v>186.4</c:v>
                </c:pt>
                <c:pt idx="2">
                  <c:v>915.1</c:v>
                </c:pt>
                <c:pt idx="3">
                  <c:v>27.8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84322694519747E-2"/>
          <c:y val="2.801940871073523E-2"/>
          <c:w val="0.93792884617144812"/>
          <c:h val="0.8327623377492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Целевые средства из бюджета Астраханской области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Роспись на 31.12.2023</c:v>
                </c:pt>
                <c:pt idx="1">
                  <c:v>Исполнение на 31.12.2023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1200</c:v>
                </c:pt>
                <c:pt idx="1">
                  <c:v>1127.4000000000001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района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Роспись на 31.12.2023</c:v>
                </c:pt>
                <c:pt idx="1">
                  <c:v>Исполнение на 31.12.2023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634.5</c:v>
                </c:pt>
                <c:pt idx="1">
                  <c:v>587.9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456620336"/>
        <c:axId val="456620728"/>
      </c:barChart>
      <c:catAx>
        <c:axId val="4566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6620728"/>
        <c:crosses val="autoZero"/>
        <c:auto val="1"/>
        <c:lblAlgn val="ctr"/>
        <c:lblOffset val="100"/>
        <c:noMultiLvlLbl val="0"/>
      </c:catAx>
      <c:valAx>
        <c:axId val="456620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662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8129984"/>
        <c:axId val="608130376"/>
      </c:barChart>
      <c:catAx>
        <c:axId val="60812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8130376"/>
        <c:crosses val="autoZero"/>
        <c:auto val="1"/>
        <c:lblAlgn val="ctr"/>
        <c:lblOffset val="100"/>
        <c:noMultiLvlLbl val="0"/>
      </c:catAx>
      <c:valAx>
        <c:axId val="608130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812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17 (+)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21.3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8131160"/>
        <c:axId val="608131552"/>
      </c:barChart>
      <c:catAx>
        <c:axId val="60813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8131552"/>
        <c:crosses val="autoZero"/>
        <c:auto val="1"/>
        <c:lblAlgn val="ctr"/>
        <c:lblOffset val="100"/>
        <c:noMultiLvlLbl val="0"/>
      </c:catAx>
      <c:valAx>
        <c:axId val="608131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8131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0.79677</cdr:x>
      <cdr:y>0.20911</cdr:y>
    </cdr:from>
    <cdr:to>
      <cdr:x>0.87174</cdr:x>
      <cdr:y>0.31348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8617969" y="1071487"/>
          <a:ext cx="810882" cy="534801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92,7%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0.81118</cdr:x>
      <cdr:y>0.57256</cdr:y>
    </cdr:from>
    <cdr:to>
      <cdr:x>0.88065</cdr:x>
      <cdr:y>0.68049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8773774" y="2933838"/>
          <a:ext cx="751394" cy="553043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94%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0.19686</cdr:x>
      <cdr:y>0</cdr:y>
    </cdr:from>
    <cdr:to>
      <cdr:x>0.36834</cdr:x>
      <cdr:y>0.07407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129289" y="0"/>
          <a:ext cx="1854678" cy="37956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1834,5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0.66263</cdr:x>
      <cdr:y>1.95157E-7</cdr:y>
    </cdr:from>
    <cdr:to>
      <cdr:x>0.82294</cdr:x>
      <cdr:y>0.09764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167114" y="1"/>
          <a:ext cx="1733910" cy="500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1715,3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0.55613</cdr:x>
      <cdr:y>0</cdr:y>
    </cdr:from>
    <cdr:to>
      <cdr:x>0.73261</cdr:x>
      <cdr:y>0.21014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881667" y="-1825625"/>
          <a:ext cx="914400" cy="9144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+3,6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0.79412</cdr:x>
      <cdr:y>0.28986</cdr:y>
    </cdr:from>
    <cdr:to>
      <cdr:x>0.97059</cdr:x>
      <cdr:y>0.5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4114800" y="1261269"/>
          <a:ext cx="914400" cy="9144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+8,8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56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4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6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6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8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8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7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95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5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9CD3-F6A5-4C55-A5C7-AB2D66C6A57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02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7638"/>
            <a:ext cx="8291264" cy="1191122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за 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«Приволжский муниципальный район Астраханской области»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astrakhan.su/wp-content/uploads/2019/11/adc2f55df1176a38b4004b7152b0c3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3" y="1371600"/>
            <a:ext cx="12079857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409700">
              <a:schemeClr val="accent1">
                <a:alpha val="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7A78-077E-47E5-BB6D-5EB47EB1642D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2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strakhan.su/wp-content/uploads/2019/11/adc2f55df1176a38b4004b7152b0c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836712"/>
            <a:ext cx="9036496" cy="501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409700">
              <a:schemeClr val="accent1">
                <a:alpha val="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600" y="2132856"/>
            <a:ext cx="7886700" cy="1368152"/>
          </a:xfrm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236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167787"/>
              </p:ext>
            </p:extLst>
          </p:nvPr>
        </p:nvGraphicFramePr>
        <p:xfrm>
          <a:off x="838200" y="1337095"/>
          <a:ext cx="10315755" cy="5365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2" y="0"/>
            <a:ext cx="12192001" cy="1147313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в муниципальном образовании «Приволжский муниципальный район Астраханской области»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8574657" y="1492370"/>
            <a:ext cx="914400" cy="396815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93,5%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9" name="Прямоугольная выноска 8"/>
          <p:cNvSpPr/>
          <p:nvPr/>
        </p:nvSpPr>
        <p:spPr>
          <a:xfrm flipH="1">
            <a:off x="6728604" y="1492370"/>
            <a:ext cx="914400" cy="396815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94,9%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2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052423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доходов в 2023 году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925314"/>
              </p:ext>
            </p:extLst>
          </p:nvPr>
        </p:nvGraphicFramePr>
        <p:xfrm>
          <a:off x="94890" y="1164567"/>
          <a:ext cx="11938959" cy="5344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0755"/>
                <a:gridCol w="1255219"/>
                <a:gridCol w="632401"/>
                <a:gridCol w="632400"/>
                <a:gridCol w="958184"/>
              </a:tblGrid>
              <a:tr h="316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Классификатор доходов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ctr"/>
                </a:tc>
              </a:tr>
              <a:tr h="22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10000000000000000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529 222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550 557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22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10100000000000000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277 146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281 364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22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10500000000000000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106 773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105 122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22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10800000000000000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7 571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22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10900000000000000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22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налоги и сборы (по отмененным местным налогам и сборам)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10907000000000110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22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11100000000000000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52 490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59 372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22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11200000000000000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24 835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24 834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22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11300000000000000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2 364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22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11400000000000000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43 898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52 979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22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11600000000000000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22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11700000000000000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4 032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192,0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22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20000000000000000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1 290 664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1 175 954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22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20200000000000000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1 290 381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1 175 702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22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20210000000000000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45 571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45 571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22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20220000000000150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245 555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186 371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75,9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22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20230000000000150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958 369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915 141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22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20240000000000000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40 887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28 620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446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21800000000000000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2 721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2 660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2885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21900000000000000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-2 438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-2 407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22433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1 819 886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1 726 631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83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3015659"/>
              </p:ext>
            </p:extLst>
          </p:nvPr>
        </p:nvGraphicFramePr>
        <p:xfrm>
          <a:off x="838199" y="1825625"/>
          <a:ext cx="57178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2548301"/>
              </p:ext>
            </p:extLst>
          </p:nvPr>
        </p:nvGraphicFramePr>
        <p:xfrm>
          <a:off x="6172199" y="1825625"/>
          <a:ext cx="56977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-2" y="0"/>
            <a:ext cx="12192001" cy="1147313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из бюджета Астраханской области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8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269201"/>
              </p:ext>
            </p:extLst>
          </p:nvPr>
        </p:nvGraphicFramePr>
        <p:xfrm>
          <a:off x="967595" y="1475117"/>
          <a:ext cx="10816087" cy="512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1" y="0"/>
            <a:ext cx="12192001" cy="1302589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 муниципального образования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«Приволжский муниципальный район Астраханской области»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7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25740"/>
              </p:ext>
            </p:extLst>
          </p:nvPr>
        </p:nvGraphicFramePr>
        <p:xfrm>
          <a:off x="414069" y="1052423"/>
          <a:ext cx="11205712" cy="5691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0319"/>
                <a:gridCol w="5681961"/>
                <a:gridCol w="1559489"/>
                <a:gridCol w="1175266"/>
                <a:gridCol w="1378677"/>
              </a:tblGrid>
              <a:tr h="3749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статья - Код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ассигнования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</a:tr>
              <a:tr h="3598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0100000000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образования, молодежной политики и спорта Приволжского района"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1 073 039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1 033 184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</a:tr>
              <a:tr h="1834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0200000000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«Развитие культуры Приволжского района»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34 432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34 399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</a:tr>
              <a:tr h="2423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0300000000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«Обеспечение общественной  безопасности в Приволжском районе»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</a:tr>
              <a:tr h="3277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0400000000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«Обеспечение мер социальной поддержки граждан Приволжского района»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12 238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12 238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</a:tr>
              <a:tr h="2423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0500000000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«Развитие сельского хозяйства и сел Приволжского района»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73 198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73 029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</a:tr>
              <a:tr h="3598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0600000000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"Обеспечение мер по улучшению инвестиционного климата в Приволжском районе"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</a:tr>
              <a:tr h="3598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0700000000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«Обеспечение комфортности проживания населения Приволжского района»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337 680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316 175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</a:tr>
              <a:tr h="3598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0800000000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«Реализация  кадровой политики муниципального образования «Приволжский муниципальный район Астраханской области»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</a:tr>
              <a:tr h="3635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0900000000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Ведомственная целевая программа "Обеспечение исполнения полномочий администрации муниципального образования "Приволжский муниципальный район Астраханской области"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151 233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117 916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</a:tr>
              <a:tr h="6489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1000000000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Ведомственная целевая программа "Управление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муниципального образования "Приволжский муниципальный район Астраханской области"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84 819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82 424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</a:tr>
              <a:tr h="536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1100000000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Ведомственная целевая программа "Эффективное управление муниципальным имуществом и земельными отношениями в муниципальном образовании "Приволжский муниципальный район Астраханской области"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13 881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13 881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</a:tr>
              <a:tr h="2423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1200000000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"Развитие казачества на территории Приволжского района"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</a:tr>
              <a:tr h="3635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1300000000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"Формирование современной городской среды на территории муниципального образования "Приволжский муниципальный район Астраханской области"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4 971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4 971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</a:tr>
              <a:tr h="3598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1400000000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"Патриотическое воспитание населения муниципального образования "Приволжский муниципальный район Астраханской области"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</a:tr>
              <a:tr h="1834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9900000000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мероприятия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42 091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20 296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</a:tr>
              <a:tr h="183455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1 834 541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1 715 313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3" marR="6133" marT="6133" marB="0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052423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муниципальным программам, вцп в 2023 году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8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813726"/>
              </p:ext>
            </p:extLst>
          </p:nvPr>
        </p:nvGraphicFramePr>
        <p:xfrm>
          <a:off x="838199" y="1759791"/>
          <a:ext cx="10436526" cy="496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1236"/>
                <a:gridCol w="1255290"/>
              </a:tblGrid>
              <a:tr h="368731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направления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объем</a:t>
                      </a:r>
                      <a:endParaRPr lang="ru-RU" dirty="0"/>
                    </a:p>
                  </a:txBody>
                  <a:tcPr/>
                </a:tc>
              </a:tr>
              <a:tr h="368731">
                <a:tc>
                  <a:txBody>
                    <a:bodyPr/>
                    <a:lstStyle/>
                    <a:p>
                      <a:r>
                        <a:rPr lang="ru-RU" dirty="0" smtClean="0"/>
                        <a:t>Дорожный фонд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74,5</a:t>
                      </a:r>
                      <a:endParaRPr lang="ru-RU" dirty="0"/>
                    </a:p>
                  </a:txBody>
                  <a:tcPr/>
                </a:tc>
              </a:tr>
              <a:tr h="368731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Переселение граждан из аварийного жилфонда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53,9</a:t>
                      </a:r>
                      <a:endParaRPr lang="ru-RU" dirty="0"/>
                    </a:p>
                  </a:txBody>
                  <a:tcPr/>
                </a:tc>
              </a:tr>
              <a:tr h="636439">
                <a:tc>
                  <a:txBody>
                    <a:bodyPr/>
                    <a:lstStyle/>
                    <a:p>
                      <a:r>
                        <a:rPr lang="ru-RU" dirty="0" smtClean="0"/>
                        <a:t>Осуществление</a:t>
                      </a:r>
                      <a:r>
                        <a:rPr lang="ru-RU" baseline="0" dirty="0" smtClean="0"/>
                        <a:t> капитального ремонта и текущего ремонта жилых помещений муниципального жилищного фонда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</a:tr>
              <a:tr h="368731">
                <a:tc>
                  <a:txBody>
                    <a:bodyPr/>
                    <a:lstStyle/>
                    <a:p>
                      <a:r>
                        <a:rPr lang="ru-RU" dirty="0" smtClean="0"/>
                        <a:t>Финансовая поддержка поселений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94,9</a:t>
                      </a:r>
                      <a:endParaRPr lang="ru-RU" dirty="0"/>
                    </a:p>
                  </a:txBody>
                  <a:tcPr/>
                </a:tc>
              </a:tr>
              <a:tr h="368731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коммунальной инфраструктуры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30,9</a:t>
                      </a:r>
                      <a:endParaRPr lang="ru-RU" dirty="0"/>
                    </a:p>
                  </a:txBody>
                  <a:tcPr/>
                </a:tc>
              </a:tr>
              <a:tr h="368731">
                <a:tc>
                  <a:txBody>
                    <a:bodyPr/>
                    <a:lstStyle/>
                    <a:p>
                      <a:r>
                        <a:rPr lang="ru-RU" dirty="0" smtClean="0"/>
                        <a:t>Меры по улучшению экологической</a:t>
                      </a:r>
                      <a:r>
                        <a:rPr lang="ru-RU" baseline="0" dirty="0" smtClean="0"/>
                        <a:t> обстановки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14,5</a:t>
                      </a:r>
                      <a:endParaRPr lang="ru-RU" dirty="0"/>
                    </a:p>
                  </a:txBody>
                  <a:tcPr/>
                </a:tc>
              </a:tr>
              <a:tr h="368731"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жильем молодых семей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8,0</a:t>
                      </a:r>
                      <a:endParaRPr lang="ru-RU" dirty="0"/>
                    </a:p>
                  </a:txBody>
                  <a:tcPr/>
                </a:tc>
              </a:tr>
              <a:tr h="368731"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Благоустройство территорий общеобразовательных учреждений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2,6</a:t>
                      </a:r>
                      <a:endParaRPr lang="ru-RU" dirty="0"/>
                    </a:p>
                  </a:txBody>
                  <a:tcPr/>
                </a:tc>
              </a:tr>
              <a:tr h="636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Ремонт зданий общеобразовательных учреждений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60,2</a:t>
                      </a:r>
                      <a:endParaRPr lang="ru-RU" dirty="0"/>
                    </a:p>
                  </a:txBody>
                  <a:tcPr/>
                </a:tc>
              </a:tr>
              <a:tr h="368731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отдыха и занятости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</a:tr>
              <a:tr h="368731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 по противопожарной и антитеррористической</a:t>
                      </a:r>
                      <a:r>
                        <a:rPr lang="ru-RU" baseline="0" dirty="0" smtClean="0"/>
                        <a:t> безопасности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22,8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расходов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района в 2023 году, млн 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8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676740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996199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690113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помощь поселениям района млн 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21020125">
            <a:off x="2750389" y="2364698"/>
            <a:ext cx="6538822" cy="1380228"/>
          </a:xfrm>
          <a:prstGeom prst="curvedUpArrow">
            <a:avLst>
              <a:gd name="adj1" fmla="val 25000"/>
              <a:gd name="adj2" fmla="val 50000"/>
              <a:gd name="adj3" fmla="val 1660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21030048">
            <a:off x="4840692" y="4466871"/>
            <a:ext cx="6227066" cy="947006"/>
          </a:xfrm>
          <a:prstGeom prst="curved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647125"/>
              </p:ext>
            </p:extLst>
          </p:nvPr>
        </p:nvGraphicFramePr>
        <p:xfrm>
          <a:off x="146303" y="1036321"/>
          <a:ext cx="5815584" cy="4883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8062"/>
                <a:gridCol w="614118"/>
                <a:gridCol w="768692"/>
                <a:gridCol w="637356"/>
                <a:gridCol w="637356"/>
              </a:tblGrid>
              <a:tr h="865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6" marR="5996" marT="599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6" marR="5996" marT="599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6" marR="5996" marT="5996" marB="0" anchor="ctr">
                    <a:solidFill>
                      <a:schemeClr val="accent1"/>
                    </a:solidFill>
                  </a:tcPr>
                </a:tc>
              </a:tr>
              <a:tr h="865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92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объем привлечения коммерческих кредитов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5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бюджетного кредита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49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2191999" cy="940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ДОЛГОВАЯ ПОЛИТИКА МЛН РУБЛЕЙ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0112" y="1255777"/>
            <a:ext cx="5327904" cy="419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– 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по возврату взятых в долг денежных средств.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заимствования: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дефицита бюджета;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погашение долговых обязательств.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заимствования: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кредитов банков;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кредиты бюджета субъекта РФ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нашем случае  из бюджета Астраханской области)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l="29892" r="29797" b="24510"/>
          <a:stretch/>
        </p:blipFill>
        <p:spPr>
          <a:xfrm>
            <a:off x="11658703" y="0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32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878</Words>
  <Application>Microsoft Office PowerPoint</Application>
  <PresentationFormat>Широкоэкранный</PresentationFormat>
  <Paragraphs>283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БЮДЖЕТ ДЛЯ ГРАЖДАН Исполнение бюджета за 2023 год МО «Приволжский муниципальный район Астраханской области»</vt:lpstr>
      <vt:lpstr>Презентация PowerPoint</vt:lpstr>
      <vt:lpstr>Исполнение доходов в 2023 году тыс. рублей </vt:lpstr>
      <vt:lpstr>Презентация PowerPoint</vt:lpstr>
      <vt:lpstr>Презентация PowerPoint</vt:lpstr>
      <vt:lpstr>Исполнение по муниципальным программам, вцп в 2023 году тыс. рублей </vt:lpstr>
      <vt:lpstr>Приоритетные направления расходов  бюджета района в 2023 году, млн рублей</vt:lpstr>
      <vt:lpstr>Финансовая помощь поселениям района млн рублей</vt:lpstr>
      <vt:lpstr>ДОЛГОВАЯ ПОЛИТИКА МЛН РУБЛЕЙ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31</cp:revision>
  <dcterms:created xsi:type="dcterms:W3CDTF">2024-01-25T04:57:52Z</dcterms:created>
  <dcterms:modified xsi:type="dcterms:W3CDTF">2024-02-14T07:17:35Z</dcterms:modified>
</cp:coreProperties>
</file>