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70" r:id="rId4"/>
    <p:sldId id="268" r:id="rId5"/>
    <p:sldId id="261" r:id="rId6"/>
    <p:sldId id="263" r:id="rId7"/>
    <p:sldId id="267" r:id="rId8"/>
    <p:sldId id="2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Объем муниципального долга, млн.руб.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1333654668341974E-2"/>
          <c:y val="2.5425919957933665E-2"/>
          <c:w val="0.89141606592581391"/>
          <c:h val="0.8921180047601795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Коммерческий кредит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01.01.2020</c:v>
                </c:pt>
                <c:pt idx="1">
                  <c:v>01.01.2021</c:v>
                </c:pt>
                <c:pt idx="2">
                  <c:v>01.01.2022</c:v>
                </c:pt>
                <c:pt idx="3">
                  <c:v>01.01.2023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872-4C9B-B9C9-5A23746CB96A}"/>
            </c:ext>
          </c:extLst>
        </c:ser>
        <c:ser>
          <c:idx val="0"/>
          <c:order val="1"/>
          <c:tx>
            <c:strRef>
              <c:f>Лист1!$C$1</c:f>
              <c:strCache>
                <c:ptCount val="1"/>
                <c:pt idx="0">
                  <c:v>Бюджетный кредит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01.01.2020</c:v>
                </c:pt>
                <c:pt idx="1">
                  <c:v>01.01.2021</c:v>
                </c:pt>
                <c:pt idx="2">
                  <c:v>01.01.2022</c:v>
                </c:pt>
                <c:pt idx="3">
                  <c:v>01.01.2023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29.5</c:v>
                </c:pt>
                <c:pt idx="1">
                  <c:v>16</c:v>
                </c:pt>
                <c:pt idx="2">
                  <c:v>9.5</c:v>
                </c:pt>
                <c:pt idx="3">
                  <c:v>7.1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5872-4C9B-B9C9-5A23746CB9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dk1">
                    <a:lumMod val="65000"/>
                    <a:lumOff val="3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50000"/>
                  <a:lumOff val="50000"/>
                </a:schemeClr>
              </a:solidFill>
              <a:ln w="9525">
                <a:solidFill>
                  <a:schemeClr val="dk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marker val="1"/>
        <c:smooth val="0"/>
        <c:axId val="239573824"/>
        <c:axId val="239948608"/>
      </c:lineChart>
      <c:catAx>
        <c:axId val="23957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9948608"/>
        <c:crosses val="autoZero"/>
        <c:auto val="1"/>
        <c:lblAlgn val="ctr"/>
        <c:lblOffset val="100"/>
        <c:noMultiLvlLbl val="0"/>
      </c:catAx>
      <c:valAx>
        <c:axId val="23994860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957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13B64-C131-4E7E-A619-F94D64304FAC}" type="doc">
      <dgm:prSet loTypeId="urn:microsoft.com/office/officeart/2005/8/layout/list1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697D1BC-9402-4225-86F5-E787C259B0C9}">
      <dgm:prSet phldrT="[Текст]"/>
      <dgm:spPr/>
      <dgm:t>
        <a:bodyPr/>
        <a:lstStyle/>
        <a:p>
          <a:r>
            <a:rPr lang="ru-RU" dirty="0" smtClean="0">
              <a:solidFill>
                <a:srgbClr val="FFFF00"/>
              </a:solidFill>
            </a:rPr>
            <a:t>Адрес финансового управления МО «Приволжский район»</a:t>
          </a:r>
          <a:endParaRPr lang="ru-RU" dirty="0">
            <a:solidFill>
              <a:srgbClr val="FFFF00"/>
            </a:solidFill>
          </a:endParaRPr>
        </a:p>
      </dgm:t>
    </dgm:pt>
    <dgm:pt modelId="{6E10AEF3-7C5E-4154-A63D-F3D734E8E2EB}" type="parTrans" cxnId="{0A412960-7B56-411A-A5F1-171CC4ED29E9}">
      <dgm:prSet/>
      <dgm:spPr/>
      <dgm:t>
        <a:bodyPr/>
        <a:lstStyle/>
        <a:p>
          <a:endParaRPr lang="ru-RU"/>
        </a:p>
      </dgm:t>
    </dgm:pt>
    <dgm:pt modelId="{EA2258F8-8F60-414C-B5F2-6CB7E856CFFF}" type="sibTrans" cxnId="{0A412960-7B56-411A-A5F1-171CC4ED29E9}">
      <dgm:prSet/>
      <dgm:spPr/>
      <dgm:t>
        <a:bodyPr/>
        <a:lstStyle/>
        <a:p>
          <a:endParaRPr lang="ru-RU"/>
        </a:p>
      </dgm:t>
    </dgm:pt>
    <dgm:pt modelId="{E03CD317-4671-4F11-9CCE-CDDD7D948CB0}">
      <dgm:prSet phldrT="[Текст]"/>
      <dgm:spPr/>
      <dgm:t>
        <a:bodyPr/>
        <a:lstStyle/>
        <a:p>
          <a:r>
            <a:rPr lang="ru-RU" dirty="0" smtClean="0"/>
            <a:t>  </a:t>
          </a:r>
          <a:r>
            <a:rPr lang="ru-RU" dirty="0" smtClean="0">
              <a:solidFill>
                <a:srgbClr val="FFFF00"/>
              </a:solidFill>
            </a:rPr>
            <a:t>Тел/факс            Электронная почта:</a:t>
          </a:r>
          <a:endParaRPr lang="ru-RU" dirty="0">
            <a:solidFill>
              <a:srgbClr val="FFFF00"/>
            </a:solidFill>
          </a:endParaRPr>
        </a:p>
      </dgm:t>
    </dgm:pt>
    <dgm:pt modelId="{C8DDA964-5E57-4A61-92A8-CC6A7985EB89}" type="parTrans" cxnId="{6765CC12-4D14-4379-B282-5485152836E9}">
      <dgm:prSet/>
      <dgm:spPr/>
      <dgm:t>
        <a:bodyPr/>
        <a:lstStyle/>
        <a:p>
          <a:endParaRPr lang="ru-RU"/>
        </a:p>
      </dgm:t>
    </dgm:pt>
    <dgm:pt modelId="{A066388E-5BE9-432D-A8AC-884DFBC93B18}" type="sibTrans" cxnId="{6765CC12-4D14-4379-B282-5485152836E9}">
      <dgm:prSet/>
      <dgm:spPr/>
      <dgm:t>
        <a:bodyPr/>
        <a:lstStyle/>
        <a:p>
          <a:endParaRPr lang="ru-RU"/>
        </a:p>
      </dgm:t>
    </dgm:pt>
    <dgm:pt modelId="{4228A2EC-2464-4E61-9803-14CA74E64540}">
      <dgm:prSet phldrT="[Текст]"/>
      <dgm:spPr/>
      <dgm:t>
        <a:bodyPr/>
        <a:lstStyle/>
        <a:p>
          <a:r>
            <a:rPr lang="ru-RU" dirty="0" smtClean="0">
              <a:solidFill>
                <a:srgbClr val="FFFF00"/>
              </a:solidFill>
            </a:rPr>
            <a:t>Часы работы:</a:t>
          </a:r>
          <a:endParaRPr lang="ru-RU" dirty="0">
            <a:solidFill>
              <a:srgbClr val="FFFF00"/>
            </a:solidFill>
          </a:endParaRPr>
        </a:p>
      </dgm:t>
    </dgm:pt>
    <dgm:pt modelId="{8F5BD340-E18C-462F-A8C7-87D2CF4C5284}" type="parTrans" cxnId="{3A0CDEE6-3154-4C82-BA3B-AE2136A008D6}">
      <dgm:prSet/>
      <dgm:spPr/>
      <dgm:t>
        <a:bodyPr/>
        <a:lstStyle/>
        <a:p>
          <a:endParaRPr lang="ru-RU"/>
        </a:p>
      </dgm:t>
    </dgm:pt>
    <dgm:pt modelId="{E54A039B-0322-420C-9FCE-54C0DCBA1DC2}" type="sibTrans" cxnId="{3A0CDEE6-3154-4C82-BA3B-AE2136A008D6}">
      <dgm:prSet/>
      <dgm:spPr/>
      <dgm:t>
        <a:bodyPr/>
        <a:lstStyle/>
        <a:p>
          <a:endParaRPr lang="ru-RU"/>
        </a:p>
      </dgm:t>
    </dgm:pt>
    <dgm:pt modelId="{161D9431-B8E4-4FC7-B891-4696B0915721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152400"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dirty="0" smtClean="0"/>
            <a:t>49-57-43,40-60-29        </a:t>
          </a:r>
          <a:r>
            <a:rPr lang="en-US" dirty="0" smtClean="0"/>
            <a:t>privolg@mail.ru</a:t>
          </a:r>
          <a:r>
            <a:rPr lang="ru-RU" dirty="0" smtClean="0"/>
            <a:t> </a:t>
          </a:r>
          <a:endParaRPr lang="ru-RU" dirty="0"/>
        </a:p>
      </dgm:t>
    </dgm:pt>
    <dgm:pt modelId="{D0624B4B-D6B6-4F6A-B162-4F2216088635}" type="parTrans" cxnId="{3F8775F3-235A-4B3C-93A6-98BBA0FB68D1}">
      <dgm:prSet/>
      <dgm:spPr/>
      <dgm:t>
        <a:bodyPr/>
        <a:lstStyle/>
        <a:p>
          <a:endParaRPr lang="ru-RU"/>
        </a:p>
      </dgm:t>
    </dgm:pt>
    <dgm:pt modelId="{DC5516D6-96A8-4008-AF9E-DA089830B80B}" type="sibTrans" cxnId="{3F8775F3-235A-4B3C-93A6-98BBA0FB68D1}">
      <dgm:prSet/>
      <dgm:spPr/>
      <dgm:t>
        <a:bodyPr/>
        <a:lstStyle/>
        <a:p>
          <a:endParaRPr lang="ru-RU"/>
        </a:p>
      </dgm:t>
    </dgm:pt>
    <dgm:pt modelId="{5D1703FD-1AC6-4CC0-8E7C-B8213DDCD04B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152400"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dirty="0" smtClean="0"/>
            <a:t>416450, Астраханская область, Приволжский район,  </a:t>
          </a:r>
          <a:endParaRPr lang="ru-RU" dirty="0"/>
        </a:p>
      </dgm:t>
    </dgm:pt>
    <dgm:pt modelId="{EF1A33E6-4C77-4203-8205-D2DA586D07F4}" type="parTrans" cxnId="{F4ADEB5B-3922-4702-B8F0-7C0791D55FED}">
      <dgm:prSet/>
      <dgm:spPr/>
      <dgm:t>
        <a:bodyPr/>
        <a:lstStyle/>
        <a:p>
          <a:endParaRPr lang="ru-RU"/>
        </a:p>
      </dgm:t>
    </dgm:pt>
    <dgm:pt modelId="{11EC0545-024F-4A11-A833-5A6186DBE684}" type="sibTrans" cxnId="{F4ADEB5B-3922-4702-B8F0-7C0791D55FED}">
      <dgm:prSet/>
      <dgm:spPr/>
      <dgm:t>
        <a:bodyPr/>
        <a:lstStyle/>
        <a:p>
          <a:endParaRPr lang="ru-RU"/>
        </a:p>
      </dgm:t>
    </dgm:pt>
    <dgm:pt modelId="{73E109FB-C999-4A14-BE59-CC0C77424AF5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152400"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baseline="0" dirty="0" smtClean="0"/>
            <a:t> понедельник-четверг  с 8.15 до 16.30, пятница с 8.15 до 16.15</a:t>
          </a:r>
          <a:endParaRPr lang="ru-RU" dirty="0"/>
        </a:p>
      </dgm:t>
    </dgm:pt>
    <dgm:pt modelId="{51824D15-02B0-4909-ACB6-453593FE8421}" type="parTrans" cxnId="{AC47A164-31DE-455D-BE34-55AAB685C16A}">
      <dgm:prSet/>
      <dgm:spPr/>
      <dgm:t>
        <a:bodyPr/>
        <a:lstStyle/>
        <a:p>
          <a:endParaRPr lang="ru-RU"/>
        </a:p>
      </dgm:t>
    </dgm:pt>
    <dgm:pt modelId="{E2CFFAA9-70CE-4DA3-ADB8-DDA81765DEE4}" type="sibTrans" cxnId="{AC47A164-31DE-455D-BE34-55AAB685C16A}">
      <dgm:prSet/>
      <dgm:spPr/>
      <dgm:t>
        <a:bodyPr/>
        <a:lstStyle/>
        <a:p>
          <a:endParaRPr lang="ru-RU"/>
        </a:p>
      </dgm:t>
    </dgm:pt>
    <dgm:pt modelId="{48C84967-E49C-40D3-929C-F29E6DD6B72E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152400"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baseline="0" dirty="0" smtClean="0"/>
            <a:t>перерыв на обед  с 12.00 до 13.00</a:t>
          </a:r>
          <a:endParaRPr lang="ru-RU" dirty="0"/>
        </a:p>
      </dgm:t>
    </dgm:pt>
    <dgm:pt modelId="{02E6E468-C423-4676-AE73-FF8247974B22}" type="parTrans" cxnId="{1490F474-8EA6-4283-A0ED-62032349ECAC}">
      <dgm:prSet/>
      <dgm:spPr/>
      <dgm:t>
        <a:bodyPr/>
        <a:lstStyle/>
        <a:p>
          <a:endParaRPr lang="ru-RU"/>
        </a:p>
      </dgm:t>
    </dgm:pt>
    <dgm:pt modelId="{9EF823B5-D204-4D6B-B6CC-16644349444B}" type="sibTrans" cxnId="{1490F474-8EA6-4283-A0ED-62032349ECAC}">
      <dgm:prSet/>
      <dgm:spPr/>
      <dgm:t>
        <a:bodyPr/>
        <a:lstStyle/>
        <a:p>
          <a:endParaRPr lang="ru-RU"/>
        </a:p>
      </dgm:t>
    </dgm:pt>
    <dgm:pt modelId="{7C3BD1FC-5061-4F9F-A563-3C3884EB6DE8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152400"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dirty="0" smtClean="0"/>
            <a:t>с. Началово, ул.Ленина 46</a:t>
          </a:r>
          <a:endParaRPr lang="ru-RU" dirty="0"/>
        </a:p>
      </dgm:t>
    </dgm:pt>
    <dgm:pt modelId="{C10561E4-AFB4-440E-9D95-AC1044C70132}" type="parTrans" cxnId="{C5A0BEAE-EEB2-4330-A99E-46AF60F5422B}">
      <dgm:prSet/>
      <dgm:spPr/>
      <dgm:t>
        <a:bodyPr/>
        <a:lstStyle/>
        <a:p>
          <a:endParaRPr lang="ru-RU"/>
        </a:p>
      </dgm:t>
    </dgm:pt>
    <dgm:pt modelId="{D29EC845-4907-4391-BF6E-74C24E772D93}" type="sibTrans" cxnId="{C5A0BEAE-EEB2-4330-A99E-46AF60F5422B}">
      <dgm:prSet/>
      <dgm:spPr/>
      <dgm:t>
        <a:bodyPr/>
        <a:lstStyle/>
        <a:p>
          <a:endParaRPr lang="ru-RU"/>
        </a:p>
      </dgm:t>
    </dgm:pt>
    <dgm:pt modelId="{67C11ED9-5C03-43E9-BAA8-A8BFD1962CF8}" type="pres">
      <dgm:prSet presAssocID="{B3313B64-C131-4E7E-A619-F94D64304FA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4ED75F-DEE0-4D2D-96BF-4816A1FCADC4}" type="pres">
      <dgm:prSet presAssocID="{C697D1BC-9402-4225-86F5-E787C259B0C9}" presName="parentLin" presStyleCnt="0"/>
      <dgm:spPr/>
    </dgm:pt>
    <dgm:pt modelId="{FBD08A68-E5E8-44CD-B95B-5143982565A1}" type="pres">
      <dgm:prSet presAssocID="{C697D1BC-9402-4225-86F5-E787C259B0C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C2A90F7-2F0C-4298-A6FD-447FBF23BCAE}" type="pres">
      <dgm:prSet presAssocID="{C697D1BC-9402-4225-86F5-E787C259B0C9}" presName="parentText" presStyleLbl="node1" presStyleIdx="0" presStyleCnt="3" custScaleX="97171" custScaleY="160978">
        <dgm:presLayoutVars>
          <dgm:chMax val="0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ru-RU"/>
        </a:p>
      </dgm:t>
    </dgm:pt>
    <dgm:pt modelId="{2BACBD54-243D-4A41-A0F6-2EF76C941A11}" type="pres">
      <dgm:prSet presAssocID="{C697D1BC-9402-4225-86F5-E787C259B0C9}" presName="negativeSpace" presStyleCnt="0"/>
      <dgm:spPr/>
    </dgm:pt>
    <dgm:pt modelId="{ACE81A38-C04A-47AA-B009-B8AD48E4C429}" type="pres">
      <dgm:prSet presAssocID="{C697D1BC-9402-4225-86F5-E787C259B0C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33365E-4634-4786-9FF6-A157868AEDBE}" type="pres">
      <dgm:prSet presAssocID="{EA2258F8-8F60-414C-B5F2-6CB7E856CFFF}" presName="spaceBetweenRectangles" presStyleCnt="0"/>
      <dgm:spPr/>
    </dgm:pt>
    <dgm:pt modelId="{BCA8D773-9CA8-4908-8A6A-F93F80B0DEB2}" type="pres">
      <dgm:prSet presAssocID="{E03CD317-4671-4F11-9CCE-CDDD7D948CB0}" presName="parentLin" presStyleCnt="0"/>
      <dgm:spPr/>
    </dgm:pt>
    <dgm:pt modelId="{1218DD49-5784-45CC-ADB3-B3C4D07B176D}" type="pres">
      <dgm:prSet presAssocID="{E03CD317-4671-4F11-9CCE-CDDD7D948C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43C1EBB-758A-41A6-A920-026D73DC1726}" type="pres">
      <dgm:prSet presAssocID="{E03CD317-4671-4F11-9CCE-CDDD7D948CB0}" presName="parentText" presStyleLbl="node1" presStyleIdx="1" presStyleCnt="3" custScaleX="97171" custScaleY="129461">
        <dgm:presLayoutVars>
          <dgm:chMax val="0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ru-RU"/>
        </a:p>
      </dgm:t>
    </dgm:pt>
    <dgm:pt modelId="{B2F61BCE-637C-44C9-B036-C0C0ED196F97}" type="pres">
      <dgm:prSet presAssocID="{E03CD317-4671-4F11-9CCE-CDDD7D948CB0}" presName="negativeSpace" presStyleCnt="0"/>
      <dgm:spPr/>
    </dgm:pt>
    <dgm:pt modelId="{C32D74B2-874D-40F0-AECD-9643298B59DC}" type="pres">
      <dgm:prSet presAssocID="{E03CD317-4671-4F11-9CCE-CDDD7D948CB0}" presName="childText" presStyleLbl="conFgAcc1" presStyleIdx="1" presStyleCnt="3" custLinFactNeighborX="-990" custLinFactNeighborY="-1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B73C49-0B13-4520-BBDD-FAEBF5336CE6}" type="pres">
      <dgm:prSet presAssocID="{A066388E-5BE9-432D-A8AC-884DFBC93B18}" presName="spaceBetweenRectangles" presStyleCnt="0"/>
      <dgm:spPr/>
    </dgm:pt>
    <dgm:pt modelId="{5E989183-C3CC-47E1-8A5A-57C738DB1497}" type="pres">
      <dgm:prSet presAssocID="{4228A2EC-2464-4E61-9803-14CA74E64540}" presName="parentLin" presStyleCnt="0"/>
      <dgm:spPr/>
    </dgm:pt>
    <dgm:pt modelId="{DCE9B59E-6C9F-430D-BC4D-CCA3EF163F65}" type="pres">
      <dgm:prSet presAssocID="{4228A2EC-2464-4E61-9803-14CA74E6454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D830F86-F021-4810-9EE3-B85B0D5403E6}" type="pres">
      <dgm:prSet presAssocID="{4228A2EC-2464-4E61-9803-14CA74E64540}" presName="parentText" presStyleLbl="node1" presStyleIdx="2" presStyleCnt="3" custScaleX="97878" custScaleY="165160">
        <dgm:presLayoutVars>
          <dgm:chMax val="0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ru-RU"/>
        </a:p>
      </dgm:t>
    </dgm:pt>
    <dgm:pt modelId="{4E366689-7CC7-4435-912C-73FBD793809F}" type="pres">
      <dgm:prSet presAssocID="{4228A2EC-2464-4E61-9803-14CA74E64540}" presName="negativeSpace" presStyleCnt="0"/>
      <dgm:spPr/>
    </dgm:pt>
    <dgm:pt modelId="{E8202C5A-D868-486C-91BC-AF4B5737F0AC}" type="pres">
      <dgm:prSet presAssocID="{4228A2EC-2464-4E61-9803-14CA74E6454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90F474-8EA6-4283-A0ED-62032349ECAC}" srcId="{4228A2EC-2464-4E61-9803-14CA74E64540}" destId="{48C84967-E49C-40D3-929C-F29E6DD6B72E}" srcOrd="1" destOrd="0" parTransId="{02E6E468-C423-4676-AE73-FF8247974B22}" sibTransId="{9EF823B5-D204-4D6B-B6CC-16644349444B}"/>
    <dgm:cxn modelId="{3F8775F3-235A-4B3C-93A6-98BBA0FB68D1}" srcId="{E03CD317-4671-4F11-9CCE-CDDD7D948CB0}" destId="{161D9431-B8E4-4FC7-B891-4696B0915721}" srcOrd="0" destOrd="0" parTransId="{D0624B4B-D6B6-4F6A-B162-4F2216088635}" sibTransId="{DC5516D6-96A8-4008-AF9E-DA089830B80B}"/>
    <dgm:cxn modelId="{97D8A244-0B68-4D6D-982C-9E45ED1CC3D7}" type="presOf" srcId="{B3313B64-C131-4E7E-A619-F94D64304FAC}" destId="{67C11ED9-5C03-43E9-BAA8-A8BFD1962CF8}" srcOrd="0" destOrd="0" presId="urn:microsoft.com/office/officeart/2005/8/layout/list1"/>
    <dgm:cxn modelId="{0D364520-B548-4C02-82A5-E19B626253E5}" type="presOf" srcId="{161D9431-B8E4-4FC7-B891-4696B0915721}" destId="{C32D74B2-874D-40F0-AECD-9643298B59DC}" srcOrd="0" destOrd="0" presId="urn:microsoft.com/office/officeart/2005/8/layout/list1"/>
    <dgm:cxn modelId="{6765CC12-4D14-4379-B282-5485152836E9}" srcId="{B3313B64-C131-4E7E-A619-F94D64304FAC}" destId="{E03CD317-4671-4F11-9CCE-CDDD7D948CB0}" srcOrd="1" destOrd="0" parTransId="{C8DDA964-5E57-4A61-92A8-CC6A7985EB89}" sibTransId="{A066388E-5BE9-432D-A8AC-884DFBC93B18}"/>
    <dgm:cxn modelId="{864F2745-69B9-42D5-A57B-D3E554C41C73}" type="presOf" srcId="{E03CD317-4671-4F11-9CCE-CDDD7D948CB0}" destId="{1218DD49-5784-45CC-ADB3-B3C4D07B176D}" srcOrd="0" destOrd="0" presId="urn:microsoft.com/office/officeart/2005/8/layout/list1"/>
    <dgm:cxn modelId="{3E62B52D-F11F-4CF1-8FDE-99735E1802B8}" type="presOf" srcId="{C697D1BC-9402-4225-86F5-E787C259B0C9}" destId="{3C2A90F7-2F0C-4298-A6FD-447FBF23BCAE}" srcOrd="1" destOrd="0" presId="urn:microsoft.com/office/officeart/2005/8/layout/list1"/>
    <dgm:cxn modelId="{3A0CDEE6-3154-4C82-BA3B-AE2136A008D6}" srcId="{B3313B64-C131-4E7E-A619-F94D64304FAC}" destId="{4228A2EC-2464-4E61-9803-14CA74E64540}" srcOrd="2" destOrd="0" parTransId="{8F5BD340-E18C-462F-A8C7-87D2CF4C5284}" sibTransId="{E54A039B-0322-420C-9FCE-54C0DCBA1DC2}"/>
    <dgm:cxn modelId="{C5A0BEAE-EEB2-4330-A99E-46AF60F5422B}" srcId="{C697D1BC-9402-4225-86F5-E787C259B0C9}" destId="{7C3BD1FC-5061-4F9F-A563-3C3884EB6DE8}" srcOrd="1" destOrd="0" parTransId="{C10561E4-AFB4-440E-9D95-AC1044C70132}" sibTransId="{D29EC845-4907-4391-BF6E-74C24E772D93}"/>
    <dgm:cxn modelId="{AC47A164-31DE-455D-BE34-55AAB685C16A}" srcId="{4228A2EC-2464-4E61-9803-14CA74E64540}" destId="{73E109FB-C999-4A14-BE59-CC0C77424AF5}" srcOrd="0" destOrd="0" parTransId="{51824D15-02B0-4909-ACB6-453593FE8421}" sibTransId="{E2CFFAA9-70CE-4DA3-ADB8-DDA81765DEE4}"/>
    <dgm:cxn modelId="{0A412960-7B56-411A-A5F1-171CC4ED29E9}" srcId="{B3313B64-C131-4E7E-A619-F94D64304FAC}" destId="{C697D1BC-9402-4225-86F5-E787C259B0C9}" srcOrd="0" destOrd="0" parTransId="{6E10AEF3-7C5E-4154-A63D-F3D734E8E2EB}" sibTransId="{EA2258F8-8F60-414C-B5F2-6CB7E856CFFF}"/>
    <dgm:cxn modelId="{33E73686-B705-4779-953D-8DCC89D9627E}" type="presOf" srcId="{7C3BD1FC-5061-4F9F-A563-3C3884EB6DE8}" destId="{ACE81A38-C04A-47AA-B009-B8AD48E4C429}" srcOrd="0" destOrd="1" presId="urn:microsoft.com/office/officeart/2005/8/layout/list1"/>
    <dgm:cxn modelId="{0B251F4A-39AD-4312-87F6-EB2BFF5021B8}" type="presOf" srcId="{4228A2EC-2464-4E61-9803-14CA74E64540}" destId="{8D830F86-F021-4810-9EE3-B85B0D5403E6}" srcOrd="1" destOrd="0" presId="urn:microsoft.com/office/officeart/2005/8/layout/list1"/>
    <dgm:cxn modelId="{2E9F5089-958B-4D63-A245-C9F857CFDB15}" type="presOf" srcId="{E03CD317-4671-4F11-9CCE-CDDD7D948CB0}" destId="{043C1EBB-758A-41A6-A920-026D73DC1726}" srcOrd="1" destOrd="0" presId="urn:microsoft.com/office/officeart/2005/8/layout/list1"/>
    <dgm:cxn modelId="{EF7BBAE9-C50F-4738-86C7-6A0E87A6A9FB}" type="presOf" srcId="{C697D1BC-9402-4225-86F5-E787C259B0C9}" destId="{FBD08A68-E5E8-44CD-B95B-5143982565A1}" srcOrd="0" destOrd="0" presId="urn:microsoft.com/office/officeart/2005/8/layout/list1"/>
    <dgm:cxn modelId="{B269B747-E136-4BF1-84FB-F0685AB8D8C7}" type="presOf" srcId="{5D1703FD-1AC6-4CC0-8E7C-B8213DDCD04B}" destId="{ACE81A38-C04A-47AA-B009-B8AD48E4C429}" srcOrd="0" destOrd="0" presId="urn:microsoft.com/office/officeart/2005/8/layout/list1"/>
    <dgm:cxn modelId="{03D36BF8-F696-4B62-9372-2F83F1692527}" type="presOf" srcId="{4228A2EC-2464-4E61-9803-14CA74E64540}" destId="{DCE9B59E-6C9F-430D-BC4D-CCA3EF163F65}" srcOrd="0" destOrd="0" presId="urn:microsoft.com/office/officeart/2005/8/layout/list1"/>
    <dgm:cxn modelId="{F4ADEB5B-3922-4702-B8F0-7C0791D55FED}" srcId="{C697D1BC-9402-4225-86F5-E787C259B0C9}" destId="{5D1703FD-1AC6-4CC0-8E7C-B8213DDCD04B}" srcOrd="0" destOrd="0" parTransId="{EF1A33E6-4C77-4203-8205-D2DA586D07F4}" sibTransId="{11EC0545-024F-4A11-A833-5A6186DBE684}"/>
    <dgm:cxn modelId="{A7AEA1B7-B7FC-422B-9599-8720AAF877DB}" type="presOf" srcId="{73E109FB-C999-4A14-BE59-CC0C77424AF5}" destId="{E8202C5A-D868-486C-91BC-AF4B5737F0AC}" srcOrd="0" destOrd="0" presId="urn:microsoft.com/office/officeart/2005/8/layout/list1"/>
    <dgm:cxn modelId="{DC9D1F1E-6FCD-4E6C-8E0E-8A829AE55659}" type="presOf" srcId="{48C84967-E49C-40D3-929C-F29E6DD6B72E}" destId="{E8202C5A-D868-486C-91BC-AF4B5737F0AC}" srcOrd="0" destOrd="1" presId="urn:microsoft.com/office/officeart/2005/8/layout/list1"/>
    <dgm:cxn modelId="{59EA093D-3848-4E03-B5D2-B4CBBB747CC4}" type="presParOf" srcId="{67C11ED9-5C03-43E9-BAA8-A8BFD1962CF8}" destId="{B24ED75F-DEE0-4D2D-96BF-4816A1FCADC4}" srcOrd="0" destOrd="0" presId="urn:microsoft.com/office/officeart/2005/8/layout/list1"/>
    <dgm:cxn modelId="{F2E28341-54A1-450A-8127-5B20799B1379}" type="presParOf" srcId="{B24ED75F-DEE0-4D2D-96BF-4816A1FCADC4}" destId="{FBD08A68-E5E8-44CD-B95B-5143982565A1}" srcOrd="0" destOrd="0" presId="urn:microsoft.com/office/officeart/2005/8/layout/list1"/>
    <dgm:cxn modelId="{4126941C-3B18-42FD-8C3F-C85C3E9065B6}" type="presParOf" srcId="{B24ED75F-DEE0-4D2D-96BF-4816A1FCADC4}" destId="{3C2A90F7-2F0C-4298-A6FD-447FBF23BCAE}" srcOrd="1" destOrd="0" presId="urn:microsoft.com/office/officeart/2005/8/layout/list1"/>
    <dgm:cxn modelId="{96BDF7DB-8FAA-43C0-8E0B-5AE37BF03741}" type="presParOf" srcId="{67C11ED9-5C03-43E9-BAA8-A8BFD1962CF8}" destId="{2BACBD54-243D-4A41-A0F6-2EF76C941A11}" srcOrd="1" destOrd="0" presId="urn:microsoft.com/office/officeart/2005/8/layout/list1"/>
    <dgm:cxn modelId="{BAAF25F6-312B-4D38-BCB3-0F7AE0D436A6}" type="presParOf" srcId="{67C11ED9-5C03-43E9-BAA8-A8BFD1962CF8}" destId="{ACE81A38-C04A-47AA-B009-B8AD48E4C429}" srcOrd="2" destOrd="0" presId="urn:microsoft.com/office/officeart/2005/8/layout/list1"/>
    <dgm:cxn modelId="{41E7BC8F-9D48-47D0-8B93-E33287A1C738}" type="presParOf" srcId="{67C11ED9-5C03-43E9-BAA8-A8BFD1962CF8}" destId="{4A33365E-4634-4786-9FF6-A157868AEDBE}" srcOrd="3" destOrd="0" presId="urn:microsoft.com/office/officeart/2005/8/layout/list1"/>
    <dgm:cxn modelId="{78A1FF82-ABFB-4F35-ABF7-7A5A99264946}" type="presParOf" srcId="{67C11ED9-5C03-43E9-BAA8-A8BFD1962CF8}" destId="{BCA8D773-9CA8-4908-8A6A-F93F80B0DEB2}" srcOrd="4" destOrd="0" presId="urn:microsoft.com/office/officeart/2005/8/layout/list1"/>
    <dgm:cxn modelId="{06A81058-69CD-4616-80D1-DF5378BB2D10}" type="presParOf" srcId="{BCA8D773-9CA8-4908-8A6A-F93F80B0DEB2}" destId="{1218DD49-5784-45CC-ADB3-B3C4D07B176D}" srcOrd="0" destOrd="0" presId="urn:microsoft.com/office/officeart/2005/8/layout/list1"/>
    <dgm:cxn modelId="{7A5D70B0-ACF3-4861-B7CB-DFFDA8E5CCE2}" type="presParOf" srcId="{BCA8D773-9CA8-4908-8A6A-F93F80B0DEB2}" destId="{043C1EBB-758A-41A6-A920-026D73DC1726}" srcOrd="1" destOrd="0" presId="urn:microsoft.com/office/officeart/2005/8/layout/list1"/>
    <dgm:cxn modelId="{46672415-DEDC-4BB4-8F83-C6B8EA3CDDEA}" type="presParOf" srcId="{67C11ED9-5C03-43E9-BAA8-A8BFD1962CF8}" destId="{B2F61BCE-637C-44C9-B036-C0C0ED196F97}" srcOrd="5" destOrd="0" presId="urn:microsoft.com/office/officeart/2005/8/layout/list1"/>
    <dgm:cxn modelId="{F588F583-79FC-42C3-A65D-49086E853BF6}" type="presParOf" srcId="{67C11ED9-5C03-43E9-BAA8-A8BFD1962CF8}" destId="{C32D74B2-874D-40F0-AECD-9643298B59DC}" srcOrd="6" destOrd="0" presId="urn:microsoft.com/office/officeart/2005/8/layout/list1"/>
    <dgm:cxn modelId="{3B9B6F23-CAD5-44EB-801D-309C604185C0}" type="presParOf" srcId="{67C11ED9-5C03-43E9-BAA8-A8BFD1962CF8}" destId="{95B73C49-0B13-4520-BBDD-FAEBF5336CE6}" srcOrd="7" destOrd="0" presId="urn:microsoft.com/office/officeart/2005/8/layout/list1"/>
    <dgm:cxn modelId="{109E3D2D-4473-4D13-91A8-51E286325366}" type="presParOf" srcId="{67C11ED9-5C03-43E9-BAA8-A8BFD1962CF8}" destId="{5E989183-C3CC-47E1-8A5A-57C738DB1497}" srcOrd="8" destOrd="0" presId="urn:microsoft.com/office/officeart/2005/8/layout/list1"/>
    <dgm:cxn modelId="{6A9BFEE8-6F10-441B-AE99-7497D5AD3814}" type="presParOf" srcId="{5E989183-C3CC-47E1-8A5A-57C738DB1497}" destId="{DCE9B59E-6C9F-430D-BC4D-CCA3EF163F65}" srcOrd="0" destOrd="0" presId="urn:microsoft.com/office/officeart/2005/8/layout/list1"/>
    <dgm:cxn modelId="{118AD802-0417-441B-9555-23E9E2E9EAE9}" type="presParOf" srcId="{5E989183-C3CC-47E1-8A5A-57C738DB1497}" destId="{8D830F86-F021-4810-9EE3-B85B0D5403E6}" srcOrd="1" destOrd="0" presId="urn:microsoft.com/office/officeart/2005/8/layout/list1"/>
    <dgm:cxn modelId="{45BDA307-37DE-41EE-BA8C-7254D04505D9}" type="presParOf" srcId="{67C11ED9-5C03-43E9-BAA8-A8BFD1962CF8}" destId="{4E366689-7CC7-4435-912C-73FBD793809F}" srcOrd="9" destOrd="0" presId="urn:microsoft.com/office/officeart/2005/8/layout/list1"/>
    <dgm:cxn modelId="{7BC406A7-A48D-41FB-96DC-50F8B4928168}" type="presParOf" srcId="{67C11ED9-5C03-43E9-BAA8-A8BFD1962CF8}" destId="{E8202C5A-D868-486C-91BC-AF4B5737F0A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81A38-C04A-47AA-B009-B8AD48E4C429}">
      <dsp:nvSpPr>
        <dsp:cNvPr id="0" name=""/>
        <dsp:cNvSpPr/>
      </dsp:nvSpPr>
      <dsp:spPr>
        <a:xfrm>
          <a:off x="0" y="638195"/>
          <a:ext cx="7215238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152400" contourW="44450" prstMaterial="matte">
          <a:bevelT w="63500" h="63500" prst="artDeco"/>
          <a:contourClr>
            <a:srgbClr val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59983" tIns="333248" rIns="55998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416450, Астраханская область, Приволжский район,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с. Началово, ул.Ленина 46</a:t>
          </a:r>
          <a:endParaRPr lang="ru-RU" sz="1600" kern="1200" dirty="0"/>
        </a:p>
      </dsp:txBody>
      <dsp:txXfrm>
        <a:off x="0" y="638195"/>
        <a:ext cx="7215238" cy="932400"/>
      </dsp:txXfrm>
    </dsp:sp>
    <dsp:sp modelId="{3C2A90F7-2F0C-4298-A6FD-447FBF23BCAE}">
      <dsp:nvSpPr>
        <dsp:cNvPr id="0" name=""/>
        <dsp:cNvSpPr/>
      </dsp:nvSpPr>
      <dsp:spPr>
        <a:xfrm>
          <a:off x="360761" y="114024"/>
          <a:ext cx="4907783" cy="760331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903" tIns="0" rIns="19090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FF00"/>
              </a:solidFill>
            </a:rPr>
            <a:t>Адрес финансового управления МО «Приволжский район»</a:t>
          </a:r>
          <a:endParaRPr lang="ru-RU" sz="1600" kern="1200" dirty="0">
            <a:solidFill>
              <a:srgbClr val="FFFF00"/>
            </a:solidFill>
          </a:endParaRPr>
        </a:p>
      </dsp:txBody>
      <dsp:txXfrm>
        <a:off x="360761" y="114024"/>
        <a:ext cx="4717700" cy="760331"/>
      </dsp:txXfrm>
    </dsp:sp>
    <dsp:sp modelId="{C32D74B2-874D-40F0-AECD-9643298B59DC}">
      <dsp:nvSpPr>
        <dsp:cNvPr id="0" name=""/>
        <dsp:cNvSpPr/>
      </dsp:nvSpPr>
      <dsp:spPr>
        <a:xfrm>
          <a:off x="0" y="2031178"/>
          <a:ext cx="721523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152400" contourW="44450" prstMaterial="matte">
          <a:bevelT w="63500" h="63500" prst="artDeco"/>
          <a:contourClr>
            <a:srgbClr val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59983" tIns="333248" rIns="55998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49-57-43,40-60-29        </a:t>
          </a:r>
          <a:r>
            <a:rPr lang="en-US" sz="1600" kern="1200" dirty="0" smtClean="0"/>
            <a:t>privolg@mail.ru</a:t>
          </a:r>
          <a:r>
            <a:rPr lang="ru-RU" sz="1600" kern="1200" dirty="0" smtClean="0"/>
            <a:t> </a:t>
          </a:r>
          <a:endParaRPr lang="ru-RU" sz="1600" kern="1200" dirty="0"/>
        </a:p>
      </dsp:txBody>
      <dsp:txXfrm>
        <a:off x="0" y="2031178"/>
        <a:ext cx="7215238" cy="680400"/>
      </dsp:txXfrm>
    </dsp:sp>
    <dsp:sp modelId="{043C1EBB-758A-41A6-A920-026D73DC1726}">
      <dsp:nvSpPr>
        <dsp:cNvPr id="0" name=""/>
        <dsp:cNvSpPr/>
      </dsp:nvSpPr>
      <dsp:spPr>
        <a:xfrm>
          <a:off x="360761" y="1656995"/>
          <a:ext cx="4907783" cy="611470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903" tIns="0" rIns="19090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  </a:t>
          </a:r>
          <a:r>
            <a:rPr lang="ru-RU" sz="1600" kern="1200" dirty="0" smtClean="0">
              <a:solidFill>
                <a:srgbClr val="FFFF00"/>
              </a:solidFill>
            </a:rPr>
            <a:t>Тел/факс            Электронная почта:</a:t>
          </a:r>
          <a:endParaRPr lang="ru-RU" sz="1600" kern="1200" dirty="0">
            <a:solidFill>
              <a:srgbClr val="FFFF00"/>
            </a:solidFill>
          </a:endParaRPr>
        </a:p>
      </dsp:txBody>
      <dsp:txXfrm>
        <a:off x="360761" y="1656995"/>
        <a:ext cx="4754916" cy="611470"/>
      </dsp:txXfrm>
    </dsp:sp>
    <dsp:sp modelId="{E8202C5A-D868-486C-91BC-AF4B5737F0AC}">
      <dsp:nvSpPr>
        <dsp:cNvPr id="0" name=""/>
        <dsp:cNvSpPr/>
      </dsp:nvSpPr>
      <dsp:spPr>
        <a:xfrm>
          <a:off x="0" y="3343029"/>
          <a:ext cx="7215238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152400" contourW="44450" prstMaterial="matte">
          <a:bevelT w="63500" h="63500" prst="artDeco"/>
          <a:contourClr>
            <a:srgbClr val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59983" tIns="333248" rIns="55998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baseline="0" dirty="0" smtClean="0"/>
            <a:t> понедельник-четверг  с 8.15 до 16.30, пятница с 8.15 до 16.15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baseline="0" dirty="0" smtClean="0"/>
            <a:t>перерыв на обед  с 12.00 до 13.00</a:t>
          </a:r>
          <a:endParaRPr lang="ru-RU" sz="1600" kern="1200" dirty="0"/>
        </a:p>
      </dsp:txBody>
      <dsp:txXfrm>
        <a:off x="0" y="3343029"/>
        <a:ext cx="7215238" cy="932400"/>
      </dsp:txXfrm>
    </dsp:sp>
    <dsp:sp modelId="{8D830F86-F021-4810-9EE3-B85B0D5403E6}">
      <dsp:nvSpPr>
        <dsp:cNvPr id="0" name=""/>
        <dsp:cNvSpPr/>
      </dsp:nvSpPr>
      <dsp:spPr>
        <a:xfrm>
          <a:off x="360761" y="2799105"/>
          <a:ext cx="4943491" cy="780083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903" tIns="0" rIns="19090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FF00"/>
              </a:solidFill>
            </a:rPr>
            <a:t>Часы работы:</a:t>
          </a:r>
          <a:endParaRPr lang="ru-RU" sz="1600" kern="1200" dirty="0">
            <a:solidFill>
              <a:srgbClr val="FFFF00"/>
            </a:solidFill>
          </a:endParaRPr>
        </a:p>
      </dsp:txBody>
      <dsp:txXfrm>
        <a:off x="360761" y="2799105"/>
        <a:ext cx="4748470" cy="780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0.646</cdr:x>
      <cdr:y>0.02125</cdr:y>
    </cdr:from>
    <cdr:to>
      <cdr:x>0.64675</cdr:x>
      <cdr:y>0.023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55432" y="100608"/>
          <a:ext cx="151216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bg1"/>
              </a:solidFill>
            </a:rPr>
            <a:t>млн. руб.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CBFBC-D84A-49A9-8C28-9578001BE479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F2AF2-DDAB-480F-BF99-B980B382E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40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D1B3D20-B902-4BD0-8281-05E5B5435C66}" type="slidenum">
              <a:rPr lang="ru-RU" altLang="ru-RU">
                <a:solidFill>
                  <a:srgbClr val="000000"/>
                </a:solidFill>
              </a:rPr>
              <a:pPr eaLnBrk="1" hangingPunct="1"/>
              <a:t>4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768" y="4717631"/>
            <a:ext cx="5438140" cy="446597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0920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FD14-0430-444B-B50D-C8142291C6E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C989-CDC4-44E3-B30D-9F52F664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5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FD14-0430-444B-B50D-C8142291C6E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C989-CDC4-44E3-B30D-9F52F664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46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FD14-0430-444B-B50D-C8142291C6E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C989-CDC4-44E3-B30D-9F52F664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09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FD14-0430-444B-B50D-C8142291C6E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C989-CDC4-44E3-B30D-9F52F664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99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FD14-0430-444B-B50D-C8142291C6E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C989-CDC4-44E3-B30D-9F52F664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930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FD14-0430-444B-B50D-C8142291C6E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C989-CDC4-44E3-B30D-9F52F664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12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FD14-0430-444B-B50D-C8142291C6E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C989-CDC4-44E3-B30D-9F52F664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74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FD14-0430-444B-B50D-C8142291C6E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C989-CDC4-44E3-B30D-9F52F664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50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FD14-0430-444B-B50D-C8142291C6E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C989-CDC4-44E3-B30D-9F52F664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4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FD14-0430-444B-B50D-C8142291C6E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C989-CDC4-44E3-B30D-9F52F664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44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FD14-0430-444B-B50D-C8142291C6E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1C989-CDC4-44E3-B30D-9F52F664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5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7FD14-0430-444B-B50D-C8142291C6E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1C989-CDC4-44E3-B30D-9F52F664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40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ИСПОЛНЕНИЕ БЮДЖЕТА МО «ПРИВОЛЖСКИЙ РАЙОН» ЗА 2022 год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34" y="27459"/>
            <a:ext cx="1152128" cy="109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56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за 2022 год (млн руб.)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87" y="0"/>
            <a:ext cx="1152128" cy="1094904"/>
          </a:xfrm>
          <a:prstGeom prst="rect">
            <a:avLst/>
          </a:prstGeom>
        </p:spPr>
      </p:pic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794072"/>
              </p:ext>
            </p:extLst>
          </p:nvPr>
        </p:nvGraphicFramePr>
        <p:xfrm>
          <a:off x="1308516" y="1860065"/>
          <a:ext cx="9734623" cy="4353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0114"/>
                <a:gridCol w="1073108"/>
                <a:gridCol w="1073108"/>
                <a:gridCol w="977294"/>
                <a:gridCol w="1073108"/>
                <a:gridCol w="1188084"/>
                <a:gridCol w="919807"/>
              </a:tblGrid>
              <a:tr h="157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первоначальный бюджет 2022 г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бюджет 2022г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уточненная 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бюджетная роспись за 2022 г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2022г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86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всего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6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86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107%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86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86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всего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6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Профицит, дефицит всего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-22%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4889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 финансирования дефицит (профицита) бюджета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6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остатков средств</a:t>
                      </a:r>
                      <a:endParaRPr lang="ru-RU" sz="1400" b="1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86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 внутреннего финансирования</a:t>
                      </a:r>
                      <a:endParaRPr lang="ru-RU" sz="1400" b="1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02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07568" y="1119826"/>
            <a:ext cx="1872208" cy="436967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Дотации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15880" y="898882"/>
            <a:ext cx="1872208" cy="439426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Субвенции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68208" y="1119826"/>
            <a:ext cx="1872208" cy="436967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Субсидии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75520" y="1691224"/>
            <a:ext cx="2592288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</a:pP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предоставляемые на безвозмездной и безвозвратной основе без установления направлений и (или) условий их использования.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583832" y="1412777"/>
            <a:ext cx="2808312" cy="24006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</a:pPr>
            <a:r>
              <a:rPr lang="ru-RU" sz="15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 денежного пособия местным органам власти со стороны государства, выделяемого на определенный срок на конкретные цели; в отличие от дотации подлежат возврату в случае нецелевого использования или использования не в установленные ранее сроки)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536160" y="1645057"/>
            <a:ext cx="2880320" cy="2286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</a:pPr>
            <a:r>
              <a:rPr lang="ru-RU" sz="155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средства, предоставляемые на </a:t>
            </a:r>
            <a:r>
              <a:rPr lang="ru-RU" sz="1550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155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(совместное финансирование) отдельных расходных обязательств органов власти в целях решения приоритетных задач территории в рамках полномочий каждого            уровня власти..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807968" y="368660"/>
            <a:ext cx="2619800" cy="684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3342712" y="548681"/>
            <a:ext cx="2249233" cy="5024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870848" y="54868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919537" y="3997514"/>
            <a:ext cx="2177861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</a:pPr>
            <a:r>
              <a:rPr lang="ru-RU" sz="15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предоставляется без определения конкретной цели их использования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919537" y="5301208"/>
            <a:ext cx="2178949" cy="12926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</a:pPr>
            <a:r>
              <a:rPr lang="ru-RU" sz="1500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Например,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</a:pPr>
            <a:r>
              <a:rPr lang="ru-RU" sz="1500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даете своему ребенку «карманные деньги» на  расходы по его усмотрению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653817" y="4069522"/>
            <a:ext cx="2611034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</a:pPr>
            <a:r>
              <a:rPr lang="ru-RU" sz="15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предоставляется                  на условиях долевого </a:t>
            </a:r>
            <a:r>
              <a:rPr lang="ru-RU" sz="15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софинасирования</a:t>
            </a:r>
            <a:r>
              <a:rPr lang="ru-RU" sz="15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расходов других бюджетов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710228" y="3910698"/>
            <a:ext cx="2537901" cy="1246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</a:pPr>
            <a:r>
              <a:rPr lang="ru-RU" sz="15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предоставляется на финансирование «переданных» другим публично-правовым образованиям полномочий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871864" y="5229200"/>
            <a:ext cx="2286000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</a:pPr>
            <a:r>
              <a:rPr lang="ru-RU" sz="1500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Например, Вы даете ребенку деньги и посылаете его в магазин купить что-то конкретное - продукты (по списку)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7751694" y="5192032"/>
            <a:ext cx="2448762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</a:pPr>
            <a:r>
              <a:rPr lang="ru-RU" sz="1500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«добавляете» денег к  «копилке» своего ребенка, которую он сам накопил,  для того, чтобы он купил себе, к примеру новый  мобильник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414718" y="82225"/>
            <a:ext cx="5544616" cy="574467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межбюджетных трансфертов</a:t>
            </a:r>
          </a:p>
        </p:txBody>
      </p:sp>
    </p:spTree>
    <p:extLst>
      <p:ext uri="{BB962C8B-B14F-4D97-AF65-F5344CB8AC3E}">
        <p14:creationId xmlns:p14="http://schemas.microsoft.com/office/powerpoint/2010/main" val="310101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939800"/>
          </a:xfrm>
        </p:spPr>
        <p:txBody>
          <a:bodyPr/>
          <a:lstStyle/>
          <a:p>
            <a:pPr algn="ctr" eaLnBrk="1" hangingPunct="1"/>
            <a:r>
              <a:rPr lang="ru-RU" altLang="ru-RU" sz="2200" b="1" dirty="0" smtClean="0">
                <a:solidFill>
                  <a:srgbClr val="0070C0"/>
                </a:solidFill>
              </a:rPr>
              <a:t>Исполнение по межбюджетным трансфертам за 2022 год (млн руб</a:t>
            </a:r>
            <a:r>
              <a:rPr lang="ru-RU" altLang="ru-RU" sz="2200" b="1" dirty="0">
                <a:solidFill>
                  <a:srgbClr val="0070C0"/>
                </a:solidFill>
              </a:rPr>
              <a:t>.)</a:t>
            </a:r>
          </a:p>
        </p:txBody>
      </p:sp>
      <p:sp>
        <p:nvSpPr>
          <p:cNvPr id="30762" name="TextBox 5"/>
          <p:cNvSpPr txBox="1">
            <a:spLocks noChangeArrowheads="1"/>
          </p:cNvSpPr>
          <p:nvPr/>
        </p:nvSpPr>
        <p:spPr bwMode="auto">
          <a:xfrm>
            <a:off x="8832850" y="1196975"/>
            <a:ext cx="12969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>
                <a:solidFill>
                  <a:schemeClr val="bg1"/>
                </a:solidFill>
              </a:rPr>
              <a:t>млн.руб.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676"/>
            <a:ext cx="1152128" cy="1094904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804629"/>
              </p:ext>
            </p:extLst>
          </p:nvPr>
        </p:nvGraphicFramePr>
        <p:xfrm>
          <a:off x="828136" y="1021232"/>
          <a:ext cx="10964174" cy="5662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02969"/>
                <a:gridCol w="960367"/>
                <a:gridCol w="960367"/>
                <a:gridCol w="1240471"/>
              </a:tblGrid>
              <a:tr h="381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29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БЕЗВОЗМЕЗДНЫЕ ПОСТУПЛЕНИЯ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67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БЕЗВОЗМЕЗДНЫЕ ПОСТУПЛЕНИЯ ОТ ДРУГИХ БЮДЖЕТОВ БЮДЖЕТНОЙ СИСТЕМЫ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29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Дотации бюджетам бюджетной системы Российской Федерации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7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Дотации бюджетам муниципальных районов на выравнивание бюджетной обеспеченности из бюджета субъекта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68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Прочие дотации бюджетам муниципальных районов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29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бюджетной системы Российской Федерации (межбюджетные субсидии)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91%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7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муниципальных районов на софинансирование капитальных вложений в объекты муниципальной собственности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255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муниципальных районов на реализацию мероприятий по стимулированию программ развития жилищного строительства субъектов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255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муниципальных районов на создание в общеобразовательных организациях, расположенных в сельской местности и малых городах, условий для занятий физической культурой и спортом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255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муниципальных районов на создание дополнительных мест для детей в возрасте от 1,5 до 3 лет в образовательных организациях, осуществляющих образовательную деятельность по образовательным программам дошкольного образования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255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муниципальных районов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67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муниципальных районов на развитие транспортной инфраструктуры на сельских территориях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67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муниципальных районов на реализацию мероприятий по обеспечению жильем молодых семей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29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муниципальных районов на проведение комплексных кадастровых работ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29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муниципальных районов на поддержку отрасли культуры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67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муниципальных районов на реализацию мероприятий по модернизации школьных систем образования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29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Прочие субсидии бюджетам муниципальных районов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29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бюджетной системы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104%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7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муниципальных районов на выполнение передаваемых полномочий субъектов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3350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муниципальных районов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54%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255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муниципальных районов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255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муниципальных районов на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255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муниципальных районов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67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муниципальных районов на поддержку сельскохозяйственного производства по отдельным подотраслям растениеводства и животноводства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114%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29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Прочие субвенции бюджетам муниципальных районов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105%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29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Иные межбюджетные трансферты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255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  <a:tr h="167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42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3" marR="3543" marT="354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76627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448301" y="1196976"/>
            <a:ext cx="5903913" cy="100806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altLang="ru-RU" sz="2400" b="1" dirty="0">
                <a:solidFill>
                  <a:schemeClr val="bg1"/>
                </a:solidFill>
              </a:rPr>
              <a:t/>
            </a:r>
            <a:br>
              <a:rPr lang="ru-RU" altLang="ru-RU" sz="2400" b="1" dirty="0">
                <a:solidFill>
                  <a:schemeClr val="bg1"/>
                </a:solidFill>
              </a:rPr>
            </a:br>
            <a:r>
              <a:rPr lang="ru-RU" altLang="ru-RU" sz="2400" b="1" dirty="0"/>
              <a:t/>
            </a:r>
            <a:br>
              <a:rPr lang="ru-RU" altLang="ru-RU" sz="2400" b="1" dirty="0"/>
            </a:b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</a:t>
            </a:r>
            <a:b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долга тыс.руб.</a:t>
            </a:r>
            <a:b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000422"/>
              </p:ext>
            </p:extLst>
          </p:nvPr>
        </p:nvGraphicFramePr>
        <p:xfrm>
          <a:off x="1090569" y="696287"/>
          <a:ext cx="10024844" cy="5963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9364"/>
            <a:ext cx="1657483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48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545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программного бюджета в 2022 году (млн руб.)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913060"/>
              </p:ext>
            </p:extLst>
          </p:nvPr>
        </p:nvGraphicFramePr>
        <p:xfrm>
          <a:off x="679507" y="790574"/>
          <a:ext cx="11148969" cy="57750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2655"/>
                <a:gridCol w="6755697"/>
                <a:gridCol w="1077595"/>
                <a:gridCol w="1077595"/>
                <a:gridCol w="1015427"/>
              </a:tblGrid>
              <a:tr h="82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уточненные бюджетные ассигнования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3721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«Развитие образования, молодежной политики и спорта Приволжского района»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902,8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890,6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1888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«Развитие культуры Приволжского района»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3721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«Обеспечение общественной  безопасности в Приволжском районе»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3721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«Обеспечение мер социальной поддержки граждан Приволжского района»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2758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«Развитие сельского хозяйства и сел Приволжского района»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3721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«Обеспечение мер по улучшению инвестиционного климата в Приволжском районе»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3721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«Обеспечение комфортности проживания населения Приволжского района»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512,6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477,1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3721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«Реализация  кадровой политики муниципального образования «Приволжский район»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4137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Ведомственная целевая программа «Обеспечение исполнения полномочий администрации муниципального образования «Приволжский район»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555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Ведомственная целевая программа «Управление муниципальными финансами, создание условий для эффективного и ответственного управления муниципальными финансами, повышение устойчивости бюджета муниципального образования «Приволжский район»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4137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Ведомственная целевая программа «Эффективное управление муниципальным имуществом и земельными отношениями в муниципальном образовании «Приволжский район»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2758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"Развитие казачества на территории Приволжского района»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3721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1400000000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«Патриотическое воспитание населения муниципального образования "Приволжский район»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  <a:tr h="137906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r>
                        <a:rPr lang="ru-RU" sz="700" u="none" strike="noStrike" dirty="0" smtClean="0">
                          <a:effectLst/>
                        </a:rPr>
                        <a:t>ИТОГО</a:t>
                      </a:r>
                    </a:p>
                    <a:p>
                      <a:pPr algn="l" fontAlgn="b"/>
                      <a:endParaRPr lang="ru-RU" sz="7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u="none" strike="noStrike">
                          <a:effectLst/>
                        </a:rPr>
                        <a:t>1674,0</a:t>
                      </a:r>
                      <a:endParaRPr lang="ru-RU" sz="7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u="none" strike="noStrike">
                          <a:effectLst/>
                        </a:rPr>
                        <a:t>1618,6</a:t>
                      </a:r>
                      <a:endParaRPr lang="ru-RU" sz="7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94" marR="5494" marT="549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u="none" strike="noStrike" dirty="0">
                          <a:effectLst/>
                        </a:rPr>
                        <a:t>97%</a:t>
                      </a:r>
                      <a:endParaRPr lang="ru-RU" sz="7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94" marR="5494" marT="5494" marB="0" anchor="ctr"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24" y="-64433"/>
            <a:ext cx="1657483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3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РЕАЛИЗАЦИЯ НАЦИОНАЛЬНЫХ ПРОЕКТОВ В </a:t>
            </a:r>
            <a:r>
              <a:rPr lang="ru-RU" sz="2000" b="1" dirty="0" smtClean="0">
                <a:solidFill>
                  <a:srgbClr val="0070C0"/>
                </a:solidFill>
              </a:rPr>
              <a:t>2022 </a:t>
            </a:r>
            <a:r>
              <a:rPr lang="ru-RU" sz="2000" b="1" dirty="0" smtClean="0">
                <a:solidFill>
                  <a:srgbClr val="0070C0"/>
                </a:solidFill>
              </a:rPr>
              <a:t>ГОДУ (млн.руб.)</a:t>
            </a:r>
            <a:endParaRPr lang="ru-RU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685896"/>
              </p:ext>
            </p:extLst>
          </p:nvPr>
        </p:nvGraphicFramePr>
        <p:xfrm>
          <a:off x="838200" y="1976752"/>
          <a:ext cx="8978660" cy="4585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275"/>
                <a:gridCol w="2695057"/>
                <a:gridCol w="2001328"/>
              </a:tblGrid>
              <a:tr h="88381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исполнение</a:t>
                      </a:r>
                      <a:endParaRPr lang="ru-RU" dirty="0"/>
                    </a:p>
                  </a:txBody>
                  <a:tcPr/>
                </a:tc>
              </a:tr>
              <a:tr h="133308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Мероприятия по созданию дополнительных мест для детей в возрасте от 1,5 до 3 лет в образовательных организациях, осуществляющих образовательную деятельность по образовательным программам дошкольного образования  в рамках подпрограммы "Развитие дошкольного,общего и дополнительного образования" муниципальной программы "Развитие образования, молодежной политики и спорта Приволжского района" национальный проект "Демография"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232,4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232,4</a:t>
                      </a:r>
                      <a:endParaRPr lang="ru-RU" dirty="0"/>
                    </a:p>
                  </a:txBody>
                  <a:tcPr/>
                </a:tc>
              </a:tr>
              <a:tr h="93537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Мероприятия по реализации подпрограммы  «Обеспечение устойчивого сокращения непригодного для проживания жилищного фонда муниципального образования «Приволжский район» муниципальной программы «Обеспечение комфортности проживания населения Приволжского района»  на реализацию национального проекта "Жилье и городская среда"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328,8</a:t>
                      </a:r>
                      <a:endParaRPr lang="ru-RU" dirty="0"/>
                    </a:p>
                  </a:txBody>
                  <a:tcPr/>
                </a:tc>
              </a:tr>
              <a:tr h="106794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Создание в общеобразовательных организациях, расположенных в сельской местности, условий для занятий физической культурой и спортом в рамках подпрограммы "Развитие физической культуры и спорта" муниципальной программы "Развитие образования, молодежной политики и спорта Приволжского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района" на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реализацию национального проекта "Образование"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2,4</a:t>
                      </a:r>
                      <a:endParaRPr lang="ru-RU" dirty="0"/>
                    </a:p>
                  </a:txBody>
                  <a:tcPr/>
                </a:tc>
              </a:tr>
              <a:tr h="3584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88" y="-67519"/>
            <a:ext cx="1657483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17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/>
          </p:nvPr>
        </p:nvGraphicFramePr>
        <p:xfrm>
          <a:off x="2595538" y="1071546"/>
          <a:ext cx="7215238" cy="4389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95604" y="428605"/>
            <a:ext cx="6286544" cy="642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Наши контакты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704" y="0"/>
            <a:ext cx="1256928" cy="126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2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1333</Words>
  <Application>Microsoft Office PowerPoint</Application>
  <PresentationFormat>Широкоэкранный</PresentationFormat>
  <Paragraphs>306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ИСПОЛНЕНИЕ БЮДЖЕТА МО «ПРИВОЛЖСКИЙ РАЙОН» ЗА 2022 год</vt:lpstr>
      <vt:lpstr>ИСПОЛНЕНИЕ за 2022 год (млн руб.)</vt:lpstr>
      <vt:lpstr>Презентация PowerPoint</vt:lpstr>
      <vt:lpstr>Исполнение по межбюджетным трансфертам за 2022 год (млн руб.)</vt:lpstr>
      <vt:lpstr>  Объем муниципального  долга тыс.руб. </vt:lpstr>
      <vt:lpstr>Исполнение программного бюджета в 2022 году (млн руб.)</vt:lpstr>
      <vt:lpstr>РЕАЛИЗАЦИЯ НАЦИОНАЛЬНЫХ ПРОЕКТОВ В 2022 ГОДУ (млн.руб.)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МО «ПРИВОЛЖСКИЙ РАЙОН» ЗА 2020 год</dc:title>
  <dc:creator>наташа</dc:creator>
  <cp:lastModifiedBy>наташа</cp:lastModifiedBy>
  <cp:revision>30</cp:revision>
  <dcterms:created xsi:type="dcterms:W3CDTF">2022-03-21T05:36:47Z</dcterms:created>
  <dcterms:modified xsi:type="dcterms:W3CDTF">2024-02-14T07:17:06Z</dcterms:modified>
</cp:coreProperties>
</file>