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2"/>
  </p:notesMasterIdLst>
  <p:sldIdLst>
    <p:sldId id="256" r:id="rId2"/>
    <p:sldId id="289" r:id="rId3"/>
    <p:sldId id="306" r:id="rId4"/>
    <p:sldId id="307" r:id="rId5"/>
    <p:sldId id="309" r:id="rId6"/>
    <p:sldId id="310" r:id="rId7"/>
    <p:sldId id="305" r:id="rId8"/>
    <p:sldId id="315" r:id="rId9"/>
    <p:sldId id="317" r:id="rId10"/>
    <p:sldId id="303" r:id="rId11"/>
    <p:sldId id="260" r:id="rId12"/>
    <p:sldId id="296" r:id="rId13"/>
    <p:sldId id="308" r:id="rId14"/>
    <p:sldId id="311" r:id="rId15"/>
    <p:sldId id="313" r:id="rId16"/>
    <p:sldId id="314" r:id="rId17"/>
    <p:sldId id="304" r:id="rId18"/>
    <p:sldId id="302" r:id="rId19"/>
    <p:sldId id="319" r:id="rId20"/>
    <p:sldId id="300" r:id="rId21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10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7521" autoAdjust="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тыс.руб.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32178858077526"/>
          <c:y val="1.8647840668150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5931758530183727E-2"/>
          <c:y val="0.17230646095759186"/>
          <c:w val="0.87925719882840736"/>
          <c:h val="0.2176716225039481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зарплата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589730316081152E-2"/>
                  <c:y val="-0.114169254430382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910588664898127E-2"/>
                  <c:y val="-0.101385729640291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37026495827471E-2"/>
                  <c:y val="-9.9499549850775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461459150028462E-2"/>
                  <c:y val="-9.1507618135853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461459150028462E-2"/>
                  <c:y val="-9.4171595374160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735041725289714E-2"/>
                  <c:y val="-9.9499549850775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Лист1!$A$2:$B$7</c:f>
              <c:multiLvlStrCache>
                <c:ptCount val="6"/>
                <c:lvl>
                  <c:pt idx="0">
                    <c:v>34,5</c:v>
                  </c:pt>
                  <c:pt idx="1">
                    <c:v>40,4</c:v>
                  </c:pt>
                  <c:pt idx="2">
                    <c:v>42,8</c:v>
                  </c:pt>
                  <c:pt idx="3">
                    <c:v>45,6</c:v>
                  </c:pt>
                  <c:pt idx="4">
                    <c:v>48,6</c:v>
                  </c:pt>
                  <c:pt idx="5">
                    <c:v>51,9</c:v>
                  </c:pt>
                </c:lvl>
                <c:lvl>
                  <c:pt idx="0">
                    <c:v>2021 год (факт)</c:v>
                  </c:pt>
                  <c:pt idx="1">
                    <c:v>2022 год (факт)</c:v>
                  </c:pt>
                  <c:pt idx="2">
                    <c:v>2023 год (оценка)</c:v>
                  </c:pt>
                  <c:pt idx="3">
                    <c:v>2024 год (прогноз)</c:v>
                  </c:pt>
                  <c:pt idx="4">
                    <c:v>2025 год (прогноз)</c:v>
                  </c:pt>
                  <c:pt idx="5">
                    <c:v>2026 год (прогноз)</c:v>
                  </c:pt>
                </c:lvl>
              </c:multiLvlStrCache>
            </c:multiLvl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34.5</c:v>
                </c:pt>
                <c:pt idx="1">
                  <c:v>40.4</c:v>
                </c:pt>
                <c:pt idx="2">
                  <c:v>42.8</c:v>
                </c:pt>
                <c:pt idx="3">
                  <c:v>45.6</c:v>
                </c:pt>
                <c:pt idx="4">
                  <c:v>48.6</c:v>
                </c:pt>
                <c:pt idx="5">
                  <c:v>51.9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2166128"/>
        <c:axId val="41454594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76200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Лист1!$A$2:$B$7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34,5</c:v>
                        </c:pt>
                        <c:pt idx="1">
                          <c:v>40,4</c:v>
                        </c:pt>
                        <c:pt idx="2">
                          <c:v>42,8</c:v>
                        </c:pt>
                        <c:pt idx="3">
                          <c:v>45,6</c:v>
                        </c:pt>
                        <c:pt idx="4">
                          <c:v>48,6</c:v>
                        </c:pt>
                        <c:pt idx="5">
                          <c:v>51,9</c:v>
                        </c:pt>
                      </c:lvl>
                      <c:lvl>
                        <c:pt idx="0">
                          <c:v>2021 год (факт)</c:v>
                        </c:pt>
                        <c:pt idx="1">
                          <c:v>2022 год (факт)</c:v>
                        </c:pt>
                        <c:pt idx="2">
                          <c:v>2023 год (оценка)</c:v>
                        </c:pt>
                        <c:pt idx="3">
                          <c:v>2024 год (прогноз)</c:v>
                        </c:pt>
                        <c:pt idx="4">
                          <c:v>2025 год (прогноз)</c:v>
                        </c:pt>
                        <c:pt idx="5">
                          <c:v>2026 год (прогноз)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76200" cap="rnd">
                    <a:solidFill>
                      <a:srgbClr val="FF0000"/>
                    </a:solidFill>
                    <a:round/>
                  </a:ln>
                  <a:effectLst>
                    <a:softEdge rad="12700"/>
                  </a:effectLst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34,5</c:v>
                        </c:pt>
                        <c:pt idx="1">
                          <c:v>40,4</c:v>
                        </c:pt>
                        <c:pt idx="2">
                          <c:v>42,8</c:v>
                        </c:pt>
                        <c:pt idx="3">
                          <c:v>45,6</c:v>
                        </c:pt>
                        <c:pt idx="4">
                          <c:v>48,6</c:v>
                        </c:pt>
                        <c:pt idx="5">
                          <c:v>51,9</c:v>
                        </c:pt>
                      </c:lvl>
                      <c:lvl>
                        <c:pt idx="0">
                          <c:v>2021 год (факт)</c:v>
                        </c:pt>
                        <c:pt idx="1">
                          <c:v>2022 год (факт)</c:v>
                        </c:pt>
                        <c:pt idx="2">
                          <c:v>2023 год (оценка)</c:v>
                        </c:pt>
                        <c:pt idx="3">
                          <c:v>2024 год (прогноз)</c:v>
                        </c:pt>
                        <c:pt idx="4">
                          <c:v>2025 год (прогноз)</c:v>
                        </c:pt>
                        <c:pt idx="5">
                          <c:v>2026 год (прогноз)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76200" cap="rnd">
                    <a:solidFill>
                      <a:srgbClr val="00B0F0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34,5</c:v>
                        </c:pt>
                        <c:pt idx="1">
                          <c:v>40,4</c:v>
                        </c:pt>
                        <c:pt idx="2">
                          <c:v>42,8</c:v>
                        </c:pt>
                        <c:pt idx="3">
                          <c:v>45,6</c:v>
                        </c:pt>
                        <c:pt idx="4">
                          <c:v>48,6</c:v>
                        </c:pt>
                        <c:pt idx="5">
                          <c:v>51,9</c:v>
                        </c:pt>
                      </c:lvl>
                      <c:lvl>
                        <c:pt idx="0">
                          <c:v>2021 год (факт)</c:v>
                        </c:pt>
                        <c:pt idx="1">
                          <c:v>2022 год (факт)</c:v>
                        </c:pt>
                        <c:pt idx="2">
                          <c:v>2023 год (оценка)</c:v>
                        </c:pt>
                        <c:pt idx="3">
                          <c:v>2024 год (прогноз)</c:v>
                        </c:pt>
                        <c:pt idx="4">
                          <c:v>2025 год (прогноз)</c:v>
                        </c:pt>
                        <c:pt idx="5">
                          <c:v>2026 год (прогноз)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Лист1!$A$6</c15:sqref>
                        </c15:formulaRef>
                      </c:ext>
                    </c:extLst>
                    <c:strCache>
                      <c:ptCount val="1"/>
                      <c:pt idx="0">
                        <c:v>2025 год (прогноз)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48.6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Лист1!$A$7</c15:sqref>
                        </c15:formulaRef>
                      </c:ext>
                    </c:extLst>
                    <c:strCache>
                      <c:ptCount val="1"/>
                      <c:pt idx="0">
                        <c:v>2026 год (прогноз)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51.9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412166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4545944"/>
        <c:crosses val="autoZero"/>
        <c:auto val="1"/>
        <c:lblAlgn val="ctr"/>
        <c:lblOffset val="100"/>
        <c:noMultiLvlLbl val="0"/>
      </c:catAx>
      <c:valAx>
        <c:axId val="414545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216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заработной платы (%)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1455124638864129"/>
          <c:y val="0.37518083237628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554479158835346E-2"/>
          <c:y val="0.50787246172553024"/>
          <c:w val="0.93818170101708753"/>
          <c:h val="0.1778070265958469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 заработной платы (%)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589730316081152E-2"/>
                  <c:y val="-5.5561755187623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728200281390627E-2"/>
                  <c:y val="-6.6754025542297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37026495827471E-2"/>
                  <c:y val="-9.9499549850775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461459150028462E-2"/>
                  <c:y val="-9.1507618135853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461459150028462E-2"/>
                  <c:y val="-9.4171595374160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735041725289714E-2"/>
                  <c:y val="-9.9499549850775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Лист1!$A$2:$B$7</c:f>
              <c:multiLvlStrCache>
                <c:ptCount val="6"/>
                <c:lvl>
                  <c:pt idx="0">
                    <c:v>117,8</c:v>
                  </c:pt>
                  <c:pt idx="1">
                    <c:v>116,9</c:v>
                  </c:pt>
                  <c:pt idx="2">
                    <c:v>106</c:v>
                  </c:pt>
                  <c:pt idx="3">
                    <c:v>106,5</c:v>
                  </c:pt>
                  <c:pt idx="4">
                    <c:v>106,7</c:v>
                  </c:pt>
                  <c:pt idx="5">
                    <c:v>106,7</c:v>
                  </c:pt>
                </c:lvl>
                <c:lvl>
                  <c:pt idx="0">
                    <c:v>2021 год (факт)</c:v>
                  </c:pt>
                  <c:pt idx="1">
                    <c:v>2022 год (факт)</c:v>
                  </c:pt>
                  <c:pt idx="2">
                    <c:v>2023 год (оценка)</c:v>
                  </c:pt>
                  <c:pt idx="3">
                    <c:v>2024 год (прогноз)</c:v>
                  </c:pt>
                  <c:pt idx="4">
                    <c:v>2025 год (прогноз)</c:v>
                  </c:pt>
                  <c:pt idx="5">
                    <c:v>2026 год (прогноз)</c:v>
                  </c:pt>
                </c:lvl>
              </c:multiLvlStrCache>
            </c:multiLvl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117.8</c:v>
                </c:pt>
                <c:pt idx="1">
                  <c:v>116.9</c:v>
                </c:pt>
                <c:pt idx="2">
                  <c:v>106</c:v>
                </c:pt>
                <c:pt idx="3">
                  <c:v>106.5</c:v>
                </c:pt>
                <c:pt idx="4">
                  <c:v>106.7</c:v>
                </c:pt>
                <c:pt idx="5">
                  <c:v>106.7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4546728"/>
        <c:axId val="41454712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76200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Лист1!$A$2:$B$7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117,8</c:v>
                        </c:pt>
                        <c:pt idx="1">
                          <c:v>116,9</c:v>
                        </c:pt>
                        <c:pt idx="2">
                          <c:v>106</c:v>
                        </c:pt>
                        <c:pt idx="3">
                          <c:v>106,5</c:v>
                        </c:pt>
                        <c:pt idx="4">
                          <c:v>106,7</c:v>
                        </c:pt>
                        <c:pt idx="5">
                          <c:v>106,7</c:v>
                        </c:pt>
                      </c:lvl>
                      <c:lvl>
                        <c:pt idx="0">
                          <c:v>2021 год (факт)</c:v>
                        </c:pt>
                        <c:pt idx="1">
                          <c:v>2022 год (факт)</c:v>
                        </c:pt>
                        <c:pt idx="2">
                          <c:v>2023 год (оценка)</c:v>
                        </c:pt>
                        <c:pt idx="3">
                          <c:v>2024 год (прогноз)</c:v>
                        </c:pt>
                        <c:pt idx="4">
                          <c:v>2025 год (прогноз)</c:v>
                        </c:pt>
                        <c:pt idx="5">
                          <c:v>2026 год (прогноз)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76200" cap="rnd">
                    <a:solidFill>
                      <a:srgbClr val="FF0000"/>
                    </a:solidFill>
                    <a:round/>
                  </a:ln>
                  <a:effectLst>
                    <a:softEdge rad="12700"/>
                  </a:effectLst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117,8</c:v>
                        </c:pt>
                        <c:pt idx="1">
                          <c:v>116,9</c:v>
                        </c:pt>
                        <c:pt idx="2">
                          <c:v>106</c:v>
                        </c:pt>
                        <c:pt idx="3">
                          <c:v>106,5</c:v>
                        </c:pt>
                        <c:pt idx="4">
                          <c:v>106,7</c:v>
                        </c:pt>
                        <c:pt idx="5">
                          <c:v>106,7</c:v>
                        </c:pt>
                      </c:lvl>
                      <c:lvl>
                        <c:pt idx="0">
                          <c:v>2021 год (факт)</c:v>
                        </c:pt>
                        <c:pt idx="1">
                          <c:v>2022 год (факт)</c:v>
                        </c:pt>
                        <c:pt idx="2">
                          <c:v>2023 год (оценка)</c:v>
                        </c:pt>
                        <c:pt idx="3">
                          <c:v>2024 год (прогноз)</c:v>
                        </c:pt>
                        <c:pt idx="4">
                          <c:v>2025 год (прогноз)</c:v>
                        </c:pt>
                        <c:pt idx="5">
                          <c:v>2026 год (прогноз)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76200" cap="rnd">
                    <a:solidFill>
                      <a:srgbClr val="00B0F0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117,8</c:v>
                        </c:pt>
                        <c:pt idx="1">
                          <c:v>116,9</c:v>
                        </c:pt>
                        <c:pt idx="2">
                          <c:v>106</c:v>
                        </c:pt>
                        <c:pt idx="3">
                          <c:v>106,5</c:v>
                        </c:pt>
                        <c:pt idx="4">
                          <c:v>106,7</c:v>
                        </c:pt>
                        <c:pt idx="5">
                          <c:v>106,7</c:v>
                        </c:pt>
                      </c:lvl>
                      <c:lvl>
                        <c:pt idx="0">
                          <c:v>2021 год (факт)</c:v>
                        </c:pt>
                        <c:pt idx="1">
                          <c:v>2022 год (факт)</c:v>
                        </c:pt>
                        <c:pt idx="2">
                          <c:v>2023 год (оценка)</c:v>
                        </c:pt>
                        <c:pt idx="3">
                          <c:v>2024 год (прогноз)</c:v>
                        </c:pt>
                        <c:pt idx="4">
                          <c:v>2025 год (прогноз)</c:v>
                        </c:pt>
                        <c:pt idx="5">
                          <c:v>2026 год (прогноз)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Лист1!$A$6</c15:sqref>
                        </c15:formulaRef>
                      </c:ext>
                    </c:extLst>
                    <c:strCache>
                      <c:ptCount val="1"/>
                      <c:pt idx="0">
                        <c:v>2025 год (прогноз)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106.7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Лист1!$A$7</c15:sqref>
                        </c15:formulaRef>
                      </c:ext>
                    </c:extLst>
                    <c:strCache>
                      <c:ptCount val="1"/>
                      <c:pt idx="0">
                        <c:v>2026 год (прогноз)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106.7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414546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4547120"/>
        <c:crosses val="autoZero"/>
        <c:auto val="1"/>
        <c:lblAlgn val="ctr"/>
        <c:lblOffset val="100"/>
        <c:noMultiLvlLbl val="0"/>
      </c:catAx>
      <c:valAx>
        <c:axId val="414547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4546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267362724506141"/>
          <c:y val="0.65743660715269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095040709636082E-2"/>
          <c:y val="0.82835048201459704"/>
          <c:w val="0.93818170101708753"/>
          <c:h val="0.171390767505347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 млн руб. 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3633815091898529E-2"/>
                  <c:y val="-0.162949694276786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843047583866926E-2"/>
                  <c:y val="-0.139973129949613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714845917523452E-2"/>
                  <c:y val="-0.131227776044990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116826547165004E-2"/>
                  <c:y val="-0.118354673518894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461417075793775E-2"/>
                  <c:y val="-0.116137346660355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603328403061775E-2"/>
                  <c:y val="-0.11780428141256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138423384604468E-2"/>
                      <c:h val="6.028369407653948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Лист1!$A$2:$B$7</c:f>
              <c:multiLvlStrCache>
                <c:ptCount val="6"/>
                <c:lvl>
                  <c:pt idx="0">
                    <c:v>1538,4</c:v>
                  </c:pt>
                  <c:pt idx="1">
                    <c:v>1818,1</c:v>
                  </c:pt>
                  <c:pt idx="2">
                    <c:v>1932,4</c:v>
                  </c:pt>
                  <c:pt idx="3">
                    <c:v>2063,4</c:v>
                  </c:pt>
                  <c:pt idx="4">
                    <c:v>2211</c:v>
                  </c:pt>
                  <c:pt idx="5">
                    <c:v>2389,6</c:v>
                  </c:pt>
                </c:lvl>
                <c:lvl>
                  <c:pt idx="0">
                    <c:v>2021 год (факт)</c:v>
                  </c:pt>
                  <c:pt idx="1">
                    <c:v>2022 год (факт)</c:v>
                  </c:pt>
                  <c:pt idx="2">
                    <c:v>2023 год (оценка)</c:v>
                  </c:pt>
                  <c:pt idx="3">
                    <c:v>2024 год (прогноз)</c:v>
                  </c:pt>
                  <c:pt idx="4">
                    <c:v>2025 год (прогноз)</c:v>
                  </c:pt>
                  <c:pt idx="5">
                    <c:v>2026 год (прогноз)</c:v>
                  </c:pt>
                </c:lvl>
              </c:multiLvlStrCache>
            </c:multiLvl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1538.4</c:v>
                </c:pt>
                <c:pt idx="1">
                  <c:v>1818.1</c:v>
                </c:pt>
                <c:pt idx="2">
                  <c:v>1932.4</c:v>
                </c:pt>
                <c:pt idx="3">
                  <c:v>2063.4</c:v>
                </c:pt>
                <c:pt idx="4">
                  <c:v>2211</c:v>
                </c:pt>
                <c:pt idx="5">
                  <c:v>2389.6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5819896"/>
        <c:axId val="41582028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76200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Лист1!$A$2:$B$7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1538,4</c:v>
                        </c:pt>
                        <c:pt idx="1">
                          <c:v>1818,1</c:v>
                        </c:pt>
                        <c:pt idx="2">
                          <c:v>1932,4</c:v>
                        </c:pt>
                        <c:pt idx="3">
                          <c:v>2063,4</c:v>
                        </c:pt>
                        <c:pt idx="4">
                          <c:v>2211</c:v>
                        </c:pt>
                        <c:pt idx="5">
                          <c:v>2389,6</c:v>
                        </c:pt>
                      </c:lvl>
                      <c:lvl>
                        <c:pt idx="0">
                          <c:v>2021 год (факт)</c:v>
                        </c:pt>
                        <c:pt idx="1">
                          <c:v>2022 год (факт)</c:v>
                        </c:pt>
                        <c:pt idx="2">
                          <c:v>2023 год (оценка)</c:v>
                        </c:pt>
                        <c:pt idx="3">
                          <c:v>2024 год (прогноз)</c:v>
                        </c:pt>
                        <c:pt idx="4">
                          <c:v>2025 год (прогноз)</c:v>
                        </c:pt>
                        <c:pt idx="5">
                          <c:v>2026 год (прогноз)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76200" cap="rnd">
                    <a:solidFill>
                      <a:srgbClr val="FF0000"/>
                    </a:solidFill>
                    <a:round/>
                  </a:ln>
                  <a:effectLst>
                    <a:softEdge rad="12700"/>
                  </a:effectLst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1538,4</c:v>
                        </c:pt>
                        <c:pt idx="1">
                          <c:v>1818,1</c:v>
                        </c:pt>
                        <c:pt idx="2">
                          <c:v>1932,4</c:v>
                        </c:pt>
                        <c:pt idx="3">
                          <c:v>2063,4</c:v>
                        </c:pt>
                        <c:pt idx="4">
                          <c:v>2211</c:v>
                        </c:pt>
                        <c:pt idx="5">
                          <c:v>2389,6</c:v>
                        </c:pt>
                      </c:lvl>
                      <c:lvl>
                        <c:pt idx="0">
                          <c:v>2021 год (факт)</c:v>
                        </c:pt>
                        <c:pt idx="1">
                          <c:v>2022 год (факт)</c:v>
                        </c:pt>
                        <c:pt idx="2">
                          <c:v>2023 год (оценка)</c:v>
                        </c:pt>
                        <c:pt idx="3">
                          <c:v>2024 год (прогноз)</c:v>
                        </c:pt>
                        <c:pt idx="4">
                          <c:v>2025 год (прогноз)</c:v>
                        </c:pt>
                        <c:pt idx="5">
                          <c:v>2026 год (прогноз)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76200" cap="rnd">
                    <a:solidFill>
                      <a:srgbClr val="00B0F0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1538,4</c:v>
                        </c:pt>
                        <c:pt idx="1">
                          <c:v>1818,1</c:v>
                        </c:pt>
                        <c:pt idx="2">
                          <c:v>1932,4</c:v>
                        </c:pt>
                        <c:pt idx="3">
                          <c:v>2063,4</c:v>
                        </c:pt>
                        <c:pt idx="4">
                          <c:v>2211</c:v>
                        </c:pt>
                        <c:pt idx="5">
                          <c:v>2389,6</c:v>
                        </c:pt>
                      </c:lvl>
                      <c:lvl>
                        <c:pt idx="0">
                          <c:v>2021 год (факт)</c:v>
                        </c:pt>
                        <c:pt idx="1">
                          <c:v>2022 год (факт)</c:v>
                        </c:pt>
                        <c:pt idx="2">
                          <c:v>2023 год (оценка)</c:v>
                        </c:pt>
                        <c:pt idx="3">
                          <c:v>2024 год (прогноз)</c:v>
                        </c:pt>
                        <c:pt idx="4">
                          <c:v>2025 год (прогноз)</c:v>
                        </c:pt>
                        <c:pt idx="5">
                          <c:v>2026 год (прогноз)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Лист1!$A$6</c15:sqref>
                        </c15:formulaRef>
                      </c:ext>
                    </c:extLst>
                    <c:strCache>
                      <c:ptCount val="1"/>
                      <c:pt idx="0">
                        <c:v>2025 год (прогноз)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2211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Лист1!$A$7</c15:sqref>
                        </c15:formulaRef>
                      </c:ext>
                    </c:extLst>
                    <c:strCache>
                      <c:ptCount val="1"/>
                      <c:pt idx="0">
                        <c:v>2026 год (прогноз)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2389.6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415819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5820288"/>
        <c:crosses val="autoZero"/>
        <c:auto val="1"/>
        <c:lblAlgn val="ctr"/>
        <c:lblOffset val="100"/>
        <c:noMultiLvlLbl val="0"/>
      </c:catAx>
      <c:valAx>
        <c:axId val="415820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581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00818280067932E-2"/>
          <c:y val="0.13604863497930558"/>
          <c:w val="0.8502717307395401"/>
          <c:h val="0.764182777514235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 (млн руб.)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76200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(оценка)</c:v>
                </c:pt>
                <c:pt idx="3">
                  <c:v>2024 год (прогноз)</c:v>
                </c:pt>
                <c:pt idx="4">
                  <c:v>2025 год (прогноз)</c:v>
                </c:pt>
                <c:pt idx="5">
                  <c:v>2026 год (прогноз)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578.6</c:v>
                </c:pt>
                <c:pt idx="1">
                  <c:v>1846.5</c:v>
                </c:pt>
                <c:pt idx="2">
                  <c:v>1125.2</c:v>
                </c:pt>
                <c:pt idx="3">
                  <c:v>1203.8</c:v>
                </c:pt>
                <c:pt idx="4">
                  <c:v>1305.7</c:v>
                </c:pt>
                <c:pt idx="5">
                  <c:v>1416.2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оборот розничной торговли (млн руб.)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>
              <a:softEdge rad="12700"/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76200">
                <a:solidFill>
                  <a:srgbClr val="FF0000"/>
                </a:solidFill>
                <a:round/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marker>
          <c:dPt>
            <c:idx val="1"/>
            <c:marker>
              <c:symbol val="circle"/>
              <c:size val="6"/>
              <c:spPr>
                <a:solidFill>
                  <a:srgbClr val="00B0F0"/>
                </a:solidFill>
                <a:ln w="76200">
                  <a:solidFill>
                    <a:srgbClr val="D80202"/>
                  </a:solidFill>
                  <a:round/>
                </a:ln>
                <a:effectLst>
                  <a:softEdge rad="12700"/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c:spPr>
            </c:marker>
            <c:bubble3D val="0"/>
            <c:spPr>
              <a:ln w="76200" cap="rnd">
                <a:solidFill>
                  <a:srgbClr val="D80202"/>
                </a:solidFill>
                <a:round/>
              </a:ln>
              <a:effectLst>
                <a:softEdge rad="12700"/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(оценка)</c:v>
                </c:pt>
                <c:pt idx="3">
                  <c:v>2024 год (прогноз)</c:v>
                </c:pt>
                <c:pt idx="4">
                  <c:v>2025 год (прогноз)</c:v>
                </c:pt>
                <c:pt idx="5">
                  <c:v>2026 год (прогноз)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2474</c:v>
                </c:pt>
                <c:pt idx="1">
                  <c:v>2632</c:v>
                </c:pt>
                <c:pt idx="2">
                  <c:v>2791</c:v>
                </c:pt>
                <c:pt idx="3">
                  <c:v>3004</c:v>
                </c:pt>
                <c:pt idx="4">
                  <c:v>3212</c:v>
                </c:pt>
                <c:pt idx="5">
                  <c:v>3451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оборот общественного питания (млн руб.)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00B0F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(оценка)</c:v>
                </c:pt>
                <c:pt idx="3">
                  <c:v>2024 год (прогноз)</c:v>
                </c:pt>
                <c:pt idx="4">
                  <c:v>2025 год (прогноз)</c:v>
                </c:pt>
                <c:pt idx="5">
                  <c:v>2026 год (прогноз)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9.6999999999999993</c:v>
                </c:pt>
                <c:pt idx="2">
                  <c:v>10.4</c:v>
                </c:pt>
                <c:pt idx="3">
                  <c:v>11.1</c:v>
                </c:pt>
                <c:pt idx="4">
                  <c:v>11.9</c:v>
                </c:pt>
                <c:pt idx="5">
                  <c:v>12.6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5821072"/>
        <c:axId val="415821464"/>
      </c:lineChart>
      <c:catAx>
        <c:axId val="41582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821464"/>
        <c:crosses val="autoZero"/>
        <c:auto val="1"/>
        <c:lblAlgn val="ctr"/>
        <c:lblOffset val="100"/>
        <c:noMultiLvlLbl val="0"/>
      </c:catAx>
      <c:valAx>
        <c:axId val="41582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82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48731408573928"/>
          <c:y val="5.018639969950292E-3"/>
          <c:w val="0.41739739054357344"/>
          <c:h val="0.2449798842479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047988698707412E-2"/>
          <c:y val="0.15975679101430149"/>
          <c:w val="0.94338208455350703"/>
          <c:h val="0.814684054453989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7.077239430811632E-3"/>
                  <c:y val="0.36944596095834586"/>
                </c:manualLayout>
              </c:layout>
              <c:spPr/>
              <c:txPr>
                <a:bodyPr rot="-5400000" vert="horz"/>
                <a:lstStyle/>
                <a:p>
                  <a:pPr>
                    <a:defRPr sz="23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739030975460926E-2"/>
                  <c:y val="0.36015172294681502"/>
                </c:manualLayout>
              </c:layout>
              <c:spPr/>
              <c:txPr>
                <a:bodyPr rot="-5400000" vert="horz"/>
                <a:lstStyle/>
                <a:p>
                  <a:pPr>
                    <a:defRPr sz="23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081352031362788E-3"/>
                  <c:y val="0.37641663946699383"/>
                </c:manualLayout>
              </c:layout>
              <c:spPr/>
              <c:txPr>
                <a:bodyPr rot="-5400000" vert="horz"/>
                <a:lstStyle/>
                <a:p>
                  <a:pPr>
                    <a:defRPr sz="23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2036.9</c:v>
                </c:pt>
                <c:pt idx="1">
                  <c:v>1815.8</c:v>
                </c:pt>
                <c:pt idx="2">
                  <c:v>1605.9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1323583089298584E-2"/>
                  <c:y val="0.36712240145546327"/>
                </c:manualLayout>
              </c:layout>
              <c:spPr/>
              <c:txPr>
                <a:bodyPr rot="-5400000" vert="horz"/>
                <a:lstStyle/>
                <a:p>
                  <a:pPr>
                    <a:defRPr sz="23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926873169739597E-3"/>
                  <c:y val="0.35782816344393242"/>
                </c:manualLayout>
              </c:layout>
              <c:spPr/>
              <c:txPr>
                <a:bodyPr rot="-5400000" vert="horz"/>
                <a:lstStyle/>
                <a:p>
                  <a:pPr>
                    <a:defRPr sz="23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081352031362788E-3"/>
                  <c:y val="0.36944596095834586"/>
                </c:manualLayout>
              </c:layout>
              <c:spPr/>
              <c:txPr>
                <a:bodyPr rot="-5400000" vert="horz"/>
                <a:lstStyle/>
                <a:p>
                  <a:pPr>
                    <a:defRPr sz="23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2068.1999999999998</c:v>
                </c:pt>
                <c:pt idx="1">
                  <c:v>1813.4</c:v>
                </c:pt>
                <c:pt idx="2">
                  <c:v>1605.9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5.0956123901843738E-2"/>
                  <c:y val="0.14782336563679954"/>
                </c:manualLayout>
              </c:layout>
              <c:spPr/>
              <c:txPr>
                <a:bodyPr/>
                <a:lstStyle/>
                <a:p>
                  <a:pPr>
                    <a:defRPr sz="17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617915446493028E-2"/>
                  <c:y val="0.14698168484660634"/>
                </c:manualLayout>
              </c:layout>
              <c:spPr/>
              <c:txPr>
                <a:bodyPr/>
                <a:lstStyle/>
                <a:p>
                  <a:pPr>
                    <a:defRPr sz="17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202467560330711E-2"/>
                  <c:y val="0.14930540155748331"/>
                </c:manualLayout>
              </c:layout>
              <c:spPr/>
              <c:txPr>
                <a:bodyPr/>
                <a:lstStyle/>
                <a:p>
                  <a:pPr>
                    <a:defRPr sz="17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-31.299999999999727</c:v>
                </c:pt>
                <c:pt idx="1">
                  <c:v>2.3999999999998622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7074968"/>
        <c:axId val="417075360"/>
        <c:axId val="0"/>
      </c:bar3DChart>
      <c:catAx>
        <c:axId val="417074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17075360"/>
        <c:crosses val="autoZero"/>
        <c:auto val="1"/>
        <c:lblAlgn val="ctr"/>
        <c:lblOffset val="100"/>
        <c:noMultiLvlLbl val="0"/>
      </c:catAx>
      <c:valAx>
        <c:axId val="417075360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one"/>
        <c:crossAx val="417074968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8.2412914188615113E-2"/>
          <c:y val="0"/>
          <c:w val="0.86264597498897833"/>
          <c:h val="0.17961946602701162"/>
        </c:manualLayout>
      </c:layout>
      <c:overlay val="0"/>
      <c:txPr>
        <a:bodyPr/>
        <a:lstStyle/>
        <a:p>
          <a:pPr>
            <a:defRPr sz="17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>
          <a:latin typeface="Bookman Old Style" panose="020506040505050202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159680894024"/>
          <c:y val="1.9669068637615902E-2"/>
          <c:w val="0.61591678986245568"/>
          <c:h val="0.980331025427943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2732359976356"/>
                      <c:h val="0.3520092753203110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9463217381216761E-2"/>
                  <c:y val="-0.103532592696591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1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3613518724139"/>
                      <c:h val="0.2829878487869166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rgbClr val="D8020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мт</c:v>
                </c:pt>
                <c:pt idx="1">
                  <c:v>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159680894024"/>
          <c:y val="1.9669068637615902E-2"/>
          <c:w val="0.61591678986245568"/>
          <c:h val="0.980331025427943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5078415449970438E-2"/>
                  <c:y val="-4.601428435559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2732359976356"/>
                      <c:h val="0.40492570232924663"/>
                    </c:manualLayout>
                  </c15:layout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1665313247488"/>
                      <c:h val="0.3520092753203110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мт</c:v>
                </c:pt>
                <c:pt idx="1">
                  <c:v>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159680894024"/>
          <c:y val="1.9669068637615902E-2"/>
          <c:w val="0.61591678986245568"/>
          <c:h val="0.980331025427943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1665313247488"/>
                      <c:h val="0.35200927532031107"/>
                    </c:manualLayout>
                  </c15:layout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3969274622562"/>
                      <c:h val="0.3520092753203110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мт</c:v>
                </c:pt>
                <c:pt idx="1">
                  <c:v>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838525509174088E-2"/>
          <c:y val="2.0498086731569175E-2"/>
          <c:w val="0.93881534339457595"/>
          <c:h val="0.877960778733719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сфера (млн руб.)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1260</c:v>
                </c:pt>
                <c:pt idx="1">
                  <c:v>1315</c:v>
                </c:pt>
                <c:pt idx="2">
                  <c:v>1110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расходы (млн руб.)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808</c:v>
                </c:pt>
                <c:pt idx="1">
                  <c:v>498</c:v>
                </c:pt>
                <c:pt idx="2">
                  <c:v>496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2047624"/>
        <c:axId val="482047232"/>
        <c:axId val="0"/>
      </c:bar3DChart>
      <c:catAx>
        <c:axId val="48204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47232"/>
        <c:crosses val="autoZero"/>
        <c:auto val="1"/>
        <c:lblAlgn val="ctr"/>
        <c:lblOffset val="100"/>
        <c:noMultiLvlLbl val="0"/>
      </c:catAx>
      <c:valAx>
        <c:axId val="48204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47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2.7282288756352347E-2"/>
          <c:y val="0.96480483821896046"/>
          <c:w val="0.8651735889941562"/>
          <c:h val="3.5195161781039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9F634-D7B2-4181-A55B-618C0EDC4DE8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F061CEA-63D3-4A23-9332-84D0AA650223}" type="pres">
      <dgm:prSet presAssocID="{7659F634-D7B2-4181-A55B-618C0EDC4DE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9EDE57-C564-4348-8D00-1C445C91B85E}" type="pres">
      <dgm:prSet presAssocID="{7659F634-D7B2-4181-A55B-618C0EDC4DE8}" presName="Name1" presStyleCnt="0"/>
      <dgm:spPr/>
      <dgm:t>
        <a:bodyPr/>
        <a:lstStyle/>
        <a:p>
          <a:endParaRPr lang="ru-RU"/>
        </a:p>
      </dgm:t>
    </dgm:pt>
    <dgm:pt modelId="{3AE12FF7-A04D-475F-A295-4E4092C9A26A}" type="pres">
      <dgm:prSet presAssocID="{7659F634-D7B2-4181-A55B-618C0EDC4DE8}" presName="cycle" presStyleCnt="0"/>
      <dgm:spPr/>
      <dgm:t>
        <a:bodyPr/>
        <a:lstStyle/>
        <a:p>
          <a:endParaRPr lang="ru-RU"/>
        </a:p>
      </dgm:t>
    </dgm:pt>
    <dgm:pt modelId="{218084EA-DFB1-47ED-83EF-EE530AD84016}" type="pres">
      <dgm:prSet presAssocID="{7659F634-D7B2-4181-A55B-618C0EDC4DE8}" presName="srcNode" presStyleLbl="node1" presStyleIdx="0" presStyleCnt="0"/>
      <dgm:spPr/>
      <dgm:t>
        <a:bodyPr/>
        <a:lstStyle/>
        <a:p>
          <a:endParaRPr lang="ru-RU"/>
        </a:p>
      </dgm:t>
    </dgm:pt>
    <dgm:pt modelId="{67948D74-C18F-431D-A94F-70D45BACD05B}" type="pres">
      <dgm:prSet presAssocID="{7659F634-D7B2-4181-A55B-618C0EDC4DE8}" presName="conn" presStyleLbl="parChTrans1D2" presStyleIdx="0" presStyleCnt="1"/>
      <dgm:spPr/>
      <dgm:t>
        <a:bodyPr/>
        <a:lstStyle/>
        <a:p>
          <a:endParaRPr lang="ru-RU"/>
        </a:p>
      </dgm:t>
    </dgm:pt>
    <dgm:pt modelId="{C019A72F-C97B-42D8-99A4-6E0CF64D31EE}" type="pres">
      <dgm:prSet presAssocID="{7659F634-D7B2-4181-A55B-618C0EDC4DE8}" presName="extraNode" presStyleLbl="node1" presStyleIdx="0" presStyleCnt="0"/>
      <dgm:spPr/>
      <dgm:t>
        <a:bodyPr/>
        <a:lstStyle/>
        <a:p>
          <a:endParaRPr lang="ru-RU"/>
        </a:p>
      </dgm:t>
    </dgm:pt>
    <dgm:pt modelId="{DBF48E0F-E367-4FCF-92FD-BFB61315B46E}" type="pres">
      <dgm:prSet presAssocID="{7659F634-D7B2-4181-A55B-618C0EDC4DE8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E41D8D11-A8B2-4A2C-A92C-0ACD4D2F151E}" type="presOf" srcId="{7659F634-D7B2-4181-A55B-618C0EDC4DE8}" destId="{9F061CEA-63D3-4A23-9332-84D0AA650223}" srcOrd="0" destOrd="0" presId="urn:microsoft.com/office/officeart/2008/layout/VerticalCurvedList"/>
    <dgm:cxn modelId="{780E7C1E-5580-451C-B8C4-CC82771A5B1A}" type="presParOf" srcId="{9F061CEA-63D3-4A23-9332-84D0AA650223}" destId="{329EDE57-C564-4348-8D00-1C445C91B85E}" srcOrd="0" destOrd="0" presId="urn:microsoft.com/office/officeart/2008/layout/VerticalCurvedList"/>
    <dgm:cxn modelId="{869715E8-44D7-418E-89E1-5CED3E87AE47}" type="presParOf" srcId="{329EDE57-C564-4348-8D00-1C445C91B85E}" destId="{3AE12FF7-A04D-475F-A295-4E4092C9A26A}" srcOrd="0" destOrd="0" presId="urn:microsoft.com/office/officeart/2008/layout/VerticalCurvedList"/>
    <dgm:cxn modelId="{328566E8-10D5-47D7-A86F-AEE80903D701}" type="presParOf" srcId="{3AE12FF7-A04D-475F-A295-4E4092C9A26A}" destId="{218084EA-DFB1-47ED-83EF-EE530AD84016}" srcOrd="0" destOrd="0" presId="urn:microsoft.com/office/officeart/2008/layout/VerticalCurvedList"/>
    <dgm:cxn modelId="{C3368F43-DFE7-47BD-97D5-A15017C5A22D}" type="presParOf" srcId="{3AE12FF7-A04D-475F-A295-4E4092C9A26A}" destId="{67948D74-C18F-431D-A94F-70D45BACD05B}" srcOrd="1" destOrd="0" presId="urn:microsoft.com/office/officeart/2008/layout/VerticalCurvedList"/>
    <dgm:cxn modelId="{574B5949-074D-4D58-B367-E31E7A8D4050}" type="presParOf" srcId="{3AE12FF7-A04D-475F-A295-4E4092C9A26A}" destId="{C019A72F-C97B-42D8-99A4-6E0CF64D31EE}" srcOrd="2" destOrd="0" presId="urn:microsoft.com/office/officeart/2008/layout/VerticalCurvedList"/>
    <dgm:cxn modelId="{A4CA17F3-CDE3-47F6-9AE0-DE4666F7F9F9}" type="presParOf" srcId="{3AE12FF7-A04D-475F-A295-4E4092C9A26A}" destId="{DBF48E0F-E367-4FCF-92FD-BFB61315B46E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A34C0-D886-4500-8EBC-868C46C9BC5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26903B9-C139-4AD2-8D72-E46147B5136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СБАЛАНСИРОВАННЫЙ БЮДЖЕТ – РАСХОДЫ РАВНЫ ДОХОДАМ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9533E-5A68-4A5F-894C-55562F80232A}" type="parTrans" cxnId="{C771A339-2AD1-49B8-ACF4-C3D2B7264A58}">
      <dgm:prSet/>
      <dgm:spPr/>
      <dgm:t>
        <a:bodyPr/>
        <a:lstStyle/>
        <a:p>
          <a:endParaRPr lang="ru-RU"/>
        </a:p>
      </dgm:t>
    </dgm:pt>
    <dgm:pt modelId="{A12DAB38-84BE-4A96-8AA6-7C3998666D51}" type="sibTrans" cxnId="{C771A339-2AD1-49B8-ACF4-C3D2B7264A58}">
      <dgm:prSet/>
      <dgm:spPr/>
      <dgm:t>
        <a:bodyPr/>
        <a:lstStyle/>
        <a:p>
          <a:endParaRPr lang="ru-RU"/>
        </a:p>
      </dgm:t>
    </dgm:pt>
    <dgm:pt modelId="{7C463F98-AD01-4AA8-B78A-180C7D3A481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ДЕФИЦИТНЫЙ БЮДЖЕТ – РАСХОДЫ ПРЕВЫШАЮТ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DDC48-5F7A-4A52-A14F-1E64DC79958F}" type="parTrans" cxnId="{A5AB2AFD-B41C-4018-8B3B-60541EFA82D3}">
      <dgm:prSet/>
      <dgm:spPr/>
      <dgm:t>
        <a:bodyPr/>
        <a:lstStyle/>
        <a:p>
          <a:endParaRPr lang="ru-RU"/>
        </a:p>
      </dgm:t>
    </dgm:pt>
    <dgm:pt modelId="{3F9661EF-B03C-49AB-8749-0ADA1504D105}" type="sibTrans" cxnId="{A5AB2AFD-B41C-4018-8B3B-60541EFA82D3}">
      <dgm:prSet/>
      <dgm:spPr/>
      <dgm:t>
        <a:bodyPr/>
        <a:lstStyle/>
        <a:p>
          <a:endParaRPr lang="ru-RU"/>
        </a:p>
      </dgm:t>
    </dgm:pt>
    <dgm:pt modelId="{E0F78BB9-0925-4951-AC98-2534EF70705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ПРОФИЦИТНЫЙ БЮДЖЕТ – ДОХОДЫ ПРЕВЫШАЮТ РАСХОДЫ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FEE55-9737-468F-8F35-9D4EFE920552}" type="parTrans" cxnId="{29B96081-8F18-4DB6-831C-C13E904162A3}">
      <dgm:prSet/>
      <dgm:spPr/>
      <dgm:t>
        <a:bodyPr/>
        <a:lstStyle/>
        <a:p>
          <a:endParaRPr lang="ru-RU"/>
        </a:p>
      </dgm:t>
    </dgm:pt>
    <dgm:pt modelId="{52CCE9A7-3B33-44F5-85EA-FB868FE92B01}" type="sibTrans" cxnId="{29B96081-8F18-4DB6-831C-C13E904162A3}">
      <dgm:prSet/>
      <dgm:spPr/>
      <dgm:t>
        <a:bodyPr/>
        <a:lstStyle/>
        <a:p>
          <a:endParaRPr lang="ru-RU"/>
        </a:p>
      </dgm:t>
    </dgm:pt>
    <dgm:pt modelId="{6D2E78E5-68C7-407F-B2E6-0B4137DA959F}" type="pres">
      <dgm:prSet presAssocID="{C47A34C0-D886-4500-8EBC-868C46C9BC54}" presName="linearFlow" presStyleCnt="0">
        <dgm:presLayoutVars>
          <dgm:dir/>
          <dgm:resizeHandles val="exact"/>
        </dgm:presLayoutVars>
      </dgm:prSet>
      <dgm:spPr/>
    </dgm:pt>
    <dgm:pt modelId="{0E0A0BD7-A31B-4FB4-B8AE-61A3F2C718C1}" type="pres">
      <dgm:prSet presAssocID="{526903B9-C139-4AD2-8D72-E46147B5136D}" presName="composite" presStyleCnt="0"/>
      <dgm:spPr/>
    </dgm:pt>
    <dgm:pt modelId="{92B86A4F-1C47-486A-BBBC-8495D0742CCE}" type="pres">
      <dgm:prSet presAssocID="{526903B9-C139-4AD2-8D72-E46147B5136D}" presName="imgShp" presStyleLbl="fgImgPlace1" presStyleIdx="0" presStyleCnt="3" custScaleX="108942" custLinFactNeighborX="-1966" custLinFactNeighborY="6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93C4004-3475-4727-99C2-33E95163DA02}" type="pres">
      <dgm:prSet presAssocID="{526903B9-C139-4AD2-8D72-E46147B5136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7EACC-D31C-4913-9BF6-ADBF21EFC692}" type="pres">
      <dgm:prSet presAssocID="{A12DAB38-84BE-4A96-8AA6-7C3998666D51}" presName="spacing" presStyleCnt="0"/>
      <dgm:spPr/>
    </dgm:pt>
    <dgm:pt modelId="{31095046-9DE3-4A28-B7FB-C9A35D76CF48}" type="pres">
      <dgm:prSet presAssocID="{7C463F98-AD01-4AA8-B78A-180C7D3A4819}" presName="composite" presStyleCnt="0"/>
      <dgm:spPr/>
    </dgm:pt>
    <dgm:pt modelId="{DFB2DB4A-AF5C-4594-B0A5-43DFE62B9FDC}" type="pres">
      <dgm:prSet presAssocID="{7C463F98-AD01-4AA8-B78A-180C7D3A4819}" presName="imgShp" presStyleLbl="fgImgPlace1" presStyleIdx="1" presStyleCnt="3" custScaleX="11801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3D42B0E-167F-491A-BBB3-37C69C5D1895}" type="pres">
      <dgm:prSet presAssocID="{7C463F98-AD01-4AA8-B78A-180C7D3A4819}" presName="txShp" presStyleLbl="node1" presStyleIdx="1" presStyleCnt="3" custLinFactNeighborX="2621" custLinFactNeighborY="-8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12AC3-DFBE-4160-8664-3AC24EB8B8AF}" type="pres">
      <dgm:prSet presAssocID="{3F9661EF-B03C-49AB-8749-0ADA1504D105}" presName="spacing" presStyleCnt="0"/>
      <dgm:spPr/>
    </dgm:pt>
    <dgm:pt modelId="{49DB4DE8-1C4F-4F46-AB41-DC2F6AB17A03}" type="pres">
      <dgm:prSet presAssocID="{E0F78BB9-0925-4951-AC98-2534EF707052}" presName="composite" presStyleCnt="0"/>
      <dgm:spPr/>
    </dgm:pt>
    <dgm:pt modelId="{17F598BC-0B3B-4CA5-B410-3E74E83B3877}" type="pres">
      <dgm:prSet presAssocID="{E0F78BB9-0925-4951-AC98-2534EF707052}" presName="imgShp" presStyleLbl="fgImgPlace1" presStyleIdx="2" presStyleCnt="3" custScaleX="14811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C993FA2-D3C4-4B23-927A-CF64E1F61109}" type="pres">
      <dgm:prSet presAssocID="{E0F78BB9-0925-4951-AC98-2534EF70705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B6303-5E74-4D1F-B775-56512A910973}" type="presOf" srcId="{526903B9-C139-4AD2-8D72-E46147B5136D}" destId="{293C4004-3475-4727-99C2-33E95163DA02}" srcOrd="0" destOrd="0" presId="urn:microsoft.com/office/officeart/2005/8/layout/vList3"/>
    <dgm:cxn modelId="{4D1BC3B9-7914-4825-8795-BF270F81BC5B}" type="presOf" srcId="{C47A34C0-D886-4500-8EBC-868C46C9BC54}" destId="{6D2E78E5-68C7-407F-B2E6-0B4137DA959F}" srcOrd="0" destOrd="0" presId="urn:microsoft.com/office/officeart/2005/8/layout/vList3"/>
    <dgm:cxn modelId="{C771A339-2AD1-49B8-ACF4-C3D2B7264A58}" srcId="{C47A34C0-D886-4500-8EBC-868C46C9BC54}" destId="{526903B9-C139-4AD2-8D72-E46147B5136D}" srcOrd="0" destOrd="0" parTransId="{1DB9533E-5A68-4A5F-894C-55562F80232A}" sibTransId="{A12DAB38-84BE-4A96-8AA6-7C3998666D51}"/>
    <dgm:cxn modelId="{29B96081-8F18-4DB6-831C-C13E904162A3}" srcId="{C47A34C0-D886-4500-8EBC-868C46C9BC54}" destId="{E0F78BB9-0925-4951-AC98-2534EF707052}" srcOrd="2" destOrd="0" parTransId="{40EFEE55-9737-468F-8F35-9D4EFE920552}" sibTransId="{52CCE9A7-3B33-44F5-85EA-FB868FE92B01}"/>
    <dgm:cxn modelId="{A5AB2AFD-B41C-4018-8B3B-60541EFA82D3}" srcId="{C47A34C0-D886-4500-8EBC-868C46C9BC54}" destId="{7C463F98-AD01-4AA8-B78A-180C7D3A4819}" srcOrd="1" destOrd="0" parTransId="{402DDC48-5F7A-4A52-A14F-1E64DC79958F}" sibTransId="{3F9661EF-B03C-49AB-8749-0ADA1504D105}"/>
    <dgm:cxn modelId="{9358004A-A82A-4C8D-BA43-17DE88EDB812}" type="presOf" srcId="{E0F78BB9-0925-4951-AC98-2534EF707052}" destId="{EC993FA2-D3C4-4B23-927A-CF64E1F61109}" srcOrd="0" destOrd="0" presId="urn:microsoft.com/office/officeart/2005/8/layout/vList3"/>
    <dgm:cxn modelId="{1B2E0271-C706-4DD5-9144-D9962E787F85}" type="presOf" srcId="{7C463F98-AD01-4AA8-B78A-180C7D3A4819}" destId="{A3D42B0E-167F-491A-BBB3-37C69C5D1895}" srcOrd="0" destOrd="0" presId="urn:microsoft.com/office/officeart/2005/8/layout/vList3"/>
    <dgm:cxn modelId="{67262EB2-2145-4894-A397-6B69EDF5ADF5}" type="presParOf" srcId="{6D2E78E5-68C7-407F-B2E6-0B4137DA959F}" destId="{0E0A0BD7-A31B-4FB4-B8AE-61A3F2C718C1}" srcOrd="0" destOrd="0" presId="urn:microsoft.com/office/officeart/2005/8/layout/vList3"/>
    <dgm:cxn modelId="{A3CEEF65-D8EC-4E96-B091-BDBA3F8B04B7}" type="presParOf" srcId="{0E0A0BD7-A31B-4FB4-B8AE-61A3F2C718C1}" destId="{92B86A4F-1C47-486A-BBBC-8495D0742CCE}" srcOrd="0" destOrd="0" presId="urn:microsoft.com/office/officeart/2005/8/layout/vList3"/>
    <dgm:cxn modelId="{A2B6F0EB-70E4-4D8A-941D-79EC6FA8C3F2}" type="presParOf" srcId="{0E0A0BD7-A31B-4FB4-B8AE-61A3F2C718C1}" destId="{293C4004-3475-4727-99C2-33E95163DA02}" srcOrd="1" destOrd="0" presId="urn:microsoft.com/office/officeart/2005/8/layout/vList3"/>
    <dgm:cxn modelId="{BCD1ED80-1581-4D6B-90EA-FFDDC68AB842}" type="presParOf" srcId="{6D2E78E5-68C7-407F-B2E6-0B4137DA959F}" destId="{B8E7EACC-D31C-4913-9BF6-ADBF21EFC692}" srcOrd="1" destOrd="0" presId="urn:microsoft.com/office/officeart/2005/8/layout/vList3"/>
    <dgm:cxn modelId="{CA43B9FA-E221-4EA3-93C0-4A29D989C496}" type="presParOf" srcId="{6D2E78E5-68C7-407F-B2E6-0B4137DA959F}" destId="{31095046-9DE3-4A28-B7FB-C9A35D76CF48}" srcOrd="2" destOrd="0" presId="urn:microsoft.com/office/officeart/2005/8/layout/vList3"/>
    <dgm:cxn modelId="{6D98CD30-812F-42BF-B38D-738014A7BDE2}" type="presParOf" srcId="{31095046-9DE3-4A28-B7FB-C9A35D76CF48}" destId="{DFB2DB4A-AF5C-4594-B0A5-43DFE62B9FDC}" srcOrd="0" destOrd="0" presId="urn:microsoft.com/office/officeart/2005/8/layout/vList3"/>
    <dgm:cxn modelId="{66506C9D-4869-4975-8FF3-AFDCAED35C91}" type="presParOf" srcId="{31095046-9DE3-4A28-B7FB-C9A35D76CF48}" destId="{A3D42B0E-167F-491A-BBB3-37C69C5D1895}" srcOrd="1" destOrd="0" presId="urn:microsoft.com/office/officeart/2005/8/layout/vList3"/>
    <dgm:cxn modelId="{54A74598-804F-4354-9C55-69E500E53872}" type="presParOf" srcId="{6D2E78E5-68C7-407F-B2E6-0B4137DA959F}" destId="{71712AC3-DFBE-4160-8664-3AC24EB8B8AF}" srcOrd="3" destOrd="0" presId="urn:microsoft.com/office/officeart/2005/8/layout/vList3"/>
    <dgm:cxn modelId="{EEA2CE99-1F7F-471D-AE57-D4F1141826A2}" type="presParOf" srcId="{6D2E78E5-68C7-407F-B2E6-0B4137DA959F}" destId="{49DB4DE8-1C4F-4F46-AB41-DC2F6AB17A03}" srcOrd="4" destOrd="0" presId="urn:microsoft.com/office/officeart/2005/8/layout/vList3"/>
    <dgm:cxn modelId="{4B3C5E49-F279-49CF-AED2-1756EA34F702}" type="presParOf" srcId="{49DB4DE8-1C4F-4F46-AB41-DC2F6AB17A03}" destId="{17F598BC-0B3B-4CA5-B410-3E74E83B3877}" srcOrd="0" destOrd="0" presId="urn:microsoft.com/office/officeart/2005/8/layout/vList3"/>
    <dgm:cxn modelId="{8E80E412-B7CF-4895-8F69-9ABD283F3361}" type="presParOf" srcId="{49DB4DE8-1C4F-4F46-AB41-DC2F6AB17A03}" destId="{EC993FA2-D3C4-4B23-927A-CF64E1F611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876D45-286E-485B-996D-6C21400AB8EB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872631-7B0C-428C-8F37-017CFE986182}">
      <dgm:prSet phldrT="[Текст]" custT="1"/>
      <dgm:spPr>
        <a:ln>
          <a:solidFill>
            <a:srgbClr val="0594FF"/>
          </a:solidFill>
        </a:ln>
      </dgm:spPr>
      <dgm:t>
        <a:bodyPr/>
        <a:lstStyle/>
        <a:p>
          <a:r>
            <a:rPr lang="ru-RU" sz="1000" dirty="0" smtClean="0">
              <a:latin typeface="Bookman Old Style" panose="02050604050505020204" pitchFamily="18" charset="0"/>
            </a:rPr>
            <a:t>повышение эффективности распределения бюджетных средств, ответственного подхода к принятию новых расходных обязательств с учетом их социально-экономической значимости</a:t>
          </a:r>
          <a:endParaRPr lang="ru-RU" sz="1000" dirty="0">
            <a:latin typeface="Bookman Old Style" panose="02050604050505020204" pitchFamily="18" charset="0"/>
          </a:endParaRPr>
        </a:p>
      </dgm:t>
    </dgm:pt>
    <dgm:pt modelId="{4F169EED-7644-4C3E-87F5-0AE88CDFD9C3}" type="parTrans" cxnId="{E3AC8C26-18FE-49BC-AE81-E95FD735548B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8699EDC9-1171-45A5-8B4B-5865AEE14FE0}" type="sibTrans" cxnId="{E3AC8C26-18FE-49BC-AE81-E95FD735548B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98CFCE36-4BD0-48B7-B42E-BD2228D6BFA2}">
      <dgm:prSet phldrT="[Текст]" custT="1"/>
      <dgm:spPr>
        <a:ln>
          <a:solidFill>
            <a:srgbClr val="0594FF"/>
          </a:solidFill>
        </a:ln>
      </dgm:spPr>
      <dgm:t>
        <a:bodyPr/>
        <a:lstStyle/>
        <a:p>
          <a:r>
            <a:rPr lang="ru-RU" sz="1000" dirty="0" smtClean="0">
              <a:latin typeface="Bookman Old Style" panose="02050604050505020204" pitchFamily="18" charset="0"/>
            </a:rPr>
            <a:t>исполнение «майских» Указов Президента РФ, увеличение МРОТ, исполнение публичных обязательств</a:t>
          </a:r>
          <a:endParaRPr lang="ru-RU" sz="1000" dirty="0">
            <a:latin typeface="Bookman Old Style" panose="02050604050505020204" pitchFamily="18" charset="0"/>
          </a:endParaRPr>
        </a:p>
      </dgm:t>
    </dgm:pt>
    <dgm:pt modelId="{9E9E6AD4-52A2-49FA-B386-C952CC01118D}" type="parTrans" cxnId="{79B3D727-602A-47F6-BADE-7A8C02D6B3E4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CFACE635-0B83-4DF6-B3C4-2B94A6BDF746}" type="sibTrans" cxnId="{79B3D727-602A-47F6-BADE-7A8C02D6B3E4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77E51737-7474-4390-91E6-EF25691EEF4F}">
      <dgm:prSet phldrT="[Текст]" custT="1"/>
      <dgm:spPr>
        <a:ln>
          <a:solidFill>
            <a:srgbClr val="0594FF"/>
          </a:solidFill>
        </a:ln>
      </dgm:spPr>
      <dgm:t>
        <a:bodyPr/>
        <a:lstStyle/>
        <a:p>
          <a:r>
            <a:rPr lang="ru-RU" sz="1000" dirty="0" smtClean="0">
              <a:latin typeface="Bookman Old Style" panose="02050604050505020204" pitchFamily="18" charset="0"/>
            </a:rPr>
            <a:t>минимизация рисков несбалансированности при бюджетном планировании</a:t>
          </a:r>
          <a:endParaRPr lang="ru-RU" sz="1000" dirty="0">
            <a:latin typeface="Bookman Old Style" panose="02050604050505020204" pitchFamily="18" charset="0"/>
          </a:endParaRPr>
        </a:p>
      </dgm:t>
    </dgm:pt>
    <dgm:pt modelId="{579371B6-4744-4595-BE42-2A0DB27E3EDA}" type="parTrans" cxnId="{FFE780A3-3346-4593-8625-C1E08D4C4925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53E68F6A-1D4B-4862-8317-B5E269453BC1}" type="sibTrans" cxnId="{FFE780A3-3346-4593-8625-C1E08D4C4925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7F9DB3E4-BA78-4101-BF0D-B52D60A08790}">
      <dgm:prSet phldrT="[Текст]" custT="1"/>
      <dgm:spPr>
        <a:ln>
          <a:solidFill>
            <a:srgbClr val="0594FF"/>
          </a:solidFill>
        </a:ln>
      </dgm:spPr>
      <dgm:t>
        <a:bodyPr/>
        <a:lstStyle/>
        <a:p>
          <a:r>
            <a:rPr lang="ru-RU" sz="1000" dirty="0" smtClean="0">
              <a:latin typeface="Bookman Old Style" panose="02050604050505020204" pitchFamily="18" charset="0"/>
            </a:rPr>
            <a:t>участие, исходя из возможностей местного бюджета, в реализации программ и мероприятий, софинансируемых из областного и федерального бюджетов</a:t>
          </a:r>
          <a:endParaRPr lang="ru-RU" sz="1000" dirty="0">
            <a:latin typeface="Bookman Old Style" panose="02050604050505020204" pitchFamily="18" charset="0"/>
          </a:endParaRPr>
        </a:p>
      </dgm:t>
    </dgm:pt>
    <dgm:pt modelId="{5651AFF9-9FD9-4178-8D95-F56F945AAB28}" type="parTrans" cxnId="{4544CF39-28F1-4E44-8C45-7E11B1937F1E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82AE1658-36F9-4575-ACAB-33679EC2B62A}" type="sibTrans" cxnId="{4544CF39-28F1-4E44-8C45-7E11B1937F1E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0E3CC619-97EE-4621-9BEE-FE78D28D69B0}">
      <dgm:prSet phldrT="[Текст]" custT="1"/>
      <dgm:spPr>
        <a:solidFill>
          <a:srgbClr val="0594FF"/>
        </a:solidFill>
        <a:ln>
          <a:solidFill>
            <a:schemeClr val="bg1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44368F53-42D6-4A83-BC2D-848ACE73A6DE}" type="parTrans" cxnId="{C406CFE2-9E7E-403B-861F-0CBA32EA8296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9C1546E2-EBC4-463F-9E7C-ADA474B492CD}" type="sibTrans" cxnId="{C406CFE2-9E7E-403B-861F-0CBA32EA8296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062F1495-EA7C-4D37-9E95-850159D9B587}">
      <dgm:prSet phldrT="[Текст]" custT="1"/>
      <dgm:spPr>
        <a:solidFill>
          <a:srgbClr val="0594FF"/>
        </a:solidFill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445C3BBD-8E31-4F39-8E50-B80DA988969C}" type="parTrans" cxnId="{3CBC146D-CC9E-4447-9F15-C2AE3A1630EE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7306BF66-0380-4C65-BD26-A3E6657A7AF2}" type="sibTrans" cxnId="{3CBC146D-CC9E-4447-9F15-C2AE3A1630EE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1F4DE898-1E22-4894-8900-C8919444B237}">
      <dgm:prSet phldrT="[Текст]" custT="1"/>
      <dgm:spPr>
        <a:solidFill>
          <a:srgbClr val="0594FF"/>
        </a:solidFill>
        <a:ln>
          <a:solidFill>
            <a:schemeClr val="bg1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89BD4E6A-28B7-49BE-A06B-B0ABE44D0886}" type="parTrans" cxnId="{C71AA307-1360-48C0-ADBC-F65D1495220B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914157FD-962C-46F0-AA71-C4C900A429C8}" type="sibTrans" cxnId="{C71AA307-1360-48C0-ADBC-F65D1495220B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B1BD3175-5D6B-49C3-B60C-0F91D7AEA94A}">
      <dgm:prSet phldrT="[Текст]" custT="1"/>
      <dgm:spPr>
        <a:solidFill>
          <a:srgbClr val="0594FF"/>
        </a:solidFill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8CE4AF92-6609-469F-BDDC-928ECBA52D4E}" type="parTrans" cxnId="{B4BC474B-E53D-4672-844E-773C00E76584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AB3F85DF-3CD5-4D85-B181-237633175E81}" type="sibTrans" cxnId="{B4BC474B-E53D-4672-844E-773C00E76584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2BED5C58-983A-4193-B3F6-945CDC5D9AAC}">
      <dgm:prSet phldrT="[Текст]" custT="1"/>
      <dgm:spPr>
        <a:ln>
          <a:solidFill>
            <a:srgbClr val="0594FF"/>
          </a:solidFill>
        </a:ln>
      </dgm:spPr>
      <dgm:t>
        <a:bodyPr/>
        <a:lstStyle/>
        <a:p>
          <a:r>
            <a:rPr lang="ru-RU" sz="1000" dirty="0" smtClean="0">
              <a:latin typeface="Bookman Old Style" panose="02050604050505020204" pitchFamily="18" charset="0"/>
            </a:rPr>
            <a:t>повышение объективности и качества бюджетного планирования на основе муниципальных заданий и нормативов затрат на оказание муниципальных услуг бюджетными учреждениями</a:t>
          </a:r>
          <a:endParaRPr lang="ru-RU" sz="1000" dirty="0">
            <a:latin typeface="Bookman Old Style" panose="02050604050505020204" pitchFamily="18" charset="0"/>
          </a:endParaRPr>
        </a:p>
      </dgm:t>
    </dgm:pt>
    <dgm:pt modelId="{22A7E546-127D-4F74-8E04-3F884A1E7E6A}" type="parTrans" cxnId="{53A3A9FF-8E4E-4B68-9CD4-48BFC8CE7EE6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7C413EBE-8363-4009-A6C7-C4E421B3C712}" type="sibTrans" cxnId="{53A3A9FF-8E4E-4B68-9CD4-48BFC8CE7EE6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CA787D02-985A-4F62-8E59-1C6CAA3DE52D}">
      <dgm:prSet phldrT="[Текст]" custT="1"/>
      <dgm:spPr>
        <a:solidFill>
          <a:srgbClr val="0594FF"/>
        </a:solidFill>
        <a:ln>
          <a:solidFill>
            <a:schemeClr val="bg1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8DB21E81-7081-4444-A8B8-D4181402F756}" type="parTrans" cxnId="{4EE76EDF-827B-4B6E-A143-EB142504C97C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9F2F28C1-113B-45F5-96B0-4DB407D725A8}" type="sibTrans" cxnId="{4EE76EDF-827B-4B6E-A143-EB142504C97C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37912D7C-0EB7-4EA2-8351-331A4B5993B3}">
      <dgm:prSet phldrT="[Текст]" custT="1"/>
      <dgm:spPr>
        <a:ln>
          <a:solidFill>
            <a:srgbClr val="0594FF"/>
          </a:solidFill>
        </a:ln>
      </dgm:spPr>
      <dgm:t>
        <a:bodyPr/>
        <a:lstStyle/>
        <a:p>
          <a:r>
            <a:rPr lang="ru-RU" sz="1000" dirty="0" smtClean="0">
              <a:latin typeface="Bookman Old Style" panose="02050604050505020204" pitchFamily="18" charset="0"/>
            </a:rPr>
            <a:t>повышение эффективности муниципального финансового контроля, усиление роли ведомственного контроля в отношении муниципальных учреждений</a:t>
          </a:r>
          <a:endParaRPr lang="ru-RU" sz="1000" dirty="0">
            <a:latin typeface="Bookman Old Style" panose="02050604050505020204" pitchFamily="18" charset="0"/>
          </a:endParaRPr>
        </a:p>
      </dgm:t>
    </dgm:pt>
    <dgm:pt modelId="{D166F247-A983-4834-945F-2688D70342F4}" type="parTrans" cxnId="{E4E1697F-C461-4E80-90A7-79F2EB320659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D6C4F9F3-07AB-4A8C-9EB7-ADBAF825A74E}" type="sibTrans" cxnId="{E4E1697F-C461-4E80-90A7-79F2EB320659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20CE5E95-162F-464D-ACE9-ABE201CFB6CD}">
      <dgm:prSet phldrT="[Текст]" custT="1"/>
      <dgm:spPr>
        <a:solidFill>
          <a:srgbClr val="0594FF"/>
        </a:solidFill>
        <a:ln>
          <a:solidFill>
            <a:schemeClr val="bg1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3FEC83D8-A034-442A-944A-8BED5EB32187}" type="parTrans" cxnId="{B011ED97-BFF8-48E0-8769-B88E08EECD12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67A4C1AB-FDFC-44B7-8F34-3CE0B0093D2C}" type="sibTrans" cxnId="{B011ED97-BFF8-48E0-8769-B88E08EECD12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D9E7BB50-7A5C-40AF-88B8-4946E75EA7A9}">
      <dgm:prSet phldrT="[Текст]" custT="1"/>
      <dgm:spPr>
        <a:ln>
          <a:solidFill>
            <a:srgbClr val="0594FF"/>
          </a:solidFill>
        </a:ln>
      </dgm:spPr>
      <dgm:t>
        <a:bodyPr/>
        <a:lstStyle/>
        <a:p>
          <a:r>
            <a:rPr lang="ru-RU" sz="1000" dirty="0" smtClean="0">
              <a:latin typeface="Bookman Old Style" panose="02050604050505020204" pitchFamily="18" charset="0"/>
            </a:rPr>
            <a:t>реализация принципов открытости и прозрачности управления муниципальными финансами, в том числе путем государственной интегрированной системы управления общественными финансами «Электронный бюджет» и составления «Бюджета для граждан»</a:t>
          </a:r>
          <a:endParaRPr lang="ru-RU" sz="1000" dirty="0">
            <a:latin typeface="Bookman Old Style" panose="02050604050505020204" pitchFamily="18" charset="0"/>
          </a:endParaRPr>
        </a:p>
      </dgm:t>
    </dgm:pt>
    <dgm:pt modelId="{966B948A-9736-4BDB-B1DC-B1895096A3BC}" type="parTrans" cxnId="{862D9294-0281-411B-90A2-7F1394A235F3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BE6C5340-3EEF-44AC-BD64-69921DC4DFCA}" type="sibTrans" cxnId="{862D9294-0281-411B-90A2-7F1394A235F3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8BF14907-F0A9-4A20-AB79-C6C42B55D85D}">
      <dgm:prSet phldrT="[Текст]" custT="1"/>
      <dgm:spPr>
        <a:solidFill>
          <a:srgbClr val="0594FF"/>
        </a:solidFill>
        <a:ln>
          <a:solidFill>
            <a:schemeClr val="bg1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AA920FE9-27CE-4388-829A-EE9B0E29B001}" type="parTrans" cxnId="{3F76A262-D1DA-4EFC-A2B8-5532ECE4CC19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B9DE2A4A-CEDC-4818-9F3D-EB1D5062C053}" type="sibTrans" cxnId="{3F76A262-D1DA-4EFC-A2B8-5532ECE4CC19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B23436C7-482F-402B-8502-FA17D568DDC9}" type="pres">
      <dgm:prSet presAssocID="{73876D45-286E-485B-996D-6C21400AB8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41DCB-A0D7-47F1-B84C-B0EBA0381D8D}" type="pres">
      <dgm:prSet presAssocID="{0E3CC619-97EE-4621-9BEE-FE78D28D69B0}" presName="composite" presStyleCnt="0"/>
      <dgm:spPr/>
    </dgm:pt>
    <dgm:pt modelId="{0883287A-0754-4EF2-A149-52DC7F9E8739}" type="pres">
      <dgm:prSet presAssocID="{0E3CC619-97EE-4621-9BEE-FE78D28D69B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93CF8-C814-43B7-81F5-82633B654746}" type="pres">
      <dgm:prSet presAssocID="{0E3CC619-97EE-4621-9BEE-FE78D28D69B0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0C1C2-FBB4-4666-B5C4-56E88CE4DC31}" type="pres">
      <dgm:prSet presAssocID="{9C1546E2-EBC4-463F-9E7C-ADA474B492CD}" presName="sp" presStyleCnt="0"/>
      <dgm:spPr/>
    </dgm:pt>
    <dgm:pt modelId="{2C479801-0887-4A93-BED0-4A87C648280C}" type="pres">
      <dgm:prSet presAssocID="{062F1495-EA7C-4D37-9E95-850159D9B587}" presName="composite" presStyleCnt="0"/>
      <dgm:spPr/>
    </dgm:pt>
    <dgm:pt modelId="{9B7DC603-222D-4426-B5AE-A8B13BE07DC3}" type="pres">
      <dgm:prSet presAssocID="{062F1495-EA7C-4D37-9E95-850159D9B587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D44EC-E1D2-4036-BB08-C2F7E04C015C}" type="pres">
      <dgm:prSet presAssocID="{062F1495-EA7C-4D37-9E95-850159D9B587}" presName="descendantText" presStyleLbl="alignAcc1" presStyleIdx="1" presStyleCnt="7" custScaleY="129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A2883-49F2-4AD5-86D9-E406C05310F3}" type="pres">
      <dgm:prSet presAssocID="{7306BF66-0380-4C65-BD26-A3E6657A7AF2}" presName="sp" presStyleCnt="0"/>
      <dgm:spPr/>
    </dgm:pt>
    <dgm:pt modelId="{AD6FD494-0E54-4833-A3BB-27AB60E26A72}" type="pres">
      <dgm:prSet presAssocID="{1F4DE898-1E22-4894-8900-C8919444B237}" presName="composite" presStyleCnt="0"/>
      <dgm:spPr/>
    </dgm:pt>
    <dgm:pt modelId="{19AD4854-2BC6-4B4A-BDD3-DF4388552682}" type="pres">
      <dgm:prSet presAssocID="{1F4DE898-1E22-4894-8900-C8919444B237}" presName="parentText" presStyleLbl="alignNode1" presStyleIdx="2" presStyleCnt="7" custLinFactNeighborY="-51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AD66C-8C39-4B0A-91F9-47F6B6A4F276}" type="pres">
      <dgm:prSet presAssocID="{1F4DE898-1E22-4894-8900-C8919444B237}" presName="descendantText" presStyleLbl="alignAcc1" presStyleIdx="2" presStyleCnt="7" custScaleY="140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FACED-4D24-4825-A082-0CDF1FF0340C}" type="pres">
      <dgm:prSet presAssocID="{914157FD-962C-46F0-AA71-C4C900A429C8}" presName="sp" presStyleCnt="0"/>
      <dgm:spPr/>
    </dgm:pt>
    <dgm:pt modelId="{88D901CA-3F95-4659-94E2-942D551922F9}" type="pres">
      <dgm:prSet presAssocID="{B1BD3175-5D6B-49C3-B60C-0F91D7AEA94A}" presName="composite" presStyleCnt="0"/>
      <dgm:spPr/>
    </dgm:pt>
    <dgm:pt modelId="{9B96B472-C0DE-45A4-B695-4A0CF310DC94}" type="pres">
      <dgm:prSet presAssocID="{B1BD3175-5D6B-49C3-B60C-0F91D7AEA94A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894FB-75BC-49DB-8A63-5E51265A386E}" type="pres">
      <dgm:prSet presAssocID="{B1BD3175-5D6B-49C3-B60C-0F91D7AEA94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5542F-4802-4692-9D05-1FB5FAE71308}" type="pres">
      <dgm:prSet presAssocID="{AB3F85DF-3CD5-4D85-B181-237633175E81}" presName="sp" presStyleCnt="0"/>
      <dgm:spPr/>
    </dgm:pt>
    <dgm:pt modelId="{0C44CFB6-9148-4D5F-9F11-8183EE509DED}" type="pres">
      <dgm:prSet presAssocID="{CA787D02-985A-4F62-8E59-1C6CAA3DE52D}" presName="composite" presStyleCnt="0"/>
      <dgm:spPr/>
    </dgm:pt>
    <dgm:pt modelId="{125B5A26-AA07-4CE3-A03C-63C7DB28ED95}" type="pres">
      <dgm:prSet presAssocID="{CA787D02-985A-4F62-8E59-1C6CAA3DE52D}" presName="parentText" presStyleLbl="alignNode1" presStyleIdx="4" presStyleCnt="7" custLinFactNeighborY="-71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D13BF-A54B-4570-BEB5-A036BF1029EC}" type="pres">
      <dgm:prSet presAssocID="{CA787D02-985A-4F62-8E59-1C6CAA3DE52D}" presName="descendantText" presStyleLbl="alignAcc1" presStyleIdx="4" presStyleCnt="7" custScaleY="127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65D36-EF1C-4AB8-A7E2-366FB30EF498}" type="pres">
      <dgm:prSet presAssocID="{9F2F28C1-113B-45F5-96B0-4DB407D725A8}" presName="sp" presStyleCnt="0"/>
      <dgm:spPr/>
    </dgm:pt>
    <dgm:pt modelId="{4183B026-AA43-4B31-8338-E2268BA3CA1C}" type="pres">
      <dgm:prSet presAssocID="{20CE5E95-162F-464D-ACE9-ABE201CFB6CD}" presName="composite" presStyleCnt="0"/>
      <dgm:spPr/>
    </dgm:pt>
    <dgm:pt modelId="{3057E149-142A-455E-951D-60AEAF7E858F}" type="pres">
      <dgm:prSet presAssocID="{20CE5E95-162F-464D-ACE9-ABE201CFB6C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9B8E7-A513-459A-8950-085485C7CE80}" type="pres">
      <dgm:prSet presAssocID="{20CE5E95-162F-464D-ACE9-ABE201CFB6CD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7BA07-17FC-4F9D-9DFE-ABEBB64D2584}" type="pres">
      <dgm:prSet presAssocID="{67A4C1AB-FDFC-44B7-8F34-3CE0B0093D2C}" presName="sp" presStyleCnt="0"/>
      <dgm:spPr/>
    </dgm:pt>
    <dgm:pt modelId="{64206E50-5C55-4F6F-8B41-F1A105624F0C}" type="pres">
      <dgm:prSet presAssocID="{8BF14907-F0A9-4A20-AB79-C6C42B55D85D}" presName="composite" presStyleCnt="0"/>
      <dgm:spPr/>
    </dgm:pt>
    <dgm:pt modelId="{C9E10E3E-9E26-4FBE-94BB-8D8DB721688A}" type="pres">
      <dgm:prSet presAssocID="{8BF14907-F0A9-4A20-AB79-C6C42B55D85D}" presName="parentText" presStyleLbl="alignNode1" presStyleIdx="6" presStyleCnt="7" custLinFactNeighborY="-220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A6367-5B30-4304-BD9D-94518C9F2CED}" type="pres">
      <dgm:prSet presAssocID="{8BF14907-F0A9-4A20-AB79-C6C42B55D85D}" presName="descendantText" presStyleLbl="alignAcc1" presStyleIdx="6" presStyleCnt="7" custScaleY="175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C8C26-18FE-49BC-AE81-E95FD735548B}" srcId="{062F1495-EA7C-4D37-9E95-850159D9B587}" destId="{99872631-7B0C-428C-8F37-017CFE986182}" srcOrd="0" destOrd="0" parTransId="{4F169EED-7644-4C3E-87F5-0AE88CDFD9C3}" sibTransId="{8699EDC9-1171-45A5-8B4B-5865AEE14FE0}"/>
    <dgm:cxn modelId="{B4BC474B-E53D-4672-844E-773C00E76584}" srcId="{73876D45-286E-485B-996D-6C21400AB8EB}" destId="{B1BD3175-5D6B-49C3-B60C-0F91D7AEA94A}" srcOrd="3" destOrd="0" parTransId="{8CE4AF92-6609-469F-BDDC-928ECBA52D4E}" sibTransId="{AB3F85DF-3CD5-4D85-B181-237633175E81}"/>
    <dgm:cxn modelId="{03CBF079-BF85-4B1E-B483-DF00E4D67926}" type="presOf" srcId="{2BED5C58-983A-4193-B3F6-945CDC5D9AAC}" destId="{472D13BF-A54B-4570-BEB5-A036BF1029EC}" srcOrd="0" destOrd="0" presId="urn:microsoft.com/office/officeart/2005/8/layout/chevron2"/>
    <dgm:cxn modelId="{E4E1697F-C461-4E80-90A7-79F2EB320659}" srcId="{20CE5E95-162F-464D-ACE9-ABE201CFB6CD}" destId="{37912D7C-0EB7-4EA2-8351-331A4B5993B3}" srcOrd="0" destOrd="0" parTransId="{D166F247-A983-4834-945F-2688D70342F4}" sibTransId="{D6C4F9F3-07AB-4A8C-9EB7-ADBAF825A74E}"/>
    <dgm:cxn modelId="{B011ED97-BFF8-48E0-8769-B88E08EECD12}" srcId="{73876D45-286E-485B-996D-6C21400AB8EB}" destId="{20CE5E95-162F-464D-ACE9-ABE201CFB6CD}" srcOrd="5" destOrd="0" parTransId="{3FEC83D8-A034-442A-944A-8BED5EB32187}" sibTransId="{67A4C1AB-FDFC-44B7-8F34-3CE0B0093D2C}"/>
    <dgm:cxn modelId="{79B3D727-602A-47F6-BADE-7A8C02D6B3E4}" srcId="{B1BD3175-5D6B-49C3-B60C-0F91D7AEA94A}" destId="{98CFCE36-4BD0-48B7-B42E-BD2228D6BFA2}" srcOrd="0" destOrd="0" parTransId="{9E9E6AD4-52A2-49FA-B386-C952CC01118D}" sibTransId="{CFACE635-0B83-4DF6-B3C4-2B94A6BDF746}"/>
    <dgm:cxn modelId="{6F0D8D6F-F65B-4D99-9BEC-CA14F3A54D93}" type="presOf" srcId="{73876D45-286E-485B-996D-6C21400AB8EB}" destId="{B23436C7-482F-402B-8502-FA17D568DDC9}" srcOrd="0" destOrd="0" presId="urn:microsoft.com/office/officeart/2005/8/layout/chevron2"/>
    <dgm:cxn modelId="{8FB29B8F-FF72-48A9-8FE5-0E58FCFBDEA2}" type="presOf" srcId="{7F9DB3E4-BA78-4101-BF0D-B52D60A08790}" destId="{4EBAD66C-8C39-4B0A-91F9-47F6B6A4F276}" srcOrd="0" destOrd="0" presId="urn:microsoft.com/office/officeart/2005/8/layout/chevron2"/>
    <dgm:cxn modelId="{A4BA69C7-0F9B-49A0-9CFB-3A1E8F484DB9}" type="presOf" srcId="{062F1495-EA7C-4D37-9E95-850159D9B587}" destId="{9B7DC603-222D-4426-B5AE-A8B13BE07DC3}" srcOrd="0" destOrd="0" presId="urn:microsoft.com/office/officeart/2005/8/layout/chevron2"/>
    <dgm:cxn modelId="{29CAC968-ED11-46F0-A662-891284A72C93}" type="presOf" srcId="{77E51737-7474-4390-91E6-EF25691EEF4F}" destId="{54B93CF8-C814-43B7-81F5-82633B654746}" srcOrd="0" destOrd="0" presId="urn:microsoft.com/office/officeart/2005/8/layout/chevron2"/>
    <dgm:cxn modelId="{4EE76EDF-827B-4B6E-A143-EB142504C97C}" srcId="{73876D45-286E-485B-996D-6C21400AB8EB}" destId="{CA787D02-985A-4F62-8E59-1C6CAA3DE52D}" srcOrd="4" destOrd="0" parTransId="{8DB21E81-7081-4444-A8B8-D4181402F756}" sibTransId="{9F2F28C1-113B-45F5-96B0-4DB407D725A8}"/>
    <dgm:cxn modelId="{FC3C914C-D356-43C4-9FC4-6A8D200F9B8B}" type="presOf" srcId="{99872631-7B0C-428C-8F37-017CFE986182}" destId="{5E4D44EC-E1D2-4036-BB08-C2F7E04C015C}" srcOrd="0" destOrd="0" presId="urn:microsoft.com/office/officeart/2005/8/layout/chevron2"/>
    <dgm:cxn modelId="{E66C1A97-FC06-4E5A-8A80-FF7654559878}" type="presOf" srcId="{D9E7BB50-7A5C-40AF-88B8-4946E75EA7A9}" destId="{F71A6367-5B30-4304-BD9D-94518C9F2CED}" srcOrd="0" destOrd="0" presId="urn:microsoft.com/office/officeart/2005/8/layout/chevron2"/>
    <dgm:cxn modelId="{4544CF39-28F1-4E44-8C45-7E11B1937F1E}" srcId="{1F4DE898-1E22-4894-8900-C8919444B237}" destId="{7F9DB3E4-BA78-4101-BF0D-B52D60A08790}" srcOrd="0" destOrd="0" parTransId="{5651AFF9-9FD9-4178-8D95-F56F945AAB28}" sibTransId="{82AE1658-36F9-4575-ACAB-33679EC2B62A}"/>
    <dgm:cxn modelId="{C71AA307-1360-48C0-ADBC-F65D1495220B}" srcId="{73876D45-286E-485B-996D-6C21400AB8EB}" destId="{1F4DE898-1E22-4894-8900-C8919444B237}" srcOrd="2" destOrd="0" parTransId="{89BD4E6A-28B7-49BE-A06B-B0ABE44D0886}" sibTransId="{914157FD-962C-46F0-AA71-C4C900A429C8}"/>
    <dgm:cxn modelId="{33DDC059-D014-4565-ADDA-D4E39856306E}" type="presOf" srcId="{8BF14907-F0A9-4A20-AB79-C6C42B55D85D}" destId="{C9E10E3E-9E26-4FBE-94BB-8D8DB721688A}" srcOrd="0" destOrd="0" presId="urn:microsoft.com/office/officeart/2005/8/layout/chevron2"/>
    <dgm:cxn modelId="{3CBC146D-CC9E-4447-9F15-C2AE3A1630EE}" srcId="{73876D45-286E-485B-996D-6C21400AB8EB}" destId="{062F1495-EA7C-4D37-9E95-850159D9B587}" srcOrd="1" destOrd="0" parTransId="{445C3BBD-8E31-4F39-8E50-B80DA988969C}" sibTransId="{7306BF66-0380-4C65-BD26-A3E6657A7AF2}"/>
    <dgm:cxn modelId="{53A3A9FF-8E4E-4B68-9CD4-48BFC8CE7EE6}" srcId="{CA787D02-985A-4F62-8E59-1C6CAA3DE52D}" destId="{2BED5C58-983A-4193-B3F6-945CDC5D9AAC}" srcOrd="0" destOrd="0" parTransId="{22A7E546-127D-4F74-8E04-3F884A1E7E6A}" sibTransId="{7C413EBE-8363-4009-A6C7-C4E421B3C712}"/>
    <dgm:cxn modelId="{4199EDB5-ADC2-49FB-AA9B-16CBEA5D1A18}" type="presOf" srcId="{B1BD3175-5D6B-49C3-B60C-0F91D7AEA94A}" destId="{9B96B472-C0DE-45A4-B695-4A0CF310DC94}" srcOrd="0" destOrd="0" presId="urn:microsoft.com/office/officeart/2005/8/layout/chevron2"/>
    <dgm:cxn modelId="{12C560F9-D827-40E0-9F67-6B5F899102FA}" type="presOf" srcId="{98CFCE36-4BD0-48B7-B42E-BD2228D6BFA2}" destId="{160894FB-75BC-49DB-8A63-5E51265A386E}" srcOrd="0" destOrd="0" presId="urn:microsoft.com/office/officeart/2005/8/layout/chevron2"/>
    <dgm:cxn modelId="{E8374DE6-13FA-48A9-82BE-672ED73BD1BC}" type="presOf" srcId="{37912D7C-0EB7-4EA2-8351-331A4B5993B3}" destId="{73E9B8E7-A513-459A-8950-085485C7CE80}" srcOrd="0" destOrd="0" presId="urn:microsoft.com/office/officeart/2005/8/layout/chevron2"/>
    <dgm:cxn modelId="{13014B38-E31E-416E-B5EA-DB093CCB6D8B}" type="presOf" srcId="{20CE5E95-162F-464D-ACE9-ABE201CFB6CD}" destId="{3057E149-142A-455E-951D-60AEAF7E858F}" srcOrd="0" destOrd="0" presId="urn:microsoft.com/office/officeart/2005/8/layout/chevron2"/>
    <dgm:cxn modelId="{E7F7E77D-41B9-4F29-9E2D-12E2F5031FE0}" type="presOf" srcId="{0E3CC619-97EE-4621-9BEE-FE78D28D69B0}" destId="{0883287A-0754-4EF2-A149-52DC7F9E8739}" srcOrd="0" destOrd="0" presId="urn:microsoft.com/office/officeart/2005/8/layout/chevron2"/>
    <dgm:cxn modelId="{D3C6295B-9826-48E6-8C49-812485CE6B27}" type="presOf" srcId="{CA787D02-985A-4F62-8E59-1C6CAA3DE52D}" destId="{125B5A26-AA07-4CE3-A03C-63C7DB28ED95}" srcOrd="0" destOrd="0" presId="urn:microsoft.com/office/officeart/2005/8/layout/chevron2"/>
    <dgm:cxn modelId="{862D9294-0281-411B-90A2-7F1394A235F3}" srcId="{8BF14907-F0A9-4A20-AB79-C6C42B55D85D}" destId="{D9E7BB50-7A5C-40AF-88B8-4946E75EA7A9}" srcOrd="0" destOrd="0" parTransId="{966B948A-9736-4BDB-B1DC-B1895096A3BC}" sibTransId="{BE6C5340-3EEF-44AC-BD64-69921DC4DFCA}"/>
    <dgm:cxn modelId="{FFE780A3-3346-4593-8625-C1E08D4C4925}" srcId="{0E3CC619-97EE-4621-9BEE-FE78D28D69B0}" destId="{77E51737-7474-4390-91E6-EF25691EEF4F}" srcOrd="0" destOrd="0" parTransId="{579371B6-4744-4595-BE42-2A0DB27E3EDA}" sibTransId="{53E68F6A-1D4B-4862-8317-B5E269453BC1}"/>
    <dgm:cxn modelId="{C406CFE2-9E7E-403B-861F-0CBA32EA8296}" srcId="{73876D45-286E-485B-996D-6C21400AB8EB}" destId="{0E3CC619-97EE-4621-9BEE-FE78D28D69B0}" srcOrd="0" destOrd="0" parTransId="{44368F53-42D6-4A83-BC2D-848ACE73A6DE}" sibTransId="{9C1546E2-EBC4-463F-9E7C-ADA474B492CD}"/>
    <dgm:cxn modelId="{44097C3F-B73A-4281-8B32-97A311C851EA}" type="presOf" srcId="{1F4DE898-1E22-4894-8900-C8919444B237}" destId="{19AD4854-2BC6-4B4A-BDD3-DF4388552682}" srcOrd="0" destOrd="0" presId="urn:microsoft.com/office/officeart/2005/8/layout/chevron2"/>
    <dgm:cxn modelId="{3F76A262-D1DA-4EFC-A2B8-5532ECE4CC19}" srcId="{73876D45-286E-485B-996D-6C21400AB8EB}" destId="{8BF14907-F0A9-4A20-AB79-C6C42B55D85D}" srcOrd="6" destOrd="0" parTransId="{AA920FE9-27CE-4388-829A-EE9B0E29B001}" sibTransId="{B9DE2A4A-CEDC-4818-9F3D-EB1D5062C053}"/>
    <dgm:cxn modelId="{DFAF6D5B-ED77-41AA-83E8-26B4AB84BBD5}" type="presParOf" srcId="{B23436C7-482F-402B-8502-FA17D568DDC9}" destId="{59E41DCB-A0D7-47F1-B84C-B0EBA0381D8D}" srcOrd="0" destOrd="0" presId="urn:microsoft.com/office/officeart/2005/8/layout/chevron2"/>
    <dgm:cxn modelId="{711DB648-B53A-4A72-9C1B-0BB2EC9DE968}" type="presParOf" srcId="{59E41DCB-A0D7-47F1-B84C-B0EBA0381D8D}" destId="{0883287A-0754-4EF2-A149-52DC7F9E8739}" srcOrd="0" destOrd="0" presId="urn:microsoft.com/office/officeart/2005/8/layout/chevron2"/>
    <dgm:cxn modelId="{4B51C872-F5A4-4A68-AA58-94FD92B0DAFF}" type="presParOf" srcId="{59E41DCB-A0D7-47F1-B84C-B0EBA0381D8D}" destId="{54B93CF8-C814-43B7-81F5-82633B654746}" srcOrd="1" destOrd="0" presId="urn:microsoft.com/office/officeart/2005/8/layout/chevron2"/>
    <dgm:cxn modelId="{4A5F8BD8-67C0-4413-BDC2-225E418D1CB7}" type="presParOf" srcId="{B23436C7-482F-402B-8502-FA17D568DDC9}" destId="{8CF0C1C2-FBB4-4666-B5C4-56E88CE4DC31}" srcOrd="1" destOrd="0" presId="urn:microsoft.com/office/officeart/2005/8/layout/chevron2"/>
    <dgm:cxn modelId="{5564B478-8763-48E8-B6B8-6FE2C93FADB8}" type="presParOf" srcId="{B23436C7-482F-402B-8502-FA17D568DDC9}" destId="{2C479801-0887-4A93-BED0-4A87C648280C}" srcOrd="2" destOrd="0" presId="urn:microsoft.com/office/officeart/2005/8/layout/chevron2"/>
    <dgm:cxn modelId="{B8326D2D-FA1C-4BCE-853A-8F66D0BCDED4}" type="presParOf" srcId="{2C479801-0887-4A93-BED0-4A87C648280C}" destId="{9B7DC603-222D-4426-B5AE-A8B13BE07DC3}" srcOrd="0" destOrd="0" presId="urn:microsoft.com/office/officeart/2005/8/layout/chevron2"/>
    <dgm:cxn modelId="{BED0A0A1-6B0F-48FF-9974-DA46A9601C01}" type="presParOf" srcId="{2C479801-0887-4A93-BED0-4A87C648280C}" destId="{5E4D44EC-E1D2-4036-BB08-C2F7E04C015C}" srcOrd="1" destOrd="0" presId="urn:microsoft.com/office/officeart/2005/8/layout/chevron2"/>
    <dgm:cxn modelId="{934BDE09-D1C7-4AB1-B973-62093659D366}" type="presParOf" srcId="{B23436C7-482F-402B-8502-FA17D568DDC9}" destId="{6B2A2883-49F2-4AD5-86D9-E406C05310F3}" srcOrd="3" destOrd="0" presId="urn:microsoft.com/office/officeart/2005/8/layout/chevron2"/>
    <dgm:cxn modelId="{4540E833-FADB-4E42-B16B-C31A0BAC45D1}" type="presParOf" srcId="{B23436C7-482F-402B-8502-FA17D568DDC9}" destId="{AD6FD494-0E54-4833-A3BB-27AB60E26A72}" srcOrd="4" destOrd="0" presId="urn:microsoft.com/office/officeart/2005/8/layout/chevron2"/>
    <dgm:cxn modelId="{E6241F5F-9631-43E6-868C-D7EADFEEEDFC}" type="presParOf" srcId="{AD6FD494-0E54-4833-A3BB-27AB60E26A72}" destId="{19AD4854-2BC6-4B4A-BDD3-DF4388552682}" srcOrd="0" destOrd="0" presId="urn:microsoft.com/office/officeart/2005/8/layout/chevron2"/>
    <dgm:cxn modelId="{F59F929A-55AA-4C40-A9BC-837C6DCDF5F4}" type="presParOf" srcId="{AD6FD494-0E54-4833-A3BB-27AB60E26A72}" destId="{4EBAD66C-8C39-4B0A-91F9-47F6B6A4F276}" srcOrd="1" destOrd="0" presId="urn:microsoft.com/office/officeart/2005/8/layout/chevron2"/>
    <dgm:cxn modelId="{C0E00F80-EE8F-4575-B627-5EA14E955BBB}" type="presParOf" srcId="{B23436C7-482F-402B-8502-FA17D568DDC9}" destId="{148FACED-4D24-4825-A082-0CDF1FF0340C}" srcOrd="5" destOrd="0" presId="urn:microsoft.com/office/officeart/2005/8/layout/chevron2"/>
    <dgm:cxn modelId="{DD5F8511-B2C8-467A-8874-062561B62023}" type="presParOf" srcId="{B23436C7-482F-402B-8502-FA17D568DDC9}" destId="{88D901CA-3F95-4659-94E2-942D551922F9}" srcOrd="6" destOrd="0" presId="urn:microsoft.com/office/officeart/2005/8/layout/chevron2"/>
    <dgm:cxn modelId="{F2AB4157-2E7B-4155-A476-8CE5178FE52A}" type="presParOf" srcId="{88D901CA-3F95-4659-94E2-942D551922F9}" destId="{9B96B472-C0DE-45A4-B695-4A0CF310DC94}" srcOrd="0" destOrd="0" presId="urn:microsoft.com/office/officeart/2005/8/layout/chevron2"/>
    <dgm:cxn modelId="{3E97B74B-C467-4665-ADB2-10DE1BBE1209}" type="presParOf" srcId="{88D901CA-3F95-4659-94E2-942D551922F9}" destId="{160894FB-75BC-49DB-8A63-5E51265A386E}" srcOrd="1" destOrd="0" presId="urn:microsoft.com/office/officeart/2005/8/layout/chevron2"/>
    <dgm:cxn modelId="{4F51CC0A-80DF-46B6-8CCF-6B0E91B0B81F}" type="presParOf" srcId="{B23436C7-482F-402B-8502-FA17D568DDC9}" destId="{9DC5542F-4802-4692-9D05-1FB5FAE71308}" srcOrd="7" destOrd="0" presId="urn:microsoft.com/office/officeart/2005/8/layout/chevron2"/>
    <dgm:cxn modelId="{636B4AC7-B106-492E-9304-A5369C7EE8EC}" type="presParOf" srcId="{B23436C7-482F-402B-8502-FA17D568DDC9}" destId="{0C44CFB6-9148-4D5F-9F11-8183EE509DED}" srcOrd="8" destOrd="0" presId="urn:microsoft.com/office/officeart/2005/8/layout/chevron2"/>
    <dgm:cxn modelId="{5BCBEECB-FD33-4C75-A769-62A56ECE7D57}" type="presParOf" srcId="{0C44CFB6-9148-4D5F-9F11-8183EE509DED}" destId="{125B5A26-AA07-4CE3-A03C-63C7DB28ED95}" srcOrd="0" destOrd="0" presId="urn:microsoft.com/office/officeart/2005/8/layout/chevron2"/>
    <dgm:cxn modelId="{4B930358-D707-4FD1-AE60-FF18A1306774}" type="presParOf" srcId="{0C44CFB6-9148-4D5F-9F11-8183EE509DED}" destId="{472D13BF-A54B-4570-BEB5-A036BF1029EC}" srcOrd="1" destOrd="0" presId="urn:microsoft.com/office/officeart/2005/8/layout/chevron2"/>
    <dgm:cxn modelId="{D33703A8-CAE8-422C-BF57-07260597CB95}" type="presParOf" srcId="{B23436C7-482F-402B-8502-FA17D568DDC9}" destId="{C9E65D36-EF1C-4AB8-A7E2-366FB30EF498}" srcOrd="9" destOrd="0" presId="urn:microsoft.com/office/officeart/2005/8/layout/chevron2"/>
    <dgm:cxn modelId="{C341A25E-762D-4FE4-997C-171066A3CF8E}" type="presParOf" srcId="{B23436C7-482F-402B-8502-FA17D568DDC9}" destId="{4183B026-AA43-4B31-8338-E2268BA3CA1C}" srcOrd="10" destOrd="0" presId="urn:microsoft.com/office/officeart/2005/8/layout/chevron2"/>
    <dgm:cxn modelId="{806B8E36-DF23-419F-8E6B-0696CDB9E39B}" type="presParOf" srcId="{4183B026-AA43-4B31-8338-E2268BA3CA1C}" destId="{3057E149-142A-455E-951D-60AEAF7E858F}" srcOrd="0" destOrd="0" presId="urn:microsoft.com/office/officeart/2005/8/layout/chevron2"/>
    <dgm:cxn modelId="{0E47174E-3086-4584-A9E7-BFA10E2026F8}" type="presParOf" srcId="{4183B026-AA43-4B31-8338-E2268BA3CA1C}" destId="{73E9B8E7-A513-459A-8950-085485C7CE80}" srcOrd="1" destOrd="0" presId="urn:microsoft.com/office/officeart/2005/8/layout/chevron2"/>
    <dgm:cxn modelId="{992452CE-52EC-49EB-8E0B-D42E2A56197D}" type="presParOf" srcId="{B23436C7-482F-402B-8502-FA17D568DDC9}" destId="{CE77BA07-17FC-4F9D-9DFE-ABEBB64D2584}" srcOrd="11" destOrd="0" presId="urn:microsoft.com/office/officeart/2005/8/layout/chevron2"/>
    <dgm:cxn modelId="{B92A7324-4ACA-458C-8764-964DD8DEAE6C}" type="presParOf" srcId="{B23436C7-482F-402B-8502-FA17D568DDC9}" destId="{64206E50-5C55-4F6F-8B41-F1A105624F0C}" srcOrd="12" destOrd="0" presId="urn:microsoft.com/office/officeart/2005/8/layout/chevron2"/>
    <dgm:cxn modelId="{69B1F918-1591-4E71-9011-8817CA7C4A52}" type="presParOf" srcId="{64206E50-5C55-4F6F-8B41-F1A105624F0C}" destId="{C9E10E3E-9E26-4FBE-94BB-8D8DB721688A}" srcOrd="0" destOrd="0" presId="urn:microsoft.com/office/officeart/2005/8/layout/chevron2"/>
    <dgm:cxn modelId="{C8A7CE57-4D55-44BE-9E35-EA9B8F42F1E9}" type="presParOf" srcId="{64206E50-5C55-4F6F-8B41-F1A105624F0C}" destId="{F71A6367-5B30-4304-BD9D-94518C9F2C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876D45-286E-485B-996D-6C21400AB8EB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872631-7B0C-428C-8F37-017CFE986182}">
      <dgm:prSet phldrT="[Текст]" custT="1"/>
      <dgm:spPr>
        <a:ln>
          <a:solidFill>
            <a:srgbClr val="0594FF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4F169EED-7644-4C3E-87F5-0AE88CDFD9C3}" type="parTrans" cxnId="{E3AC8C26-18FE-49BC-AE81-E95FD735548B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8699EDC9-1171-45A5-8B4B-5865AEE14FE0}" type="sibTrans" cxnId="{E3AC8C26-18FE-49BC-AE81-E95FD735548B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77E51737-7474-4390-91E6-EF25691EEF4F}">
      <dgm:prSet phldrT="[Текст]" custT="1"/>
      <dgm:spPr>
        <a:ln>
          <a:solidFill>
            <a:srgbClr val="0594FF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579371B6-4744-4595-BE42-2A0DB27E3EDA}" type="parTrans" cxnId="{FFE780A3-3346-4593-8625-C1E08D4C4925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53E68F6A-1D4B-4862-8317-B5E269453BC1}" type="sibTrans" cxnId="{FFE780A3-3346-4593-8625-C1E08D4C4925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7F9DB3E4-BA78-4101-BF0D-B52D60A08790}">
      <dgm:prSet phldrT="[Текст]" custT="1"/>
      <dgm:spPr>
        <a:ln>
          <a:solidFill>
            <a:srgbClr val="0594FF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5651AFF9-9FD9-4178-8D95-F56F945AAB28}" type="parTrans" cxnId="{4544CF39-28F1-4E44-8C45-7E11B1937F1E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82AE1658-36F9-4575-ACAB-33679EC2B62A}" type="sibTrans" cxnId="{4544CF39-28F1-4E44-8C45-7E11B1937F1E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0E3CC619-97EE-4621-9BEE-FE78D28D69B0}">
      <dgm:prSet phldrT="[Текст]" custT="1"/>
      <dgm:spPr>
        <a:solidFill>
          <a:srgbClr val="0594FF"/>
        </a:solidFill>
        <a:ln>
          <a:solidFill>
            <a:schemeClr val="bg1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44368F53-42D6-4A83-BC2D-848ACE73A6DE}" type="parTrans" cxnId="{C406CFE2-9E7E-403B-861F-0CBA32EA8296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9C1546E2-EBC4-463F-9E7C-ADA474B492CD}" type="sibTrans" cxnId="{C406CFE2-9E7E-403B-861F-0CBA32EA8296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062F1495-EA7C-4D37-9E95-850159D9B587}">
      <dgm:prSet phldrT="[Текст]" custT="1"/>
      <dgm:spPr>
        <a:solidFill>
          <a:srgbClr val="0594FF"/>
        </a:solidFill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445C3BBD-8E31-4F39-8E50-B80DA988969C}" type="parTrans" cxnId="{3CBC146D-CC9E-4447-9F15-C2AE3A1630EE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7306BF66-0380-4C65-BD26-A3E6657A7AF2}" type="sibTrans" cxnId="{3CBC146D-CC9E-4447-9F15-C2AE3A1630EE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1F4DE898-1E22-4894-8900-C8919444B237}">
      <dgm:prSet phldrT="[Текст]" custT="1"/>
      <dgm:spPr>
        <a:solidFill>
          <a:srgbClr val="0594FF"/>
        </a:solidFill>
        <a:ln>
          <a:solidFill>
            <a:schemeClr val="bg1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89BD4E6A-28B7-49BE-A06B-B0ABE44D0886}" type="parTrans" cxnId="{C71AA307-1360-48C0-ADBC-F65D1495220B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914157FD-962C-46F0-AA71-C4C900A429C8}" type="sibTrans" cxnId="{C71AA307-1360-48C0-ADBC-F65D1495220B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2BED5C58-983A-4193-B3F6-945CDC5D9AAC}">
      <dgm:prSet phldrT="[Текст]" custT="1"/>
      <dgm:spPr>
        <a:ln>
          <a:solidFill>
            <a:srgbClr val="0594FF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22A7E546-127D-4F74-8E04-3F884A1E7E6A}" type="parTrans" cxnId="{53A3A9FF-8E4E-4B68-9CD4-48BFC8CE7EE6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7C413EBE-8363-4009-A6C7-C4E421B3C712}" type="sibTrans" cxnId="{53A3A9FF-8E4E-4B68-9CD4-48BFC8CE7EE6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CA787D02-985A-4F62-8E59-1C6CAA3DE52D}">
      <dgm:prSet phldrT="[Текст]" custT="1"/>
      <dgm:spPr>
        <a:solidFill>
          <a:srgbClr val="0594FF"/>
        </a:solidFill>
        <a:ln>
          <a:solidFill>
            <a:schemeClr val="bg1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8DB21E81-7081-4444-A8B8-D4181402F756}" type="parTrans" cxnId="{4EE76EDF-827B-4B6E-A143-EB142504C97C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9F2F28C1-113B-45F5-96B0-4DB407D725A8}" type="sibTrans" cxnId="{4EE76EDF-827B-4B6E-A143-EB142504C97C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D9E7BB50-7A5C-40AF-88B8-4946E75EA7A9}">
      <dgm:prSet phldrT="[Текст]" custT="1"/>
      <dgm:spPr>
        <a:ln>
          <a:solidFill>
            <a:srgbClr val="0594FF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966B948A-9736-4BDB-B1DC-B1895096A3BC}" type="parTrans" cxnId="{862D9294-0281-411B-90A2-7F1394A235F3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BE6C5340-3EEF-44AC-BD64-69921DC4DFCA}" type="sibTrans" cxnId="{862D9294-0281-411B-90A2-7F1394A235F3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8BF14907-F0A9-4A20-AB79-C6C42B55D85D}">
      <dgm:prSet phldrT="[Текст]" custT="1"/>
      <dgm:spPr>
        <a:solidFill>
          <a:srgbClr val="0594FF"/>
        </a:solidFill>
        <a:ln>
          <a:solidFill>
            <a:schemeClr val="bg1"/>
          </a:solidFill>
        </a:ln>
      </dgm:spPr>
      <dgm:t>
        <a:bodyPr/>
        <a:lstStyle/>
        <a:p>
          <a:endParaRPr lang="ru-RU" sz="1000" dirty="0">
            <a:latin typeface="Bookman Old Style" panose="02050604050505020204" pitchFamily="18" charset="0"/>
          </a:endParaRPr>
        </a:p>
      </dgm:t>
    </dgm:pt>
    <dgm:pt modelId="{AA920FE9-27CE-4388-829A-EE9B0E29B001}" type="parTrans" cxnId="{3F76A262-D1DA-4EFC-A2B8-5532ECE4CC19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B9DE2A4A-CEDC-4818-9F3D-EB1D5062C053}" type="sibTrans" cxnId="{3F76A262-D1DA-4EFC-A2B8-5532ECE4CC19}">
      <dgm:prSet/>
      <dgm:spPr/>
      <dgm:t>
        <a:bodyPr/>
        <a:lstStyle/>
        <a:p>
          <a:endParaRPr lang="ru-RU" sz="1000">
            <a:latin typeface="Bookman Old Style" panose="02050604050505020204" pitchFamily="18" charset="0"/>
          </a:endParaRPr>
        </a:p>
      </dgm:t>
    </dgm:pt>
    <dgm:pt modelId="{A603C146-9E03-45A6-ABEA-B5715FE14AD0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устойчивой налоговой базы для обеспечения сбалансированности бюджета района, обеспечение своевременности и полноты поступлений в бюджет района по доходным источникам, укрепление платежной и налоговой дисциплины</a:t>
          </a:r>
          <a:endParaRPr lang="ru-RU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2074E-8458-4536-B10E-21E95E907315}" type="parTrans" cxnId="{66DF64C6-345D-49C2-A4CF-C9A513B7EDE6}">
      <dgm:prSet/>
      <dgm:spPr/>
      <dgm:t>
        <a:bodyPr/>
        <a:lstStyle/>
        <a:p>
          <a:endParaRPr lang="ru-RU"/>
        </a:p>
      </dgm:t>
    </dgm:pt>
    <dgm:pt modelId="{7DE0CE68-285A-41DB-81FB-265956091861}" type="sibTrans" cxnId="{66DF64C6-345D-49C2-A4CF-C9A513B7EDE6}">
      <dgm:prSet/>
      <dgm:spPr/>
      <dgm:t>
        <a:bodyPr/>
        <a:lstStyle/>
        <a:p>
          <a:endParaRPr lang="ru-RU"/>
        </a:p>
      </dgm:t>
    </dgm:pt>
    <dgm:pt modelId="{A0BC9B76-1D28-4ECE-A3EA-BE426EA02425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благоприятных условий для обеспечения инвестиционной привлекательности</a:t>
          </a:r>
          <a:endParaRPr lang="ru-RU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C4CD8-5E70-4340-81B0-16E6558A3C6B}" type="parTrans" cxnId="{0AD25D9E-EEFA-4C6F-A492-D0769CE150C9}">
      <dgm:prSet/>
      <dgm:spPr/>
      <dgm:t>
        <a:bodyPr/>
        <a:lstStyle/>
        <a:p>
          <a:endParaRPr lang="ru-RU"/>
        </a:p>
      </dgm:t>
    </dgm:pt>
    <dgm:pt modelId="{C1886586-B3E4-49FC-8EF2-3162B8629800}" type="sibTrans" cxnId="{0AD25D9E-EEFA-4C6F-A492-D0769CE150C9}">
      <dgm:prSet/>
      <dgm:spPr/>
      <dgm:t>
        <a:bodyPr/>
        <a:lstStyle/>
        <a:p>
          <a:endParaRPr lang="ru-RU"/>
        </a:p>
      </dgm:t>
    </dgm:pt>
    <dgm:pt modelId="{F4BD5B1C-377E-425E-ACD5-09CD0C4477D4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Sylfaen" panose="010A0502050306030303" pitchFamily="18" charset="0"/>
            </a:rPr>
            <a:t>обеспечение эффективности управления муниципальной собственностью и увеличение доходов от ее использования в целях обеспечения увеличения неналоговых доходов бюджета</a:t>
          </a:r>
          <a:endParaRPr lang="ru-RU" sz="11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6AC0D8B-5B80-4F8D-AE86-E5206E276B25}" type="parTrans" cxnId="{F2372256-1341-4BB7-97C6-16D75AE96805}">
      <dgm:prSet/>
      <dgm:spPr/>
      <dgm:t>
        <a:bodyPr/>
        <a:lstStyle/>
        <a:p>
          <a:endParaRPr lang="ru-RU"/>
        </a:p>
      </dgm:t>
    </dgm:pt>
    <dgm:pt modelId="{3A0932A5-D017-4EAB-AB98-A50B5BD94928}" type="sibTrans" cxnId="{F2372256-1341-4BB7-97C6-16D75AE96805}">
      <dgm:prSet/>
      <dgm:spPr/>
      <dgm:t>
        <a:bodyPr/>
        <a:lstStyle/>
        <a:p>
          <a:endParaRPr lang="ru-RU"/>
        </a:p>
      </dgm:t>
    </dgm:pt>
    <dgm:pt modelId="{79C6C994-149B-4BD3-81BD-020C382C5FAC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мероприятий, направленных на расширение налогооблагаемой базы по имущественным налогам и сокращение количества незарегистрированных земельных участков и других объектов недвижимости</a:t>
          </a:r>
          <a:endParaRPr lang="ru-RU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3E6CD-74E4-4EF8-861A-EA8A3F901AB5}" type="parTrans" cxnId="{19D4247D-7A1B-4AA1-8C3E-4F66774657F7}">
      <dgm:prSet/>
      <dgm:spPr/>
      <dgm:t>
        <a:bodyPr/>
        <a:lstStyle/>
        <a:p>
          <a:endParaRPr lang="ru-RU"/>
        </a:p>
      </dgm:t>
    </dgm:pt>
    <dgm:pt modelId="{7036D666-1947-45D1-A2C0-FC22B9C7573E}" type="sibTrans" cxnId="{19D4247D-7A1B-4AA1-8C3E-4F66774657F7}">
      <dgm:prSet/>
      <dgm:spPr/>
      <dgm:t>
        <a:bodyPr/>
        <a:lstStyle/>
        <a:p>
          <a:endParaRPr lang="ru-RU"/>
        </a:p>
      </dgm:t>
    </dgm:pt>
    <dgm:pt modelId="{56FA2C29-F001-439B-97CA-EACFEF2B6C72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максимально эффективное использование доходных источников, отказ от реализации задач, не носящих первоочередной характер</a:t>
          </a:r>
          <a:endParaRPr lang="ru-RU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94869-B412-4782-B4C0-218979CB5C0E}" type="parTrans" cxnId="{6CE72FF7-9215-4258-A19F-C357A046FF85}">
      <dgm:prSet/>
      <dgm:spPr/>
      <dgm:t>
        <a:bodyPr/>
        <a:lstStyle/>
        <a:p>
          <a:endParaRPr lang="ru-RU"/>
        </a:p>
      </dgm:t>
    </dgm:pt>
    <dgm:pt modelId="{155B75EF-E43D-4664-9B50-6E7B12BD0750}" type="sibTrans" cxnId="{6CE72FF7-9215-4258-A19F-C357A046FF85}">
      <dgm:prSet/>
      <dgm:spPr/>
      <dgm:t>
        <a:bodyPr/>
        <a:lstStyle/>
        <a:p>
          <a:endParaRPr lang="ru-RU"/>
        </a:p>
      </dgm:t>
    </dgm:pt>
    <dgm:pt modelId="{B23436C7-482F-402B-8502-FA17D568DDC9}" type="pres">
      <dgm:prSet presAssocID="{73876D45-286E-485B-996D-6C21400AB8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41DCB-A0D7-47F1-B84C-B0EBA0381D8D}" type="pres">
      <dgm:prSet presAssocID="{0E3CC619-97EE-4621-9BEE-FE78D28D69B0}" presName="composite" presStyleCnt="0"/>
      <dgm:spPr/>
    </dgm:pt>
    <dgm:pt modelId="{0883287A-0754-4EF2-A149-52DC7F9E8739}" type="pres">
      <dgm:prSet presAssocID="{0E3CC619-97EE-4621-9BEE-FE78D28D69B0}" presName="parentText" presStyleLbl="alignNode1" presStyleIdx="0" presStyleCnt="5" custLinFactNeighborX="0" custLinFactNeighborY="-244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93CF8-C814-43B7-81F5-82633B654746}" type="pres">
      <dgm:prSet presAssocID="{0E3CC619-97EE-4621-9BEE-FE78D28D69B0}" presName="descendantText" presStyleLbl="alignAcc1" presStyleIdx="0" presStyleCnt="5" custScaleY="175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0C1C2-FBB4-4666-B5C4-56E88CE4DC31}" type="pres">
      <dgm:prSet presAssocID="{9C1546E2-EBC4-463F-9E7C-ADA474B492CD}" presName="sp" presStyleCnt="0"/>
      <dgm:spPr/>
    </dgm:pt>
    <dgm:pt modelId="{2C479801-0887-4A93-BED0-4A87C648280C}" type="pres">
      <dgm:prSet presAssocID="{062F1495-EA7C-4D37-9E95-850159D9B587}" presName="composite" presStyleCnt="0"/>
      <dgm:spPr/>
    </dgm:pt>
    <dgm:pt modelId="{9B7DC603-222D-4426-B5AE-A8B13BE07DC3}" type="pres">
      <dgm:prSet presAssocID="{062F1495-EA7C-4D37-9E95-850159D9B58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D44EC-E1D2-4036-BB08-C2F7E04C015C}" type="pres">
      <dgm:prSet presAssocID="{062F1495-EA7C-4D37-9E95-850159D9B587}" presName="descendantText" presStyleLbl="alignAcc1" presStyleIdx="1" presStyleCnt="5" custScaleY="148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A2883-49F2-4AD5-86D9-E406C05310F3}" type="pres">
      <dgm:prSet presAssocID="{7306BF66-0380-4C65-BD26-A3E6657A7AF2}" presName="sp" presStyleCnt="0"/>
      <dgm:spPr/>
    </dgm:pt>
    <dgm:pt modelId="{AD6FD494-0E54-4833-A3BB-27AB60E26A72}" type="pres">
      <dgm:prSet presAssocID="{1F4DE898-1E22-4894-8900-C8919444B237}" presName="composite" presStyleCnt="0"/>
      <dgm:spPr/>
    </dgm:pt>
    <dgm:pt modelId="{19AD4854-2BC6-4B4A-BDD3-DF4388552682}" type="pres">
      <dgm:prSet presAssocID="{1F4DE898-1E22-4894-8900-C8919444B237}" presName="parentText" presStyleLbl="alignNode1" presStyleIdx="2" presStyleCnt="5" custLinFactNeighborX="134" custLinFactNeighborY="-177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AD66C-8C39-4B0A-91F9-47F6B6A4F276}" type="pres">
      <dgm:prSet presAssocID="{1F4DE898-1E22-4894-8900-C8919444B237}" presName="descendantText" presStyleLbl="alignAcc1" presStyleIdx="2" presStyleCnt="5" custScaleY="183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FACED-4D24-4825-A082-0CDF1FF0340C}" type="pres">
      <dgm:prSet presAssocID="{914157FD-962C-46F0-AA71-C4C900A429C8}" presName="sp" presStyleCnt="0"/>
      <dgm:spPr/>
    </dgm:pt>
    <dgm:pt modelId="{0C44CFB6-9148-4D5F-9F11-8183EE509DED}" type="pres">
      <dgm:prSet presAssocID="{CA787D02-985A-4F62-8E59-1C6CAA3DE52D}" presName="composite" presStyleCnt="0"/>
      <dgm:spPr/>
    </dgm:pt>
    <dgm:pt modelId="{125B5A26-AA07-4CE3-A03C-63C7DB28ED95}" type="pres">
      <dgm:prSet presAssocID="{CA787D02-985A-4F62-8E59-1C6CAA3DE52D}" presName="parentText" presStyleLbl="alignNode1" presStyleIdx="3" presStyleCnt="5" custLinFactNeighborY="-71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D13BF-A54B-4570-BEB5-A036BF1029EC}" type="pres">
      <dgm:prSet presAssocID="{CA787D02-985A-4F62-8E59-1C6CAA3DE52D}" presName="descendantText" presStyleLbl="alignAcc1" presStyleIdx="3" presStyleCnt="5" custScaleY="127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65D36-EF1C-4AB8-A7E2-366FB30EF498}" type="pres">
      <dgm:prSet presAssocID="{9F2F28C1-113B-45F5-96B0-4DB407D725A8}" presName="sp" presStyleCnt="0"/>
      <dgm:spPr/>
    </dgm:pt>
    <dgm:pt modelId="{64206E50-5C55-4F6F-8B41-F1A105624F0C}" type="pres">
      <dgm:prSet presAssocID="{8BF14907-F0A9-4A20-AB79-C6C42B55D85D}" presName="composite" presStyleCnt="0"/>
      <dgm:spPr/>
    </dgm:pt>
    <dgm:pt modelId="{C9E10E3E-9E26-4FBE-94BB-8D8DB721688A}" type="pres">
      <dgm:prSet presAssocID="{8BF14907-F0A9-4A20-AB79-C6C42B55D85D}" presName="parentText" presStyleLbl="alignNode1" presStyleIdx="4" presStyleCnt="5" custLinFactNeighborX="137" custLinFactNeighborY="-24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A6367-5B30-4304-BD9D-94518C9F2CED}" type="pres">
      <dgm:prSet presAssocID="{8BF14907-F0A9-4A20-AB79-C6C42B55D85D}" presName="descendantText" presStyleLbl="alignAcc1" presStyleIdx="4" presStyleCnt="5" custScaleY="175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C8C26-18FE-49BC-AE81-E95FD735548B}" srcId="{062F1495-EA7C-4D37-9E95-850159D9B587}" destId="{99872631-7B0C-428C-8F37-017CFE986182}" srcOrd="0" destOrd="0" parTransId="{4F169EED-7644-4C3E-87F5-0AE88CDFD9C3}" sibTransId="{8699EDC9-1171-45A5-8B4B-5865AEE14FE0}"/>
    <dgm:cxn modelId="{66DF64C6-345D-49C2-A4CF-C9A513B7EDE6}" srcId="{0E3CC619-97EE-4621-9BEE-FE78D28D69B0}" destId="{A603C146-9E03-45A6-ABEA-B5715FE14AD0}" srcOrd="1" destOrd="0" parTransId="{3DA2074E-8458-4536-B10E-21E95E907315}" sibTransId="{7DE0CE68-285A-41DB-81FB-265956091861}"/>
    <dgm:cxn modelId="{55066795-E9D6-45A2-B55A-CC73D5FD99D5}" type="presOf" srcId="{CA787D02-985A-4F62-8E59-1C6CAA3DE52D}" destId="{125B5A26-AA07-4CE3-A03C-63C7DB28ED95}" srcOrd="0" destOrd="0" presId="urn:microsoft.com/office/officeart/2005/8/layout/chevron2"/>
    <dgm:cxn modelId="{9040B701-77BA-4E2A-AD38-187D8307F6A1}" type="presOf" srcId="{A603C146-9E03-45A6-ABEA-B5715FE14AD0}" destId="{54B93CF8-C814-43B7-81F5-82633B654746}" srcOrd="0" destOrd="1" presId="urn:microsoft.com/office/officeart/2005/8/layout/chevron2"/>
    <dgm:cxn modelId="{CBC5D80F-5797-4106-BF23-D08A61754A8C}" type="presOf" srcId="{062F1495-EA7C-4D37-9E95-850159D9B587}" destId="{9B7DC603-222D-4426-B5AE-A8B13BE07DC3}" srcOrd="0" destOrd="0" presId="urn:microsoft.com/office/officeart/2005/8/layout/chevron2"/>
    <dgm:cxn modelId="{4EE76EDF-827B-4B6E-A143-EB142504C97C}" srcId="{73876D45-286E-485B-996D-6C21400AB8EB}" destId="{CA787D02-985A-4F62-8E59-1C6CAA3DE52D}" srcOrd="3" destOrd="0" parTransId="{8DB21E81-7081-4444-A8B8-D4181402F756}" sibTransId="{9F2F28C1-113B-45F5-96B0-4DB407D725A8}"/>
    <dgm:cxn modelId="{21E84342-8C52-4643-877E-3868C7B0AC32}" type="presOf" srcId="{F4BD5B1C-377E-425E-ACD5-09CD0C4477D4}" destId="{4EBAD66C-8C39-4B0A-91F9-47F6B6A4F276}" srcOrd="0" destOrd="1" presId="urn:microsoft.com/office/officeart/2005/8/layout/chevron2"/>
    <dgm:cxn modelId="{BB31F592-5F9C-4692-B601-58D0E4EEB30F}" type="presOf" srcId="{79C6C994-149B-4BD3-81BD-020C382C5FAC}" destId="{F71A6367-5B30-4304-BD9D-94518C9F2CED}" srcOrd="0" destOrd="1" presId="urn:microsoft.com/office/officeart/2005/8/layout/chevron2"/>
    <dgm:cxn modelId="{B93DD7AA-4764-4BF5-84B9-DABC987D1B83}" type="presOf" srcId="{77E51737-7474-4390-91E6-EF25691EEF4F}" destId="{54B93CF8-C814-43B7-81F5-82633B654746}" srcOrd="0" destOrd="0" presId="urn:microsoft.com/office/officeart/2005/8/layout/chevron2"/>
    <dgm:cxn modelId="{DFDC8560-57B6-4F37-B399-BB8327C8C178}" type="presOf" srcId="{7F9DB3E4-BA78-4101-BF0D-B52D60A08790}" destId="{4EBAD66C-8C39-4B0A-91F9-47F6B6A4F276}" srcOrd="0" destOrd="0" presId="urn:microsoft.com/office/officeart/2005/8/layout/chevron2"/>
    <dgm:cxn modelId="{81ACEBF2-FB76-4F47-8BD8-E52BA0BE6AA9}" type="presOf" srcId="{D9E7BB50-7A5C-40AF-88B8-4946E75EA7A9}" destId="{F71A6367-5B30-4304-BD9D-94518C9F2CED}" srcOrd="0" destOrd="0" presId="urn:microsoft.com/office/officeart/2005/8/layout/chevron2"/>
    <dgm:cxn modelId="{53E2DFD5-A6D1-4FAD-8E72-97F4BB334156}" type="presOf" srcId="{2BED5C58-983A-4193-B3F6-945CDC5D9AAC}" destId="{472D13BF-A54B-4570-BEB5-A036BF1029EC}" srcOrd="0" destOrd="0" presId="urn:microsoft.com/office/officeart/2005/8/layout/chevron2"/>
    <dgm:cxn modelId="{4544CF39-28F1-4E44-8C45-7E11B1937F1E}" srcId="{1F4DE898-1E22-4894-8900-C8919444B237}" destId="{7F9DB3E4-BA78-4101-BF0D-B52D60A08790}" srcOrd="0" destOrd="0" parTransId="{5651AFF9-9FD9-4178-8D95-F56F945AAB28}" sibTransId="{82AE1658-36F9-4575-ACAB-33679EC2B62A}"/>
    <dgm:cxn modelId="{2907B42F-69F6-40F9-8D05-3D2F00D323A1}" type="presOf" srcId="{99872631-7B0C-428C-8F37-017CFE986182}" destId="{5E4D44EC-E1D2-4036-BB08-C2F7E04C015C}" srcOrd="0" destOrd="0" presId="urn:microsoft.com/office/officeart/2005/8/layout/chevron2"/>
    <dgm:cxn modelId="{FE9285A0-97A0-4042-B41D-833F987884E6}" type="presOf" srcId="{A0BC9B76-1D28-4ECE-A3EA-BE426EA02425}" destId="{5E4D44EC-E1D2-4036-BB08-C2F7E04C015C}" srcOrd="0" destOrd="1" presId="urn:microsoft.com/office/officeart/2005/8/layout/chevron2"/>
    <dgm:cxn modelId="{C71AA307-1360-48C0-ADBC-F65D1495220B}" srcId="{73876D45-286E-485B-996D-6C21400AB8EB}" destId="{1F4DE898-1E22-4894-8900-C8919444B237}" srcOrd="2" destOrd="0" parTransId="{89BD4E6A-28B7-49BE-A06B-B0ABE44D0886}" sibTransId="{914157FD-962C-46F0-AA71-C4C900A429C8}"/>
    <dgm:cxn modelId="{CCF6B305-2CC6-41CC-9026-B6C51CE3ED8A}" type="presOf" srcId="{8BF14907-F0A9-4A20-AB79-C6C42B55D85D}" destId="{C9E10E3E-9E26-4FBE-94BB-8D8DB721688A}" srcOrd="0" destOrd="0" presId="urn:microsoft.com/office/officeart/2005/8/layout/chevron2"/>
    <dgm:cxn modelId="{0AD25D9E-EEFA-4C6F-A492-D0769CE150C9}" srcId="{062F1495-EA7C-4D37-9E95-850159D9B587}" destId="{A0BC9B76-1D28-4ECE-A3EA-BE426EA02425}" srcOrd="1" destOrd="0" parTransId="{67BC4CD8-5E70-4340-81B0-16E6558A3C6B}" sibTransId="{C1886586-B3E4-49FC-8EF2-3162B8629800}"/>
    <dgm:cxn modelId="{9EBE8735-BF18-412D-B966-95E89A87BFA2}" type="presOf" srcId="{0E3CC619-97EE-4621-9BEE-FE78D28D69B0}" destId="{0883287A-0754-4EF2-A149-52DC7F9E8739}" srcOrd="0" destOrd="0" presId="urn:microsoft.com/office/officeart/2005/8/layout/chevron2"/>
    <dgm:cxn modelId="{3CBC146D-CC9E-4447-9F15-C2AE3A1630EE}" srcId="{73876D45-286E-485B-996D-6C21400AB8EB}" destId="{062F1495-EA7C-4D37-9E95-850159D9B587}" srcOrd="1" destOrd="0" parTransId="{445C3BBD-8E31-4F39-8E50-B80DA988969C}" sibTransId="{7306BF66-0380-4C65-BD26-A3E6657A7AF2}"/>
    <dgm:cxn modelId="{53A3A9FF-8E4E-4B68-9CD4-48BFC8CE7EE6}" srcId="{CA787D02-985A-4F62-8E59-1C6CAA3DE52D}" destId="{2BED5C58-983A-4193-B3F6-945CDC5D9AAC}" srcOrd="0" destOrd="0" parTransId="{22A7E546-127D-4F74-8E04-3F884A1E7E6A}" sibTransId="{7C413EBE-8363-4009-A6C7-C4E421B3C712}"/>
    <dgm:cxn modelId="{B42E99D9-7EE1-4EC3-AAC6-DB07AADA3DF8}" type="presOf" srcId="{73876D45-286E-485B-996D-6C21400AB8EB}" destId="{B23436C7-482F-402B-8502-FA17D568DDC9}" srcOrd="0" destOrd="0" presId="urn:microsoft.com/office/officeart/2005/8/layout/chevron2"/>
    <dgm:cxn modelId="{83FC6C35-87CD-4DE6-A4F5-3F139D712299}" type="presOf" srcId="{56FA2C29-F001-439B-97CA-EACFEF2B6C72}" destId="{472D13BF-A54B-4570-BEB5-A036BF1029EC}" srcOrd="0" destOrd="1" presId="urn:microsoft.com/office/officeart/2005/8/layout/chevron2"/>
    <dgm:cxn modelId="{F2372256-1341-4BB7-97C6-16D75AE96805}" srcId="{1F4DE898-1E22-4894-8900-C8919444B237}" destId="{F4BD5B1C-377E-425E-ACD5-09CD0C4477D4}" srcOrd="1" destOrd="0" parTransId="{06AC0D8B-5B80-4F8D-AE86-E5206E276B25}" sibTransId="{3A0932A5-D017-4EAB-AB98-A50B5BD94928}"/>
    <dgm:cxn modelId="{862D9294-0281-411B-90A2-7F1394A235F3}" srcId="{8BF14907-F0A9-4A20-AB79-C6C42B55D85D}" destId="{D9E7BB50-7A5C-40AF-88B8-4946E75EA7A9}" srcOrd="0" destOrd="0" parTransId="{966B948A-9736-4BDB-B1DC-B1895096A3BC}" sibTransId="{BE6C5340-3EEF-44AC-BD64-69921DC4DFCA}"/>
    <dgm:cxn modelId="{FFE780A3-3346-4593-8625-C1E08D4C4925}" srcId="{0E3CC619-97EE-4621-9BEE-FE78D28D69B0}" destId="{77E51737-7474-4390-91E6-EF25691EEF4F}" srcOrd="0" destOrd="0" parTransId="{579371B6-4744-4595-BE42-2A0DB27E3EDA}" sibTransId="{53E68F6A-1D4B-4862-8317-B5E269453BC1}"/>
    <dgm:cxn modelId="{8F01D122-E7A7-4793-97DC-DFC92520ABCC}" type="presOf" srcId="{1F4DE898-1E22-4894-8900-C8919444B237}" destId="{19AD4854-2BC6-4B4A-BDD3-DF4388552682}" srcOrd="0" destOrd="0" presId="urn:microsoft.com/office/officeart/2005/8/layout/chevron2"/>
    <dgm:cxn modelId="{C406CFE2-9E7E-403B-861F-0CBA32EA8296}" srcId="{73876D45-286E-485B-996D-6C21400AB8EB}" destId="{0E3CC619-97EE-4621-9BEE-FE78D28D69B0}" srcOrd="0" destOrd="0" parTransId="{44368F53-42D6-4A83-BC2D-848ACE73A6DE}" sibTransId="{9C1546E2-EBC4-463F-9E7C-ADA474B492CD}"/>
    <dgm:cxn modelId="{6CE72FF7-9215-4258-A19F-C357A046FF85}" srcId="{CA787D02-985A-4F62-8E59-1C6CAA3DE52D}" destId="{56FA2C29-F001-439B-97CA-EACFEF2B6C72}" srcOrd="1" destOrd="0" parTransId="{66994869-B412-4782-B4C0-218979CB5C0E}" sibTransId="{155B75EF-E43D-4664-9B50-6E7B12BD0750}"/>
    <dgm:cxn modelId="{3F76A262-D1DA-4EFC-A2B8-5532ECE4CC19}" srcId="{73876D45-286E-485B-996D-6C21400AB8EB}" destId="{8BF14907-F0A9-4A20-AB79-C6C42B55D85D}" srcOrd="4" destOrd="0" parTransId="{AA920FE9-27CE-4388-829A-EE9B0E29B001}" sibTransId="{B9DE2A4A-CEDC-4818-9F3D-EB1D5062C053}"/>
    <dgm:cxn modelId="{19D4247D-7A1B-4AA1-8C3E-4F66774657F7}" srcId="{8BF14907-F0A9-4A20-AB79-C6C42B55D85D}" destId="{79C6C994-149B-4BD3-81BD-020C382C5FAC}" srcOrd="1" destOrd="0" parTransId="{D7A3E6CD-74E4-4EF8-861A-EA8A3F901AB5}" sibTransId="{7036D666-1947-45D1-A2C0-FC22B9C7573E}"/>
    <dgm:cxn modelId="{A7450E78-A23C-459C-875F-2D845C439EED}" type="presParOf" srcId="{B23436C7-482F-402B-8502-FA17D568DDC9}" destId="{59E41DCB-A0D7-47F1-B84C-B0EBA0381D8D}" srcOrd="0" destOrd="0" presId="urn:microsoft.com/office/officeart/2005/8/layout/chevron2"/>
    <dgm:cxn modelId="{60E5A550-9824-4E14-AA20-E92D487C2C03}" type="presParOf" srcId="{59E41DCB-A0D7-47F1-B84C-B0EBA0381D8D}" destId="{0883287A-0754-4EF2-A149-52DC7F9E8739}" srcOrd="0" destOrd="0" presId="urn:microsoft.com/office/officeart/2005/8/layout/chevron2"/>
    <dgm:cxn modelId="{DEEFF6F1-0B82-44A0-B511-8B57664177C4}" type="presParOf" srcId="{59E41DCB-A0D7-47F1-B84C-B0EBA0381D8D}" destId="{54B93CF8-C814-43B7-81F5-82633B654746}" srcOrd="1" destOrd="0" presId="urn:microsoft.com/office/officeart/2005/8/layout/chevron2"/>
    <dgm:cxn modelId="{1D87ED29-4063-47CA-B77A-91D1FE98AE9F}" type="presParOf" srcId="{B23436C7-482F-402B-8502-FA17D568DDC9}" destId="{8CF0C1C2-FBB4-4666-B5C4-56E88CE4DC31}" srcOrd="1" destOrd="0" presId="urn:microsoft.com/office/officeart/2005/8/layout/chevron2"/>
    <dgm:cxn modelId="{08461F0B-0C6B-4C62-8D82-0E7D1CDE8517}" type="presParOf" srcId="{B23436C7-482F-402B-8502-FA17D568DDC9}" destId="{2C479801-0887-4A93-BED0-4A87C648280C}" srcOrd="2" destOrd="0" presId="urn:microsoft.com/office/officeart/2005/8/layout/chevron2"/>
    <dgm:cxn modelId="{1ECF5F68-684F-40D7-BB72-F6F1743FAF38}" type="presParOf" srcId="{2C479801-0887-4A93-BED0-4A87C648280C}" destId="{9B7DC603-222D-4426-B5AE-A8B13BE07DC3}" srcOrd="0" destOrd="0" presId="urn:microsoft.com/office/officeart/2005/8/layout/chevron2"/>
    <dgm:cxn modelId="{5498504F-7CB0-4E4B-BD1E-1743089F9D6C}" type="presParOf" srcId="{2C479801-0887-4A93-BED0-4A87C648280C}" destId="{5E4D44EC-E1D2-4036-BB08-C2F7E04C015C}" srcOrd="1" destOrd="0" presId="urn:microsoft.com/office/officeart/2005/8/layout/chevron2"/>
    <dgm:cxn modelId="{38C05FA5-94C9-4E44-A748-953D3C4EFF14}" type="presParOf" srcId="{B23436C7-482F-402B-8502-FA17D568DDC9}" destId="{6B2A2883-49F2-4AD5-86D9-E406C05310F3}" srcOrd="3" destOrd="0" presId="urn:microsoft.com/office/officeart/2005/8/layout/chevron2"/>
    <dgm:cxn modelId="{9FA2B0D1-579B-4FA4-B679-D411FA20C8EF}" type="presParOf" srcId="{B23436C7-482F-402B-8502-FA17D568DDC9}" destId="{AD6FD494-0E54-4833-A3BB-27AB60E26A72}" srcOrd="4" destOrd="0" presId="urn:microsoft.com/office/officeart/2005/8/layout/chevron2"/>
    <dgm:cxn modelId="{7C4704D7-29D1-4CE5-9EBD-8F527C2D8DB0}" type="presParOf" srcId="{AD6FD494-0E54-4833-A3BB-27AB60E26A72}" destId="{19AD4854-2BC6-4B4A-BDD3-DF4388552682}" srcOrd="0" destOrd="0" presId="urn:microsoft.com/office/officeart/2005/8/layout/chevron2"/>
    <dgm:cxn modelId="{8EE79E99-707D-44D9-B76E-BBBE4C72F3EB}" type="presParOf" srcId="{AD6FD494-0E54-4833-A3BB-27AB60E26A72}" destId="{4EBAD66C-8C39-4B0A-91F9-47F6B6A4F276}" srcOrd="1" destOrd="0" presId="urn:microsoft.com/office/officeart/2005/8/layout/chevron2"/>
    <dgm:cxn modelId="{4B5F7E9B-8980-4479-BC3F-E39171E6B229}" type="presParOf" srcId="{B23436C7-482F-402B-8502-FA17D568DDC9}" destId="{148FACED-4D24-4825-A082-0CDF1FF0340C}" srcOrd="5" destOrd="0" presId="urn:microsoft.com/office/officeart/2005/8/layout/chevron2"/>
    <dgm:cxn modelId="{0FB164B2-2BA7-4503-8809-77FBD9439154}" type="presParOf" srcId="{B23436C7-482F-402B-8502-FA17D568DDC9}" destId="{0C44CFB6-9148-4D5F-9F11-8183EE509DED}" srcOrd="6" destOrd="0" presId="urn:microsoft.com/office/officeart/2005/8/layout/chevron2"/>
    <dgm:cxn modelId="{A7E9F851-101E-4EAF-AE6F-E00CEA83F63B}" type="presParOf" srcId="{0C44CFB6-9148-4D5F-9F11-8183EE509DED}" destId="{125B5A26-AA07-4CE3-A03C-63C7DB28ED95}" srcOrd="0" destOrd="0" presId="urn:microsoft.com/office/officeart/2005/8/layout/chevron2"/>
    <dgm:cxn modelId="{C96C26C6-BC7A-4164-BC75-BF7DF882483E}" type="presParOf" srcId="{0C44CFB6-9148-4D5F-9F11-8183EE509DED}" destId="{472D13BF-A54B-4570-BEB5-A036BF1029EC}" srcOrd="1" destOrd="0" presId="urn:microsoft.com/office/officeart/2005/8/layout/chevron2"/>
    <dgm:cxn modelId="{2812FC0A-85F9-42D5-B59C-52CAF49D7E63}" type="presParOf" srcId="{B23436C7-482F-402B-8502-FA17D568DDC9}" destId="{C9E65D36-EF1C-4AB8-A7E2-366FB30EF498}" srcOrd="7" destOrd="0" presId="urn:microsoft.com/office/officeart/2005/8/layout/chevron2"/>
    <dgm:cxn modelId="{85357696-F7EE-4333-BCEA-BDBB3ABD6D7B}" type="presParOf" srcId="{B23436C7-482F-402B-8502-FA17D568DDC9}" destId="{64206E50-5C55-4F6F-8B41-F1A105624F0C}" srcOrd="8" destOrd="0" presId="urn:microsoft.com/office/officeart/2005/8/layout/chevron2"/>
    <dgm:cxn modelId="{2129CE4D-558A-4522-99C7-310CCB663C11}" type="presParOf" srcId="{64206E50-5C55-4F6F-8B41-F1A105624F0C}" destId="{C9E10E3E-9E26-4FBE-94BB-8D8DB721688A}" srcOrd="0" destOrd="0" presId="urn:microsoft.com/office/officeart/2005/8/layout/chevron2"/>
    <dgm:cxn modelId="{3E4CAC0C-0A38-4584-BFC6-E835A48ADADF}" type="presParOf" srcId="{64206E50-5C55-4F6F-8B41-F1A105624F0C}" destId="{F71A6367-5B30-4304-BD9D-94518C9F2C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C4004-3475-4727-99C2-33E95163DA02}">
      <dsp:nvSpPr>
        <dsp:cNvPr id="0" name=""/>
        <dsp:cNvSpPr/>
      </dsp:nvSpPr>
      <dsp:spPr>
        <a:xfrm rot="10800000">
          <a:off x="1385259" y="337"/>
          <a:ext cx="4104513" cy="12902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СБАЛАНСИРОВАННЫЙ БЮДЖЕТ – РАСХОДЫ РАВНЫ ДОХОДАМ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07830" y="337"/>
        <a:ext cx="3781942" cy="1290285"/>
      </dsp:txXfrm>
    </dsp:sp>
    <dsp:sp modelId="{92B86A4F-1C47-486A-BBBC-8495D0742CCE}">
      <dsp:nvSpPr>
        <dsp:cNvPr id="0" name=""/>
        <dsp:cNvSpPr/>
      </dsp:nvSpPr>
      <dsp:spPr>
        <a:xfrm>
          <a:off x="657060" y="8788"/>
          <a:ext cx="1405662" cy="12902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42B0E-167F-491A-BBB3-37C69C5D1895}">
      <dsp:nvSpPr>
        <dsp:cNvPr id="0" name=""/>
        <dsp:cNvSpPr/>
      </dsp:nvSpPr>
      <dsp:spPr>
        <a:xfrm rot="10800000">
          <a:off x="1522092" y="1566017"/>
          <a:ext cx="4104513" cy="12902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ДЕФИЦИТНЫЙ БЮДЖЕТ – РАСХОДЫ ПРЕВЫШАЮТ ДОХОДЫ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44663" y="1566017"/>
        <a:ext cx="3781942" cy="1290285"/>
      </dsp:txXfrm>
    </dsp:sp>
    <dsp:sp modelId="{DFB2DB4A-AF5C-4594-B0A5-43DFE62B9FDC}">
      <dsp:nvSpPr>
        <dsp:cNvPr id="0" name=""/>
        <dsp:cNvSpPr/>
      </dsp:nvSpPr>
      <dsp:spPr>
        <a:xfrm>
          <a:off x="653173" y="1675782"/>
          <a:ext cx="1522678" cy="12902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93FA2-D3C4-4B23-927A-CF64E1F61109}">
      <dsp:nvSpPr>
        <dsp:cNvPr id="0" name=""/>
        <dsp:cNvSpPr/>
      </dsp:nvSpPr>
      <dsp:spPr>
        <a:xfrm rot="10800000">
          <a:off x="1511616" y="3351227"/>
          <a:ext cx="4104513" cy="12902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ПРОФИЦИТНЫЙ БЮДЖЕТ – ДОХОДЫ ПРЕВЫШАЮТ РАСХОДЫ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34187" y="3351227"/>
        <a:ext cx="3781942" cy="1290285"/>
      </dsp:txXfrm>
    </dsp:sp>
    <dsp:sp modelId="{17F598BC-0B3B-4CA5-B410-3E74E83B3877}">
      <dsp:nvSpPr>
        <dsp:cNvPr id="0" name=""/>
        <dsp:cNvSpPr/>
      </dsp:nvSpPr>
      <dsp:spPr>
        <a:xfrm>
          <a:off x="556070" y="3351227"/>
          <a:ext cx="1911092" cy="12902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287A-0754-4EF2-A149-52DC7F9E8739}">
      <dsp:nvSpPr>
        <dsp:cNvPr id="0" name=""/>
        <dsp:cNvSpPr/>
      </dsp:nvSpPr>
      <dsp:spPr>
        <a:xfrm rot="5400000">
          <a:off x="-89013" y="116692"/>
          <a:ext cx="593420" cy="415394"/>
        </a:xfrm>
        <a:prstGeom prst="chevron">
          <a:avLst/>
        </a:prstGeom>
        <a:solidFill>
          <a:srgbClr val="0594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0" y="235376"/>
        <a:ext cx="415394" cy="178026"/>
      </dsp:txXfrm>
    </dsp:sp>
    <dsp:sp modelId="{54B93CF8-C814-43B7-81F5-82633B654746}">
      <dsp:nvSpPr>
        <dsp:cNvPr id="0" name=""/>
        <dsp:cNvSpPr/>
      </dsp:nvSpPr>
      <dsp:spPr>
        <a:xfrm rot="5400000">
          <a:off x="2708029" y="-2264955"/>
          <a:ext cx="385723" cy="4970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94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Bookman Old Style" panose="02050604050505020204" pitchFamily="18" charset="0"/>
            </a:rPr>
            <a:t>минимизация рисков несбалансированности при бюджетном планировании</a:t>
          </a: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415395" y="46508"/>
        <a:ext cx="4952164" cy="348065"/>
      </dsp:txXfrm>
    </dsp:sp>
    <dsp:sp modelId="{9B7DC603-222D-4426-B5AE-A8B13BE07DC3}">
      <dsp:nvSpPr>
        <dsp:cNvPr id="0" name=""/>
        <dsp:cNvSpPr/>
      </dsp:nvSpPr>
      <dsp:spPr>
        <a:xfrm rot="5400000">
          <a:off x="-89013" y="688864"/>
          <a:ext cx="593420" cy="415394"/>
        </a:xfrm>
        <a:prstGeom prst="chevron">
          <a:avLst/>
        </a:prstGeom>
        <a:solidFill>
          <a:srgbClr val="0594FF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0" y="807548"/>
        <a:ext cx="415394" cy="178026"/>
      </dsp:txXfrm>
    </dsp:sp>
    <dsp:sp modelId="{5E4D44EC-E1D2-4036-BB08-C2F7E04C015C}">
      <dsp:nvSpPr>
        <dsp:cNvPr id="0" name=""/>
        <dsp:cNvSpPr/>
      </dsp:nvSpPr>
      <dsp:spPr>
        <a:xfrm rot="5400000">
          <a:off x="2651278" y="-1692783"/>
          <a:ext cx="499226" cy="4970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94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Bookman Old Style" panose="02050604050505020204" pitchFamily="18" charset="0"/>
            </a:rPr>
            <a:t>повышение эффективности распределения бюджетных средств, ответственного подхода к принятию новых расходных обязательств с учетом их социально-экономической значимости</a:t>
          </a: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415395" y="567470"/>
        <a:ext cx="4946623" cy="450486"/>
      </dsp:txXfrm>
    </dsp:sp>
    <dsp:sp modelId="{19AD4854-2BC6-4B4A-BDD3-DF4388552682}">
      <dsp:nvSpPr>
        <dsp:cNvPr id="0" name=""/>
        <dsp:cNvSpPr/>
      </dsp:nvSpPr>
      <dsp:spPr>
        <a:xfrm rot="5400000">
          <a:off x="-89013" y="1252556"/>
          <a:ext cx="593420" cy="415394"/>
        </a:xfrm>
        <a:prstGeom prst="chevron">
          <a:avLst/>
        </a:prstGeom>
        <a:solidFill>
          <a:srgbClr val="0594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0" y="1371240"/>
        <a:ext cx="415394" cy="178026"/>
      </dsp:txXfrm>
    </dsp:sp>
    <dsp:sp modelId="{4EBAD66C-8C39-4B0A-91F9-47F6B6A4F276}">
      <dsp:nvSpPr>
        <dsp:cNvPr id="0" name=""/>
        <dsp:cNvSpPr/>
      </dsp:nvSpPr>
      <dsp:spPr>
        <a:xfrm rot="5400000">
          <a:off x="2629054" y="-1098388"/>
          <a:ext cx="543673" cy="4970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94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Bookman Old Style" panose="02050604050505020204" pitchFamily="18" charset="0"/>
            </a:rPr>
            <a:t>участие, исходя из возможностей местного бюджета, в реализации программ и мероприятий, софинансируемых из областного и федерального бюджетов</a:t>
          </a: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415394" y="1141812"/>
        <a:ext cx="4944453" cy="490593"/>
      </dsp:txXfrm>
    </dsp:sp>
    <dsp:sp modelId="{9B96B472-C0DE-45A4-B695-4A0CF310DC94}">
      <dsp:nvSpPr>
        <dsp:cNvPr id="0" name=""/>
        <dsp:cNvSpPr/>
      </dsp:nvSpPr>
      <dsp:spPr>
        <a:xfrm rot="5400000">
          <a:off x="-89013" y="1798680"/>
          <a:ext cx="593420" cy="415394"/>
        </a:xfrm>
        <a:prstGeom prst="chevron">
          <a:avLst/>
        </a:prstGeom>
        <a:solidFill>
          <a:srgbClr val="0594FF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0" y="1917364"/>
        <a:ext cx="415394" cy="178026"/>
      </dsp:txXfrm>
    </dsp:sp>
    <dsp:sp modelId="{160894FB-75BC-49DB-8A63-5E51265A386E}">
      <dsp:nvSpPr>
        <dsp:cNvPr id="0" name=""/>
        <dsp:cNvSpPr/>
      </dsp:nvSpPr>
      <dsp:spPr>
        <a:xfrm rot="5400000">
          <a:off x="2708029" y="-582968"/>
          <a:ext cx="385723" cy="4970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94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Bookman Old Style" panose="02050604050505020204" pitchFamily="18" charset="0"/>
            </a:rPr>
            <a:t>исполнение «майских» Указов Президента РФ, увеличение МРОТ, исполнение публичных обязательств</a:t>
          </a: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415395" y="1728495"/>
        <a:ext cx="4952164" cy="348065"/>
      </dsp:txXfrm>
    </dsp:sp>
    <dsp:sp modelId="{125B5A26-AA07-4CE3-A03C-63C7DB28ED95}">
      <dsp:nvSpPr>
        <dsp:cNvPr id="0" name=""/>
        <dsp:cNvSpPr/>
      </dsp:nvSpPr>
      <dsp:spPr>
        <a:xfrm rot="5400000">
          <a:off x="-89013" y="2325049"/>
          <a:ext cx="593420" cy="415394"/>
        </a:xfrm>
        <a:prstGeom prst="chevron">
          <a:avLst/>
        </a:prstGeom>
        <a:solidFill>
          <a:srgbClr val="0594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0" y="2443733"/>
        <a:ext cx="415394" cy="178026"/>
      </dsp:txXfrm>
    </dsp:sp>
    <dsp:sp modelId="{472D13BF-A54B-4570-BEB5-A036BF1029EC}">
      <dsp:nvSpPr>
        <dsp:cNvPr id="0" name=""/>
        <dsp:cNvSpPr/>
      </dsp:nvSpPr>
      <dsp:spPr>
        <a:xfrm rot="5400000">
          <a:off x="2654668" y="-14186"/>
          <a:ext cx="492445" cy="4970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94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Bookman Old Style" panose="02050604050505020204" pitchFamily="18" charset="0"/>
            </a:rPr>
            <a:t>повышение объективности и качества бюджетного планирования на основе муниципальных заданий и нормативов затрат на оказание муниципальных услуг бюджетными учреждениями</a:t>
          </a: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415395" y="2249126"/>
        <a:ext cx="4946954" cy="444367"/>
      </dsp:txXfrm>
    </dsp:sp>
    <dsp:sp modelId="{3057E149-142A-455E-951D-60AEAF7E858F}">
      <dsp:nvSpPr>
        <dsp:cNvPr id="0" name=""/>
        <dsp:cNvSpPr/>
      </dsp:nvSpPr>
      <dsp:spPr>
        <a:xfrm rot="5400000">
          <a:off x="-89013" y="2882881"/>
          <a:ext cx="593420" cy="415394"/>
        </a:xfrm>
        <a:prstGeom prst="chevron">
          <a:avLst/>
        </a:prstGeom>
        <a:solidFill>
          <a:srgbClr val="0594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0" y="3001565"/>
        <a:ext cx="415394" cy="178026"/>
      </dsp:txXfrm>
    </dsp:sp>
    <dsp:sp modelId="{73E9B8E7-A513-459A-8950-085485C7CE80}">
      <dsp:nvSpPr>
        <dsp:cNvPr id="0" name=""/>
        <dsp:cNvSpPr/>
      </dsp:nvSpPr>
      <dsp:spPr>
        <a:xfrm rot="5400000">
          <a:off x="2708029" y="501233"/>
          <a:ext cx="385723" cy="4970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94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Bookman Old Style" panose="02050604050505020204" pitchFamily="18" charset="0"/>
            </a:rPr>
            <a:t>повышение эффективности муниципального финансового контроля, усиление роли ведомственного контроля в отношении муниципальных учреждений</a:t>
          </a: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415395" y="2812697"/>
        <a:ext cx="4952164" cy="348065"/>
      </dsp:txXfrm>
    </dsp:sp>
    <dsp:sp modelId="{C9E10E3E-9E26-4FBE-94BB-8D8DB721688A}">
      <dsp:nvSpPr>
        <dsp:cNvPr id="0" name=""/>
        <dsp:cNvSpPr/>
      </dsp:nvSpPr>
      <dsp:spPr>
        <a:xfrm rot="5400000">
          <a:off x="-89013" y="3412383"/>
          <a:ext cx="593420" cy="415394"/>
        </a:xfrm>
        <a:prstGeom prst="chevron">
          <a:avLst/>
        </a:prstGeom>
        <a:solidFill>
          <a:srgbClr val="0594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0" y="3531067"/>
        <a:ext cx="415394" cy="178026"/>
      </dsp:txXfrm>
    </dsp:sp>
    <dsp:sp modelId="{F71A6367-5B30-4304-BD9D-94518C9F2CED}">
      <dsp:nvSpPr>
        <dsp:cNvPr id="0" name=""/>
        <dsp:cNvSpPr/>
      </dsp:nvSpPr>
      <dsp:spPr>
        <a:xfrm rot="5400000">
          <a:off x="2562997" y="1161685"/>
          <a:ext cx="675787" cy="4970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94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Bookman Old Style" panose="02050604050505020204" pitchFamily="18" charset="0"/>
            </a:rPr>
            <a:t>реализация принципов открытости и прозрачности управления муниципальными финансами, в том числе путем государственной интегрированной системы управления общественными финансами «Электронный бюджет» и составления «Бюджета для граждан»</a:t>
          </a: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415395" y="3342277"/>
        <a:ext cx="4938004" cy="609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287A-0754-4EF2-A149-52DC7F9E8739}">
      <dsp:nvSpPr>
        <dsp:cNvPr id="0" name=""/>
        <dsp:cNvSpPr/>
      </dsp:nvSpPr>
      <dsp:spPr>
        <a:xfrm rot="5400000">
          <a:off x="-108694" y="160292"/>
          <a:ext cx="724629" cy="507240"/>
        </a:xfrm>
        <a:prstGeom prst="chevron">
          <a:avLst/>
        </a:prstGeom>
        <a:solidFill>
          <a:srgbClr val="0594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1" y="305217"/>
        <a:ext cx="507240" cy="217389"/>
      </dsp:txXfrm>
    </dsp:sp>
    <dsp:sp modelId="{54B93CF8-C814-43B7-81F5-82633B654746}">
      <dsp:nvSpPr>
        <dsp:cNvPr id="0" name=""/>
        <dsp:cNvSpPr/>
      </dsp:nvSpPr>
      <dsp:spPr>
        <a:xfrm rot="5400000">
          <a:off x="2687947" y="-2129453"/>
          <a:ext cx="825706" cy="5187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94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Bookman Old Style" panose="020506040505050202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устойчивой налоговой базы для обеспечения сбалансированности бюджета района, обеспечение своевременности и полноты поступлений в бюджет района по доходным источникам, укрепление платежной и налоговой дисциплины</a:t>
          </a:r>
          <a:endParaRPr lang="ru-RU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240" y="91562"/>
        <a:ext cx="5146813" cy="745090"/>
      </dsp:txXfrm>
    </dsp:sp>
    <dsp:sp modelId="{9B7DC603-222D-4426-B5AE-A8B13BE07DC3}">
      <dsp:nvSpPr>
        <dsp:cNvPr id="0" name=""/>
        <dsp:cNvSpPr/>
      </dsp:nvSpPr>
      <dsp:spPr>
        <a:xfrm rot="5400000">
          <a:off x="-108694" y="1080148"/>
          <a:ext cx="724629" cy="507240"/>
        </a:xfrm>
        <a:prstGeom prst="chevron">
          <a:avLst/>
        </a:prstGeom>
        <a:solidFill>
          <a:srgbClr val="0594FF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1" y="1225073"/>
        <a:ext cx="507240" cy="217389"/>
      </dsp:txXfrm>
    </dsp:sp>
    <dsp:sp modelId="{5E4D44EC-E1D2-4036-BB08-C2F7E04C015C}">
      <dsp:nvSpPr>
        <dsp:cNvPr id="0" name=""/>
        <dsp:cNvSpPr/>
      </dsp:nvSpPr>
      <dsp:spPr>
        <a:xfrm rot="5400000">
          <a:off x="2751828" y="-1386602"/>
          <a:ext cx="697945" cy="5187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94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Bookman Old Style" panose="020506040505050202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благоприятных условий для обеспечения инвестиционной привлекательности</a:t>
          </a:r>
          <a:endParaRPr lang="ru-RU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241" y="892056"/>
        <a:ext cx="5153050" cy="629803"/>
      </dsp:txXfrm>
    </dsp:sp>
    <dsp:sp modelId="{19AD4854-2BC6-4B4A-BDD3-DF4388552682}">
      <dsp:nvSpPr>
        <dsp:cNvPr id="0" name=""/>
        <dsp:cNvSpPr/>
      </dsp:nvSpPr>
      <dsp:spPr>
        <a:xfrm rot="5400000">
          <a:off x="-108014" y="1778883"/>
          <a:ext cx="724629" cy="507240"/>
        </a:xfrm>
        <a:prstGeom prst="chevron">
          <a:avLst/>
        </a:prstGeom>
        <a:solidFill>
          <a:srgbClr val="0594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681" y="1923808"/>
        <a:ext cx="507240" cy="217389"/>
      </dsp:txXfrm>
    </dsp:sp>
    <dsp:sp modelId="{4EBAD66C-8C39-4B0A-91F9-47F6B6A4F276}">
      <dsp:nvSpPr>
        <dsp:cNvPr id="0" name=""/>
        <dsp:cNvSpPr/>
      </dsp:nvSpPr>
      <dsp:spPr>
        <a:xfrm rot="5400000">
          <a:off x="2667619" y="-559542"/>
          <a:ext cx="866364" cy="5187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94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Bookman Old Style" panose="020506040505050202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Sylfaen" panose="010A0502050306030303" pitchFamily="18" charset="0"/>
            </a:rPr>
            <a:t>обеспечение эффективности управления муниципальной собственностью и увеличение доходов от ее использования в целях обеспечения увеличения неналоговых доходов бюджета</a:t>
          </a:r>
          <a:endParaRPr lang="ru-RU" sz="11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 rot="-5400000">
        <a:off x="507241" y="1643128"/>
        <a:ext cx="5144829" cy="781780"/>
      </dsp:txXfrm>
    </dsp:sp>
    <dsp:sp modelId="{125B5A26-AA07-4CE3-A03C-63C7DB28ED95}">
      <dsp:nvSpPr>
        <dsp:cNvPr id="0" name=""/>
        <dsp:cNvSpPr/>
      </dsp:nvSpPr>
      <dsp:spPr>
        <a:xfrm rot="5400000">
          <a:off x="-108694" y="2549961"/>
          <a:ext cx="724629" cy="507240"/>
        </a:xfrm>
        <a:prstGeom prst="chevron">
          <a:avLst/>
        </a:prstGeom>
        <a:solidFill>
          <a:srgbClr val="0594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1" y="2694886"/>
        <a:ext cx="507240" cy="217389"/>
      </dsp:txXfrm>
    </dsp:sp>
    <dsp:sp modelId="{472D13BF-A54B-4570-BEB5-A036BF1029EC}">
      <dsp:nvSpPr>
        <dsp:cNvPr id="0" name=""/>
        <dsp:cNvSpPr/>
      </dsp:nvSpPr>
      <dsp:spPr>
        <a:xfrm rot="5400000">
          <a:off x="2800137" y="134999"/>
          <a:ext cx="601327" cy="5187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94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Bookman Old Style" panose="020506040505050202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максимально эффективное использование доходных источников, отказ от реализации задач, не носящих первоочередной характер</a:t>
          </a:r>
          <a:endParaRPr lang="ru-RU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240" y="2457250"/>
        <a:ext cx="5157767" cy="542619"/>
      </dsp:txXfrm>
    </dsp:sp>
    <dsp:sp modelId="{C9E10E3E-9E26-4FBE-94BB-8D8DB721688A}">
      <dsp:nvSpPr>
        <dsp:cNvPr id="0" name=""/>
        <dsp:cNvSpPr/>
      </dsp:nvSpPr>
      <dsp:spPr>
        <a:xfrm rot="5400000">
          <a:off x="-107999" y="3232459"/>
          <a:ext cx="724629" cy="507240"/>
        </a:xfrm>
        <a:prstGeom prst="chevron">
          <a:avLst/>
        </a:prstGeom>
        <a:solidFill>
          <a:srgbClr val="0594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 rot="-5400000">
        <a:off x="696" y="3377384"/>
        <a:ext cx="507240" cy="217389"/>
      </dsp:txXfrm>
    </dsp:sp>
    <dsp:sp modelId="{F71A6367-5B30-4304-BD9D-94518C9F2CED}">
      <dsp:nvSpPr>
        <dsp:cNvPr id="0" name=""/>
        <dsp:cNvSpPr/>
      </dsp:nvSpPr>
      <dsp:spPr>
        <a:xfrm rot="5400000">
          <a:off x="2688197" y="941481"/>
          <a:ext cx="825207" cy="5187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94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Bookman Old Style" panose="020506040505050202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мероприятий, направленных на расширение налогооблагаемой базы по имущественным налогам и сокращение количества незарегистрированных земельных участков и других объектов недвижимости</a:t>
          </a:r>
          <a:endParaRPr lang="ru-RU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241" y="3162721"/>
        <a:ext cx="5146838" cy="744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0.43165</cdr:x>
      <cdr:y>0.17752</cdr:y>
    </cdr:from>
    <cdr:to>
      <cdr:x>0.47513</cdr:x>
      <cdr:y>0.28617</cdr:y>
    </cdr:to>
    <cdr:sp macro="" textlink="">
      <cdr:nvSpPr>
        <cdr:cNvPr id="2" name="Блок-схема: узел 1"/>
        <cdr:cNvSpPr/>
      </cdr:nvSpPr>
      <cdr:spPr>
        <a:xfrm xmlns:a="http://schemas.openxmlformats.org/drawingml/2006/main">
          <a:off x="5023857" y="846279"/>
          <a:ext cx="506027" cy="51796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0.28073</cdr:x>
      <cdr:y>0.19995</cdr:y>
    </cdr:from>
    <cdr:to>
      <cdr:x>0.32421</cdr:x>
      <cdr:y>0.3086</cdr:y>
    </cdr:to>
    <cdr:sp macro="" textlink="">
      <cdr:nvSpPr>
        <cdr:cNvPr id="3" name="Блок-схема: узел 2"/>
        <cdr:cNvSpPr/>
      </cdr:nvSpPr>
      <cdr:spPr>
        <a:xfrm xmlns:a="http://schemas.openxmlformats.org/drawingml/2006/main">
          <a:off x="3267285" y="953203"/>
          <a:ext cx="506027" cy="51796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0.13632</cdr:x>
      <cdr:y>0.21872</cdr:y>
    </cdr:from>
    <cdr:to>
      <cdr:x>0.1798</cdr:x>
      <cdr:y>0.32737</cdr:y>
    </cdr:to>
    <cdr:sp macro="" textlink="">
      <cdr:nvSpPr>
        <cdr:cNvPr id="4" name="Блок-схема: узел 3"/>
        <cdr:cNvSpPr/>
      </cdr:nvSpPr>
      <cdr:spPr>
        <a:xfrm xmlns:a="http://schemas.openxmlformats.org/drawingml/2006/main">
          <a:off x="1433497" y="867958"/>
          <a:ext cx="457200" cy="43115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0.57922</cdr:x>
      <cdr:y>0.16758</cdr:y>
    </cdr:from>
    <cdr:to>
      <cdr:x>0.6227</cdr:x>
      <cdr:y>0.27623</cdr:y>
    </cdr:to>
    <cdr:sp macro="" textlink="">
      <cdr:nvSpPr>
        <cdr:cNvPr id="5" name="Блок-схема: узел 4"/>
        <cdr:cNvSpPr/>
      </cdr:nvSpPr>
      <cdr:spPr>
        <a:xfrm xmlns:a="http://schemas.openxmlformats.org/drawingml/2006/main">
          <a:off x="6741327" y="798916"/>
          <a:ext cx="506028" cy="51796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0.7252</cdr:x>
      <cdr:y>0.15355</cdr:y>
    </cdr:from>
    <cdr:to>
      <cdr:x>0.76868</cdr:x>
      <cdr:y>0.2622</cdr:y>
    </cdr:to>
    <cdr:sp macro="" textlink="">
      <cdr:nvSpPr>
        <cdr:cNvPr id="6" name="Блок-схема: узел 5"/>
        <cdr:cNvSpPr/>
      </cdr:nvSpPr>
      <cdr:spPr>
        <a:xfrm xmlns:a="http://schemas.openxmlformats.org/drawingml/2006/main">
          <a:off x="8440353" y="732023"/>
          <a:ext cx="506027" cy="51796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0.86897</cdr:x>
      <cdr:y>0.14721</cdr:y>
    </cdr:from>
    <cdr:to>
      <cdr:x>0.91244</cdr:x>
      <cdr:y>0.25586</cdr:y>
    </cdr:to>
    <cdr:sp macro="" textlink="">
      <cdr:nvSpPr>
        <cdr:cNvPr id="7" name="Блок-схема: узел 6"/>
        <cdr:cNvSpPr/>
      </cdr:nvSpPr>
      <cdr:spPr>
        <a:xfrm xmlns:a="http://schemas.openxmlformats.org/drawingml/2006/main">
          <a:off x="10113577" y="701815"/>
          <a:ext cx="506027" cy="51796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0.86171</cdr:y>
    </cdr:from>
    <cdr:to>
      <cdr:x>1</cdr:x>
      <cdr:y>1</cdr:y>
    </cdr:to>
    <cdr:pic>
      <cdr:nvPicPr>
        <cdr:cNvPr id="8" name="Рисунок 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800" y="6175555"/>
          <a:ext cx="12191999" cy="659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0.4019</cdr:x>
      <cdr:y>0.56337</cdr:y>
    </cdr:from>
    <cdr:to>
      <cdr:x>0.44538</cdr:x>
      <cdr:y>0.67202</cdr:y>
    </cdr:to>
    <cdr:sp macro="" textlink="">
      <cdr:nvSpPr>
        <cdr:cNvPr id="2" name="Блок-схема: узел 1"/>
        <cdr:cNvSpPr/>
      </cdr:nvSpPr>
      <cdr:spPr>
        <a:xfrm xmlns:a="http://schemas.openxmlformats.org/drawingml/2006/main">
          <a:off x="4677585" y="2871624"/>
          <a:ext cx="506048" cy="55381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0.2342</cdr:x>
      <cdr:y>0.5</cdr:y>
    </cdr:from>
    <cdr:to>
      <cdr:x>0.27768</cdr:x>
      <cdr:y>0.60865</cdr:y>
    </cdr:to>
    <cdr:sp macro="" textlink="">
      <cdr:nvSpPr>
        <cdr:cNvPr id="3" name="Блок-схема: узел 2"/>
        <cdr:cNvSpPr/>
      </cdr:nvSpPr>
      <cdr:spPr>
        <a:xfrm xmlns:a="http://schemas.openxmlformats.org/drawingml/2006/main">
          <a:off x="2725772" y="2548631"/>
          <a:ext cx="506048" cy="553818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0.0936</cdr:x>
      <cdr:y>0.5</cdr:y>
    </cdr:from>
    <cdr:to>
      <cdr:x>0.13708</cdr:x>
      <cdr:y>0.60865</cdr:y>
    </cdr:to>
    <cdr:sp macro="" textlink="">
      <cdr:nvSpPr>
        <cdr:cNvPr id="4" name="Блок-схема: узел 3"/>
        <cdr:cNvSpPr/>
      </cdr:nvSpPr>
      <cdr:spPr>
        <a:xfrm xmlns:a="http://schemas.openxmlformats.org/drawingml/2006/main">
          <a:off x="1089429" y="2548631"/>
          <a:ext cx="506048" cy="553818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0.56396</cdr:x>
      <cdr:y>0.56683</cdr:y>
    </cdr:from>
    <cdr:to>
      <cdr:x>0.60744</cdr:x>
      <cdr:y>0.67548</cdr:y>
    </cdr:to>
    <cdr:sp macro="" textlink="">
      <cdr:nvSpPr>
        <cdr:cNvPr id="5" name="Блок-схема: узел 4"/>
        <cdr:cNvSpPr/>
      </cdr:nvSpPr>
      <cdr:spPr>
        <a:xfrm xmlns:a="http://schemas.openxmlformats.org/drawingml/2006/main">
          <a:off x="6563770" y="2889288"/>
          <a:ext cx="506048" cy="553818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0.72062</cdr:x>
      <cdr:y>0.56053</cdr:y>
    </cdr:from>
    <cdr:to>
      <cdr:x>0.7641</cdr:x>
      <cdr:y>0.66918</cdr:y>
    </cdr:to>
    <cdr:sp macro="" textlink="">
      <cdr:nvSpPr>
        <cdr:cNvPr id="6" name="Блок-схема: узел 5"/>
        <cdr:cNvSpPr/>
      </cdr:nvSpPr>
      <cdr:spPr>
        <a:xfrm xmlns:a="http://schemas.openxmlformats.org/drawingml/2006/main">
          <a:off x="8387065" y="2857159"/>
          <a:ext cx="506047" cy="553818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0.86821</cdr:x>
      <cdr:y>0.56152</cdr:y>
    </cdr:from>
    <cdr:to>
      <cdr:x>0.91168</cdr:x>
      <cdr:y>0.67017</cdr:y>
    </cdr:to>
    <cdr:sp macro="" textlink="">
      <cdr:nvSpPr>
        <cdr:cNvPr id="7" name="Блок-схема: узел 6"/>
        <cdr:cNvSpPr/>
      </cdr:nvSpPr>
      <cdr:spPr>
        <a:xfrm xmlns:a="http://schemas.openxmlformats.org/drawingml/2006/main">
          <a:off x="10104738" y="2862192"/>
          <a:ext cx="505931" cy="553818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0.40691</cdr:x>
      <cdr:y>0.82617</cdr:y>
    </cdr:from>
    <cdr:to>
      <cdr:x>0.45039</cdr:x>
      <cdr:y>0.93482</cdr:y>
    </cdr:to>
    <cdr:sp macro="" textlink="">
      <cdr:nvSpPr>
        <cdr:cNvPr id="2" name="Блок-схема: узел 1"/>
        <cdr:cNvSpPr/>
      </cdr:nvSpPr>
      <cdr:spPr>
        <a:xfrm xmlns:a="http://schemas.openxmlformats.org/drawingml/2006/main">
          <a:off x="4322600" y="4048604"/>
          <a:ext cx="461882" cy="53243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0.24433</cdr:x>
      <cdr:y>0.83388</cdr:y>
    </cdr:from>
    <cdr:to>
      <cdr:x>0.28781</cdr:x>
      <cdr:y>0.94253</cdr:y>
    </cdr:to>
    <cdr:sp macro="" textlink="">
      <cdr:nvSpPr>
        <cdr:cNvPr id="3" name="Блок-схема: узел 2"/>
        <cdr:cNvSpPr/>
      </cdr:nvSpPr>
      <cdr:spPr>
        <a:xfrm xmlns:a="http://schemas.openxmlformats.org/drawingml/2006/main">
          <a:off x="2595498" y="4086384"/>
          <a:ext cx="461883" cy="53243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0.09723</cdr:x>
      <cdr:y>0.85016</cdr:y>
    </cdr:from>
    <cdr:to>
      <cdr:x>0.14071</cdr:x>
      <cdr:y>0.95881</cdr:y>
    </cdr:to>
    <cdr:sp macro="" textlink="">
      <cdr:nvSpPr>
        <cdr:cNvPr id="4" name="Блок-схема: узел 3"/>
        <cdr:cNvSpPr/>
      </cdr:nvSpPr>
      <cdr:spPr>
        <a:xfrm xmlns:a="http://schemas.openxmlformats.org/drawingml/2006/main">
          <a:off x="1032815" y="4166183"/>
          <a:ext cx="461882" cy="53243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0.56742</cdr:x>
      <cdr:y>0.80308</cdr:y>
    </cdr:from>
    <cdr:to>
      <cdr:x>0.6109</cdr:x>
      <cdr:y>0.91173</cdr:y>
    </cdr:to>
    <cdr:sp macro="" textlink="">
      <cdr:nvSpPr>
        <cdr:cNvPr id="5" name="Блок-схема: узел 4"/>
        <cdr:cNvSpPr/>
      </cdr:nvSpPr>
      <cdr:spPr>
        <a:xfrm xmlns:a="http://schemas.openxmlformats.org/drawingml/2006/main">
          <a:off x="6027584" y="3935465"/>
          <a:ext cx="461882" cy="53243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0.71138</cdr:x>
      <cdr:y>0.80262</cdr:y>
    </cdr:from>
    <cdr:to>
      <cdr:x>0.75486</cdr:x>
      <cdr:y>0.91126</cdr:y>
    </cdr:to>
    <cdr:sp macro="" textlink="">
      <cdr:nvSpPr>
        <cdr:cNvPr id="6" name="Блок-схема: узел 5"/>
        <cdr:cNvSpPr/>
      </cdr:nvSpPr>
      <cdr:spPr>
        <a:xfrm xmlns:a="http://schemas.openxmlformats.org/drawingml/2006/main">
          <a:off x="7556909" y="3933194"/>
          <a:ext cx="461882" cy="53243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0.88169</cdr:x>
      <cdr:y>0.77457</cdr:y>
    </cdr:from>
    <cdr:to>
      <cdr:x>0.92516</cdr:x>
      <cdr:y>0.88322</cdr:y>
    </cdr:to>
    <cdr:sp macro="" textlink="">
      <cdr:nvSpPr>
        <cdr:cNvPr id="7" name="Блок-схема: узел 6"/>
        <cdr:cNvSpPr/>
      </cdr:nvSpPr>
      <cdr:spPr>
        <a:xfrm xmlns:a="http://schemas.openxmlformats.org/drawingml/2006/main">
          <a:off x="9366124" y="3795753"/>
          <a:ext cx="461777" cy="53243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0.15017</cdr:x>
      <cdr:y>0.89744</cdr:y>
    </cdr:from>
    <cdr:to>
      <cdr:x>0.236</cdr:x>
      <cdr:y>0.97029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599860" y="4956565"/>
          <a:ext cx="914400" cy="40233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/>
            <a:t>2024 год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0.73604</cdr:x>
      <cdr:y>0.89552</cdr:y>
    </cdr:from>
    <cdr:to>
      <cdr:x>0.82187</cdr:x>
      <cdr:y>0.96837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7841493" y="4945945"/>
          <a:ext cx="914400" cy="40233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/>
            <a:t>2026 год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0.43632</cdr:x>
      <cdr:y>0.89874</cdr:y>
    </cdr:from>
    <cdr:to>
      <cdr:x>0.52215</cdr:x>
      <cdr:y>0.97159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4648340" y="4963716"/>
          <a:ext cx="914400" cy="40233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/>
            <a:t>2025 год</a:t>
          </a:r>
          <a:endParaRPr lang="ru-RU" sz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0.25733</cdr:x>
      <cdr:y>0.36297</cdr:y>
    </cdr:from>
    <cdr:to>
      <cdr:x>0.68645</cdr:x>
      <cdr:y>0.63703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72664" y="400721"/>
          <a:ext cx="621437" cy="3025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2036,9</a:t>
          </a:r>
          <a:endParaRPr lang="ru-RU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0.21669</cdr:x>
      <cdr:y>0.36297</cdr:y>
    </cdr:from>
    <cdr:to>
      <cdr:x>0.74388</cdr:x>
      <cdr:y>0.63703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13802" y="400721"/>
          <a:ext cx="763480" cy="3025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1815,8</a:t>
          </a:r>
          <a:endParaRPr lang="ru-RU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0.26799</cdr:x>
      <cdr:y>0.36297</cdr:y>
    </cdr:from>
    <cdr:to>
      <cdr:x>0.67872</cdr:x>
      <cdr:y>0.63703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8106" y="400721"/>
          <a:ext cx="594804" cy="3025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1605,9</a:t>
          </a:r>
          <a:endParaRPr lang="ru-RU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0.29712</cdr:x>
      <cdr:y>0.61756</cdr:y>
    </cdr:from>
    <cdr:to>
      <cdr:x>0.38045</cdr:x>
      <cdr:y>0.81959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338017" y="3446787"/>
          <a:ext cx="936169" cy="112758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61%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0.81772</cdr:x>
      <cdr:y>0.58503</cdr:y>
    </cdr:from>
    <cdr:to>
      <cdr:x>0.90106</cdr:x>
      <cdr:y>0.78707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9186601" y="3265246"/>
          <a:ext cx="936280" cy="112764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69%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0.55766</cdr:x>
      <cdr:y>0.58528</cdr:y>
    </cdr:from>
    <cdr:to>
      <cdr:x>0.64099</cdr:x>
      <cdr:y>0.78731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265053" y="3266606"/>
          <a:ext cx="936168" cy="112758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73%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0.56655</cdr:x>
      <cdr:y>0.04408</cdr:y>
    </cdr:from>
    <cdr:to>
      <cdr:x>0.89903</cdr:x>
      <cdr:y>0.30375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364857" y="238011"/>
          <a:ext cx="3735237" cy="14022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418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222" y="0"/>
            <a:ext cx="2922317" cy="49418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0D49F62B-D64B-4302-930B-8FB1E30B1E31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897" y="4750815"/>
            <a:ext cx="5394320" cy="3887173"/>
          </a:xfrm>
          <a:prstGeom prst="rect">
            <a:avLst/>
          </a:prstGeom>
        </p:spPr>
        <p:txBody>
          <a:bodyPr vert="horz" lIns="90836" tIns="45418" rIns="90836" bIns="454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9"/>
            <a:ext cx="2922317" cy="494186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222" y="9378479"/>
            <a:ext cx="2922317" cy="494186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D7953930-3488-48E8-861F-9B178B9CC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3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53930-3488-48E8-861F-9B178B9CC0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53930-3488-48E8-861F-9B178B9CC02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2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3DE0-A78A-4B37-8E89-2BC1B132507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4CD5-DD47-4301-9DA5-7C63764FA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1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3DE0-A78A-4B37-8E89-2BC1B132507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4CD5-DD47-4301-9DA5-7C63764FA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3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3DE0-A78A-4B37-8E89-2BC1B132507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4CD5-DD47-4301-9DA5-7C63764FA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3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3DE0-A78A-4B37-8E89-2BC1B132507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4CD5-DD47-4301-9DA5-7C63764FA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7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3DE0-A78A-4B37-8E89-2BC1B132507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4CD5-DD47-4301-9DA5-7C63764FA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5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3DE0-A78A-4B37-8E89-2BC1B132507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4CD5-DD47-4301-9DA5-7C63764FA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3DE0-A78A-4B37-8E89-2BC1B132507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4CD5-DD47-4301-9DA5-7C63764FA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2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3DE0-A78A-4B37-8E89-2BC1B132507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4CD5-DD47-4301-9DA5-7C63764FA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7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3DE0-A78A-4B37-8E89-2BC1B132507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4CD5-DD47-4301-9DA5-7C63764FA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4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3DE0-A78A-4B37-8E89-2BC1B132507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4CD5-DD47-4301-9DA5-7C63764FA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9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3DE0-A78A-4B37-8E89-2BC1B132507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4CD5-DD47-4301-9DA5-7C63764FA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1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52E3DE0-A78A-4B37-8E89-2BC1B1325072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3A04CD5-DD47-4301-9DA5-7C63764FA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7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onomy.gov.ru/wps/wcm/connect/economylib4/mer/main++++++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2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hyperlink" Target="mailto:gagfin@mail.r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image" Target="../media/image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gif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муниципального образования «Приволжский муниципальный район Астраханской области» на 2024 год и на плановый период 2025 и 2026 годов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29892" r="29797" b="24510"/>
          <a:stretch/>
        </p:blipFill>
        <p:spPr>
          <a:xfrm>
            <a:off x="5479032" y="96451"/>
            <a:ext cx="1009650" cy="11985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755"/>
            <a:ext cx="12191999" cy="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951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Текст 3"/>
          <p:cNvSpPr txBox="1">
            <a:spLocks/>
          </p:cNvSpPr>
          <p:nvPr/>
        </p:nvSpPr>
        <p:spPr bwMode="auto">
          <a:xfrm>
            <a:off x="1631950" y="639231"/>
            <a:ext cx="8928100" cy="12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800"/>
              </a:spcBef>
              <a:buNone/>
            </a:pPr>
            <a:endParaRPr lang="ru-RU" altLang="en-US" sz="13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17" name="Диаграмма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896432"/>
              </p:ext>
            </p:extLst>
          </p:nvPr>
        </p:nvGraphicFramePr>
        <p:xfrm>
          <a:off x="336430" y="832104"/>
          <a:ext cx="10653623" cy="552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758"/>
            <a:ext cx="12191999" cy="66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12191999" cy="1105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РАЙОНА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576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093422"/>
              </p:ext>
            </p:extLst>
          </p:nvPr>
        </p:nvGraphicFramePr>
        <p:xfrm>
          <a:off x="103517" y="785497"/>
          <a:ext cx="11856835" cy="5490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421"/>
                <a:gridCol w="966838"/>
                <a:gridCol w="1130647"/>
                <a:gridCol w="1067881"/>
                <a:gridCol w="1023652"/>
                <a:gridCol w="1000207"/>
                <a:gridCol w="980786"/>
                <a:gridCol w="1145870"/>
                <a:gridCol w="1169821"/>
                <a:gridCol w="1296712"/>
              </a:tblGrid>
              <a:tr h="8483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на 01.11.23г.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2025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2026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2024/2023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  2025 /2024 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2026/2025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64316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1.ДОХОДЫ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1696,5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1289,7 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2036,9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1815,8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1605,9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120,1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527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1.1.Налоговые и неналоговые доходы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492,9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411,7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588,6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603,8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527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т.ч.доп норматив НДФЛ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210,9 (46,84%)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163,2</a:t>
                      </a:r>
                    </a:p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(46,84%)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225,5</a:t>
                      </a:r>
                    </a:p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(46,86%)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216,9 (43,85%)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231,5</a:t>
                      </a:r>
                    </a:p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(44,04%)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527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1.2.Межбюджетные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1203,6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1448,3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1212,0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969,7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316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т.ч.дотация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316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2.РАСХОДЫ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1782,5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1314,2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73,7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2068,2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1813,4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1605,9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3919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2.1.За счет собственных доходов с учетом дотаций  из областного бюджета и источников финансирования</a:t>
                      </a:r>
                      <a:r>
                        <a:rPr lang="ru-RU" sz="12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дефицита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473,1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649,6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684,7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691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2.2.За счет целевых межбюджетных трансфертов из федерального и областного бюджетов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1159,4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1390,0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1163,8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2671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3.ДЕФИЦИТ,ПРОФИЦИТ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-86,0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-24,5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" y="6133380"/>
            <a:ext cx="12088483" cy="66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" y="1"/>
            <a:ext cx="12191998" cy="698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РАЙОНА (МЛН РУБ.)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487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557397"/>
              </p:ext>
            </p:extLst>
          </p:nvPr>
        </p:nvGraphicFramePr>
        <p:xfrm>
          <a:off x="103515" y="865743"/>
          <a:ext cx="12088483" cy="536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5455"/>
                <a:gridCol w="1924330"/>
                <a:gridCol w="1378175"/>
                <a:gridCol w="1583384"/>
                <a:gridCol w="1033817"/>
                <a:gridCol w="1501252"/>
                <a:gridCol w="1392070"/>
              </a:tblGrid>
              <a:tr h="7405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прогноз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2023, тыс.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2023, тыс.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 к ожидаемому исполнению 2023 года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тыс.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тыс. руб.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ctr">
                    <a:solidFill>
                      <a:schemeClr val="accent1"/>
                    </a:solidFill>
                  </a:tcPr>
                </a:tc>
              </a:tr>
              <a:tr h="214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тыс.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доходов,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492985,2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516934,9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588636,5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603836,4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636249,2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391264,6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403506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423610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418056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450268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281454,6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277146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295070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288436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307246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ЕСХН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по патентной системе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101720,6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113428,9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165026,5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185780,4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185981,2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имущества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Соцнайм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9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24586,5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44985,7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44985,7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0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17041,3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50303,1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50459,8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50462,6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затрат государства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земли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имущества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8" marR="6198" marT="619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" y="6133380"/>
            <a:ext cx="12088483" cy="66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3516" y="0"/>
            <a:ext cx="12088484" cy="681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РАЙОНА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569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164291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ОТНОШЕНИЯХ  (млн руб.)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vestnik-urpa.ru/assets/foto/07-2020/1656401dfc234a5bae6bd07c293e1c59%20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5" y="1389046"/>
            <a:ext cx="1620914" cy="910927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aspyinfo.ru/wp-content/uploads/2019/11/%D0%BF%D1%80%D0%B8%D0%B2%D0%BE%D0%BB%D0%B6%D1%81%D0%BA%D0%B8%D0%B9-%D1%80%D0%B0%D0%B9%D0%BE%D0%BD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04" y="1401375"/>
            <a:ext cx="1366391" cy="9109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981614" y="1556596"/>
            <a:ext cx="559294" cy="390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86618990"/>
              </p:ext>
            </p:extLst>
          </p:nvPr>
        </p:nvGraphicFramePr>
        <p:xfrm>
          <a:off x="4181581" y="1401375"/>
          <a:ext cx="1448184" cy="110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78913"/>
              </p:ext>
            </p:extLst>
          </p:nvPr>
        </p:nvGraphicFramePr>
        <p:xfrm>
          <a:off x="96982" y="2568864"/>
          <a:ext cx="12067309" cy="419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882"/>
                <a:gridCol w="1605455"/>
                <a:gridCol w="1518719"/>
                <a:gridCol w="1547374"/>
                <a:gridCol w="3373879"/>
              </a:tblGrid>
              <a:tr h="3152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402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ВСЕГО</a:t>
                      </a:r>
                    </a:p>
                    <a:p>
                      <a:r>
                        <a:rPr lang="ru-RU" sz="2000" b="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1448,3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1212,0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Помощь, передаваемая бюджету другого уровня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565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без целевого назначения в качестве финансовой помощи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386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определенные цели на условиях софинансирования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58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853,9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определенные цели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7041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в случае и порядке,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предусмотренных законами субъекта РФ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735364423"/>
              </p:ext>
            </p:extLst>
          </p:nvPr>
        </p:nvGraphicFramePr>
        <p:xfrm>
          <a:off x="5705258" y="1384808"/>
          <a:ext cx="1448184" cy="110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304110219"/>
              </p:ext>
            </p:extLst>
          </p:nvPr>
        </p:nvGraphicFramePr>
        <p:xfrm>
          <a:off x="7228935" y="1384809"/>
          <a:ext cx="1448184" cy="110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Рисунок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755"/>
            <a:ext cx="12191999" cy="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8"/>
          <a:srcRect l="88765" t="62257" r="2384" b="25428"/>
          <a:stretch/>
        </p:blipFill>
        <p:spPr bwMode="auto">
          <a:xfrm>
            <a:off x="9476704" y="1395210"/>
            <a:ext cx="1704514" cy="1104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384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755"/>
            <a:ext cx="12191999" cy="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575082"/>
              </p:ext>
            </p:extLst>
          </p:nvPr>
        </p:nvGraphicFramePr>
        <p:xfrm>
          <a:off x="370935" y="1069674"/>
          <a:ext cx="11369615" cy="559854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46969"/>
                <a:gridCol w="2144150"/>
                <a:gridCol w="2144150"/>
                <a:gridCol w="1206728"/>
                <a:gridCol w="1268473"/>
                <a:gridCol w="1259145"/>
              </a:tblGrid>
              <a:tr h="2613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 год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бюджет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бюджет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286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170640,8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143077,5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194162,8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161 187.8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160 050.7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567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2554,2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395.0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395.0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395.0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286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108097,6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229443,2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157 891.1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51 480.2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49 658.0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427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109688,2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201054,1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330 513.8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141 734.6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157 642.5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286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9400,0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14410,0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24 586.5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44 985.4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44 985.4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230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971565,7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1009401,0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1 188 469.8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1 243 747.6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1 039 006.2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286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25594,1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33547,8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28 016.5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27 971.0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27 971.0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286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32508,6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36630,7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33 675.7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27 897.6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27 720.2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286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29220,6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43186,6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10 293.1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15 193.1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15 193.1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286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350.0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350.0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350.0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567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2016,4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2016,4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4 380.0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7.5 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847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58431,2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66924,9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95 532.1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82 271.4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48 704.6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  <a:tr h="427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1519632,7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1782586,0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2 068 266.4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1 797 221.2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1 571 676.7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" marR="5226" marT="5226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23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(ТЫС.РУБ.)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246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199559"/>
              </p:ext>
            </p:extLst>
          </p:nvPr>
        </p:nvGraphicFramePr>
        <p:xfrm>
          <a:off x="-1" y="1280160"/>
          <a:ext cx="12192000" cy="4961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8198"/>
                <a:gridCol w="2348052"/>
                <a:gridCol w="1818638"/>
                <a:gridCol w="1647777"/>
                <a:gridCol w="1840642"/>
                <a:gridCol w="1528693"/>
              </a:tblGrid>
              <a:tr h="4489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</a:tr>
              <a:tr h="616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бюджет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бюджет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образования, молодежной политики и спорта Приволжского района"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1 017 387.6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1 064 514.8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1 214 899.6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1 275 418.3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1 070 499.5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</a:tr>
              <a:tr h="323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культуры Приволжского района»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25 594.1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33 547.8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28 016.5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27 971.0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27 971.0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</a:tr>
              <a:tr h="485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«Обеспечение общественной  безопасности в Приволжском районе»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1 969.5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1 406.0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515.0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395.0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395.0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</a:tr>
              <a:tr h="485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«Обеспечение мер социальной поддержки граждан Приволжского района»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12 537.9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13 837.3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14 467.0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8 500.0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8 500.0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</a:tr>
              <a:tr h="485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сельского хозяйства и сел Приволжского района»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24 359.3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78 201.5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26 551.5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27 324.2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21 276.7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</a:tr>
              <a:tr h="543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мер по улучшению инвестиционного климата в Приволжском районе"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</a:tr>
              <a:tr h="485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«Обеспечение комфортности проживания населения Приволжского района»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178 304.1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318316,9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474 617.3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216 516.8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237 985.2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</a:tr>
              <a:tr h="485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«Реализация  кадровой политики муниципального образования «Приволжский район»»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630.0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560,0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300.0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300.0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75" marR="31675" marT="0" marB="0" anchor="ctr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МУНИЦИПАЛЬНЫЕ ПРОГРАММЫ (ТЫС.РУБ.)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755"/>
            <a:ext cx="12191999" cy="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43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289091"/>
              </p:ext>
            </p:extLst>
          </p:nvPr>
        </p:nvGraphicFramePr>
        <p:xfrm>
          <a:off x="12191" y="1304546"/>
          <a:ext cx="12179807" cy="4888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2561"/>
                <a:gridCol w="1428272"/>
                <a:gridCol w="1925063"/>
                <a:gridCol w="1448972"/>
                <a:gridCol w="1614568"/>
                <a:gridCol w="1490371"/>
              </a:tblGrid>
              <a:tr h="2469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</a:tr>
              <a:tr h="314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бюджет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бюджет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исполнения полномочий администрации муниципального образования "Приволжский район"полномочий органов местного самоуправления муниципального образования «Приволжский район"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131 712.7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144 504.3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113 085.4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111 386.1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110 036.2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</a:tr>
              <a:tr h="75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муниципального образования "Приволжский район" 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72 393.9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78 388.2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113 011.4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95 378.2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61 803.9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</a:tr>
              <a:tr h="505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"Эффективное управление муниципальным имуществом и земельными отношениями в муниципальном образовании "Приволжский район" 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14 550.0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14 491.7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14 896.0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13 908.2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13 582.6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</a:tr>
              <a:tr h="422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казачества на территории Приволжского района"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</a:tr>
              <a:tr h="505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муниципального образования «Приволжский район»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6 071.1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</a:tr>
              <a:tr h="379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«Патриотическое воспитание населения муниципального образования "Приволжский район"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</a:tr>
              <a:tr h="505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мероприятия, связанные с расходами на исполнение собственных полномочий по решению вопросов местного значения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33496.6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23540,3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47 908.4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15 157.0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14 360.2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</a:tr>
              <a:tr h="140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направления деятельности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4577.0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4616.1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4680.4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4680.4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4680.4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</a:tr>
              <a:tr h="140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расходы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16240,5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34237,5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b"/>
                </a:tc>
              </a:tr>
              <a:tr h="140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1519632,7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1782586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2068266,4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1813461,7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1605914,2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4" marR="25304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2192" y="0"/>
            <a:ext cx="1217980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МУНИЦИПАЛЬНЫЕ ПРОГРАММЫ (ТЫС.РУБ.)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755"/>
            <a:ext cx="12191999" cy="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2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303590"/>
              </p:ext>
            </p:extLst>
          </p:nvPr>
        </p:nvGraphicFramePr>
        <p:xfrm>
          <a:off x="626852" y="776378"/>
          <a:ext cx="11234468" cy="540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9892" r="29797" b="24510"/>
          <a:stretch/>
        </p:blipFill>
        <p:spPr>
          <a:xfrm>
            <a:off x="20756" y="2296188"/>
            <a:ext cx="550833" cy="653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" y="6176512"/>
            <a:ext cx="12088483" cy="6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1079" y="1207699"/>
            <a:ext cx="2829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расходов отраслей социальной направленности в 2024году составляет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61%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общем объеме расходов, в 2025 году –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73%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 2026 году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–69%. 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191999" cy="94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СОЦИАЛЬНОГО ХАРАКТЕРА (ОБРАЗОВАНИЕ,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СОЦИАЛЬНАЯ ПОЛИТИКА, ФИЗИЧЕСКАЯ КУЛЬТУРА И СПОРТ)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6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158426"/>
              </p:ext>
            </p:extLst>
          </p:nvPr>
        </p:nvGraphicFramePr>
        <p:xfrm>
          <a:off x="146303" y="1036321"/>
          <a:ext cx="5815584" cy="4883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8062"/>
                <a:gridCol w="614118"/>
                <a:gridCol w="768692"/>
                <a:gridCol w="637356"/>
                <a:gridCol w="637356"/>
              </a:tblGrid>
              <a:tr h="865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6" marR="5996" marT="599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6" marR="5996" marT="599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6" marR="5996" marT="5996" marB="0" anchor="ctr">
                    <a:solidFill>
                      <a:schemeClr val="accent1"/>
                    </a:solidFill>
                  </a:tcPr>
                </a:tc>
              </a:tr>
              <a:tr h="865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92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привлечения коммерческих кредитов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5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бюджетного кредита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49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48"/>
            <a:ext cx="12191999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191999" cy="94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ПОЛИТИКА (МЛН РУБ.)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0112" y="1255777"/>
            <a:ext cx="5327904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–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по возврату взятых в долг денежных средств.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заимствования: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дефицита бюджета;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погашение долговых обязательств.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заимствования: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кредитов банков;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кредиты бюджета субъекта РФ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нашем случае  из бюджета Астраханской области)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434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2"/>
          <p:cNvGrpSpPr>
            <a:grpSpLocks/>
          </p:cNvGrpSpPr>
          <p:nvPr/>
        </p:nvGrpSpPr>
        <p:grpSpPr bwMode="auto">
          <a:xfrm>
            <a:off x="1946165" y="1417639"/>
            <a:ext cx="8229600" cy="4669561"/>
            <a:chOff x="591112" y="2175622"/>
            <a:chExt cx="7996295" cy="436035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91350" y="2204615"/>
              <a:ext cx="2500330" cy="7143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r>
                <a:rPr lang="ru-RU" sz="1600" dirty="0">
                  <a:latin typeface="Cambria" pitchFamily="18" charset="0"/>
                </a:rPr>
                <a:t>Президент России</a:t>
              </a:r>
            </a:p>
          </p:txBody>
        </p:sp>
        <p:pic>
          <p:nvPicPr>
            <p:cNvPr id="6" name="Picture 25" descr="http://government.ru/media/departments/32x32/IWg2Lbzz5cDiMCW63HrSNTq0GcAvbFF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88" y="2214554"/>
              <a:ext cx="428628" cy="457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91112" y="2704955"/>
              <a:ext cx="2499895" cy="2861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cs typeface="Times New Roman" pitchFamily="18" charset="0"/>
                </a:rPr>
                <a:t>www.kremlin.ru</a:t>
              </a:r>
              <a:endParaRPr lang="ru-RU" sz="16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31"/>
            <p:cNvGrpSpPr>
              <a:grpSpLocks/>
            </p:cNvGrpSpPr>
            <p:nvPr/>
          </p:nvGrpSpPr>
          <p:grpSpPr bwMode="auto">
            <a:xfrm>
              <a:off x="591112" y="3417406"/>
              <a:ext cx="5285804" cy="3118575"/>
              <a:chOff x="2996198" y="2071678"/>
              <a:chExt cx="5285804" cy="3118575"/>
            </a:xfrm>
          </p:grpSpPr>
          <p:pic>
            <p:nvPicPr>
              <p:cNvPr id="30" name="Picture 2" descr="http://budget.gov.ru/static/images/log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802" y="2071678"/>
                <a:ext cx="2357454" cy="767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5763487" y="2754812"/>
                <a:ext cx="2499894" cy="2861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Cambria" pitchFamily="18" charset="0"/>
                    <a:cs typeface="Times New Roman" pitchFamily="18" charset="0"/>
                  </a:rPr>
                  <a:t>http://open.gov.ru</a:t>
                </a:r>
                <a:endParaRPr lang="ru-RU" sz="1600" dirty="0">
                  <a:solidFill>
                    <a:schemeClr val="bg1"/>
                  </a:solidFill>
                  <a:latin typeface="Cambria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2996198" y="2927948"/>
                <a:ext cx="2594973" cy="2861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Cambria" pitchFamily="18" charset="0"/>
                    <a:cs typeface="Times New Roman" pitchFamily="18" charset="0"/>
                  </a:rPr>
                  <a:t>www.budget.gov.ru</a:t>
                </a:r>
                <a:endParaRPr lang="ru-RU" sz="1600" dirty="0">
                  <a:solidFill>
                    <a:schemeClr val="bg1"/>
                  </a:solidFill>
                  <a:latin typeface="Cambria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682256" y="4904088"/>
                <a:ext cx="2599746" cy="2861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Cambria" pitchFamily="18" charset="0"/>
                    <a:cs typeface="Times New Roman" pitchFamily="18" charset="0"/>
                  </a:rPr>
                  <a:t>open.gov.ru</a:t>
                </a:r>
                <a:endParaRPr lang="ru-RU" sz="1600" dirty="0">
                  <a:solidFill>
                    <a:schemeClr val="bg1"/>
                  </a:solidFill>
                  <a:latin typeface="Cambria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34"/>
            <p:cNvGrpSpPr>
              <a:grpSpLocks/>
            </p:cNvGrpSpPr>
            <p:nvPr/>
          </p:nvGrpSpPr>
          <p:grpSpPr bwMode="auto">
            <a:xfrm>
              <a:off x="6094527" y="5545776"/>
              <a:ext cx="2492880" cy="910471"/>
              <a:chOff x="2999602" y="4631365"/>
              <a:chExt cx="2572530" cy="910471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2999602" y="5255670"/>
                <a:ext cx="2501594" cy="28616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Cambria" pitchFamily="18" charset="0"/>
                    <a:cs typeface="Times New Roman" pitchFamily="18" charset="0"/>
                  </a:rPr>
                  <a:t>programs.gov.ru</a:t>
                </a:r>
                <a:endParaRPr lang="ru-RU" sz="1600" dirty="0">
                  <a:solidFill>
                    <a:schemeClr val="bg1"/>
                  </a:solidFill>
                  <a:latin typeface="Cambria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9"/>
              <p:cNvSpPr txBox="1">
                <a:spLocks noChangeArrowheads="1"/>
              </p:cNvSpPr>
              <p:nvPr/>
            </p:nvSpPr>
            <p:spPr bwMode="auto">
              <a:xfrm>
                <a:off x="3500430" y="4729164"/>
                <a:ext cx="2071702" cy="474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Wingdings 2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Wingdings 2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Wingdings 2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Wingdings 2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r>
                  <a:rPr lang="ru-RU" altLang="ru-RU" sz="900" dirty="0">
                    <a:solidFill>
                      <a:schemeClr val="tx1"/>
                    </a:solidFill>
                    <a:latin typeface="Arial" charset="0"/>
                  </a:rPr>
                  <a:t>Портал</a:t>
                </a:r>
              </a:p>
              <a:p>
                <a:r>
                  <a:rPr lang="ru-RU" altLang="ru-RU" sz="900" dirty="0">
                    <a:solidFill>
                      <a:schemeClr val="tx1"/>
                    </a:solidFill>
                    <a:latin typeface="Arial" charset="0"/>
                  </a:rPr>
                  <a:t>государственных программ</a:t>
                </a:r>
                <a:br>
                  <a:rPr lang="ru-RU" altLang="ru-RU" sz="900" dirty="0">
                    <a:solidFill>
                      <a:schemeClr val="tx1"/>
                    </a:solidFill>
                    <a:latin typeface="Arial" charset="0"/>
                  </a:rPr>
                </a:br>
                <a:r>
                  <a:rPr lang="ru-RU" altLang="ru-RU" sz="900" dirty="0">
                    <a:solidFill>
                      <a:schemeClr val="tx1"/>
                    </a:solidFill>
                    <a:latin typeface="Arial" charset="0"/>
                  </a:rPr>
                  <a:t>Российской Федерации</a:t>
                </a:r>
              </a:p>
            </p:txBody>
          </p:sp>
          <p:pic>
            <p:nvPicPr>
              <p:cNvPr id="29" name="Picture 4" descr="http://programs.gov.ru/Portal/img/what_is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9602" y="4631365"/>
                <a:ext cx="666748" cy="8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Группа 33"/>
            <p:cNvGrpSpPr>
              <a:grpSpLocks/>
            </p:cNvGrpSpPr>
            <p:nvPr/>
          </p:nvGrpSpPr>
          <p:grpSpPr bwMode="auto">
            <a:xfrm>
              <a:off x="595495" y="4663123"/>
              <a:ext cx="2499894" cy="778529"/>
              <a:chOff x="3024387" y="3405191"/>
              <a:chExt cx="2499894" cy="778529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3024387" y="3897555"/>
                <a:ext cx="2499894" cy="2861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Cambria" pitchFamily="18" charset="0"/>
                    <a:cs typeface="Times New Roman" pitchFamily="18" charset="0"/>
                  </a:rPr>
                  <a:t>economy.gov.ru</a:t>
                </a:r>
                <a:endParaRPr lang="ru-RU" dirty="0">
                  <a:solidFill>
                    <a:schemeClr val="bg1"/>
                  </a:solidFill>
                  <a:latin typeface="Cambria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5" name="Picture 2" descr="http://economy.gov.ru/wps/wcm/connect/bb67127b-883a-4e74-9023-78b89d14ebdd/Minec_site_gerb.png?MOD=AJPERES&amp;CACHEID=bb67127b-883a-4e74-9023-78b89d14ebd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9493" y="3405191"/>
                <a:ext cx="523874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32"/>
              <p:cNvSpPr txBox="1">
                <a:spLocks noChangeArrowheads="1"/>
              </p:cNvSpPr>
              <p:nvPr/>
            </p:nvSpPr>
            <p:spPr bwMode="auto">
              <a:xfrm>
                <a:off x="3571868" y="3425611"/>
                <a:ext cx="1928826" cy="603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Wingdings 2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Wingdings 2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Wingdings 2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Wingdings 2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r>
                  <a:rPr lang="ru-RU" altLang="ru-RU" sz="900" dirty="0">
                    <a:solidFill>
                      <a:schemeClr val="tx1"/>
                    </a:solidFill>
                    <a:latin typeface="Arial" charset="0"/>
                  </a:rPr>
                  <a:t>Министерство экономического </a:t>
                </a:r>
              </a:p>
              <a:p>
                <a:r>
                  <a:rPr lang="ru-RU" altLang="ru-RU" sz="900" dirty="0">
                    <a:solidFill>
                      <a:schemeClr val="tx1"/>
                    </a:solidFill>
                    <a:latin typeface="Arial" charset="0"/>
                  </a:rPr>
                  <a:t>развития Российской Федерации</a:t>
                </a:r>
              </a:p>
              <a:p>
                <a:r>
                  <a:rPr lang="ru-RU" altLang="ru-RU" sz="900" dirty="0">
                    <a:solidFill>
                      <a:schemeClr val="tx1"/>
                    </a:solidFill>
                    <a:latin typeface="Arial" charset="0"/>
                  </a:rPr>
                  <a:t>Минэкономразвития России</a:t>
                </a:r>
                <a:endParaRPr lang="ru-RU" altLang="ru-RU" sz="900" dirty="0">
                  <a:solidFill>
                    <a:schemeClr val="tx1"/>
                  </a:solidFill>
                  <a:latin typeface="Arial" charset="0"/>
                  <a:hlinkClick r:id="rId6"/>
                </a:endParaRPr>
              </a:p>
              <a:p>
                <a:endParaRPr lang="ru-RU" altLang="ru-RU" sz="9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209" y="4424915"/>
              <a:ext cx="25908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Группа 42"/>
            <p:cNvGrpSpPr>
              <a:grpSpLocks/>
            </p:cNvGrpSpPr>
            <p:nvPr/>
          </p:nvGrpSpPr>
          <p:grpSpPr bwMode="auto">
            <a:xfrm>
              <a:off x="6038040" y="4472618"/>
              <a:ext cx="2442140" cy="1053697"/>
              <a:chOff x="6255368" y="714356"/>
              <a:chExt cx="2226657" cy="105369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255368" y="1481888"/>
                <a:ext cx="2214082" cy="2861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Cambria" pitchFamily="18" charset="0"/>
                  </a:rPr>
                  <a:t>minfin.astrobl.ru</a:t>
                </a:r>
                <a:endParaRPr lang="ru-RU" sz="1600" dirty="0">
                  <a:solidFill>
                    <a:schemeClr val="bg1"/>
                  </a:solidFill>
                  <a:latin typeface="Cambria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6512" y="714356"/>
                <a:ext cx="2195513" cy="80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Группа 46"/>
            <p:cNvGrpSpPr>
              <a:grpSpLocks/>
            </p:cNvGrpSpPr>
            <p:nvPr/>
          </p:nvGrpSpPr>
          <p:grpSpPr bwMode="auto">
            <a:xfrm>
              <a:off x="6072198" y="3417406"/>
              <a:ext cx="2357454" cy="1007814"/>
              <a:chOff x="6286512" y="1921120"/>
              <a:chExt cx="2214578" cy="1007814"/>
            </a:xfrm>
          </p:grpSpPr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6512" y="1921120"/>
                <a:ext cx="2214578" cy="7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6286403" y="2642463"/>
                <a:ext cx="2215284" cy="28616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Georgia" pitchFamily="18" charset="0"/>
                  </a:rPr>
                  <a:t>www.astrobl.ru</a:t>
                </a:r>
                <a:endParaRPr lang="ru-RU" sz="1600" dirty="0">
                  <a:solidFill>
                    <a:schemeClr val="bg1"/>
                  </a:solidFill>
                  <a:latin typeface="Cambria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Группа 45"/>
            <p:cNvGrpSpPr>
              <a:grpSpLocks/>
            </p:cNvGrpSpPr>
            <p:nvPr/>
          </p:nvGrpSpPr>
          <p:grpSpPr bwMode="auto">
            <a:xfrm>
              <a:off x="3214678" y="2175622"/>
              <a:ext cx="5357850" cy="1240377"/>
              <a:chOff x="571472" y="4572008"/>
              <a:chExt cx="5357850" cy="1240377"/>
            </a:xfrm>
          </p:grpSpPr>
          <p:pic>
            <p:nvPicPr>
              <p:cNvPr id="18" name="Picture 1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472" y="4572008"/>
                <a:ext cx="5357850" cy="117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3035815" y="5551664"/>
                <a:ext cx="2857624" cy="26072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179424"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Cambria" pitchFamily="18" charset="0"/>
                  </a:rPr>
                  <a:t>www.bus.gov.ru</a:t>
                </a:r>
                <a:endParaRPr lang="ru-RU" sz="1600" dirty="0">
                  <a:solidFill>
                    <a:schemeClr val="bg1"/>
                  </a:solidFill>
                  <a:latin typeface="Cambria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Группа 50"/>
            <p:cNvGrpSpPr>
              <a:grpSpLocks/>
            </p:cNvGrpSpPr>
            <p:nvPr/>
          </p:nvGrpSpPr>
          <p:grpSpPr bwMode="auto">
            <a:xfrm>
              <a:off x="642910" y="5673623"/>
              <a:ext cx="2567286" cy="862357"/>
              <a:chOff x="642910" y="4643674"/>
              <a:chExt cx="2567286" cy="862357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11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910" y="4680722"/>
                <a:ext cx="2543175" cy="8253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03" r="56444" b="74222"/>
              <a:stretch>
                <a:fillRect/>
              </a:stretch>
            </p:blipFill>
            <p:spPr bwMode="auto">
              <a:xfrm>
                <a:off x="654196" y="4643674"/>
                <a:ext cx="2556000" cy="6470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80" y="4915269"/>
            <a:ext cx="2645912" cy="84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 descr="C:\Users\Ирина Прохорова\Desktop\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56" y="2786892"/>
            <a:ext cx="2548922" cy="6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-15390" y="28663"/>
            <a:ext cx="12191999" cy="94027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cap="all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Открытые</a:t>
            </a:r>
            <a:r>
              <a:rPr lang="ru-RU" sz="240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информационные ресурсы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/>
          <a:srcRect l="29892" r="29797" b="24510"/>
          <a:stretch/>
        </p:blipFill>
        <p:spPr>
          <a:xfrm>
            <a:off x="11658703" y="47699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2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1639951"/>
              </p:ext>
            </p:extLst>
          </p:nvPr>
        </p:nvGraphicFramePr>
        <p:xfrm>
          <a:off x="202284" y="1394244"/>
          <a:ext cx="4965267" cy="463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9248"/>
                <a:gridCol w="1866019"/>
              </a:tblGrid>
              <a:tr h="94189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64629 человек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1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района</a:t>
                      </a:r>
                      <a:r>
                        <a:rPr lang="ru-RU" sz="1800" b="1" baseline="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840,9 </a:t>
                      </a:r>
                      <a:r>
                        <a:rPr lang="ru-RU" sz="1800" b="1" dirty="0" err="1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кв.км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5324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образований поселений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9591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и автономных учреждений.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(из них 14 школ)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726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хозяйствующих субъектов 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1568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43" y="1388865"/>
            <a:ext cx="6414848" cy="4201063"/>
          </a:xfrm>
        </p:spPr>
      </p:pic>
      <p:pic>
        <p:nvPicPr>
          <p:cNvPr id="13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755"/>
            <a:ext cx="12191999" cy="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2" y="0"/>
            <a:ext cx="12192001" cy="1325563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РАЙОНА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5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464420"/>
            <a:ext cx="8825658" cy="118202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Спасибо за внимание!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29892" r="29797" b="24510"/>
          <a:stretch/>
        </p:blipFill>
        <p:spPr>
          <a:xfrm>
            <a:off x="5323935" y="149084"/>
            <a:ext cx="1544128" cy="18330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48"/>
            <a:ext cx="12191999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824" y="3819805"/>
            <a:ext cx="5287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 РАЗРАБОТАНА</a:t>
            </a:r>
          </a:p>
          <a:p>
            <a:pPr algn="ctr"/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</a:t>
            </a:r>
          </a:p>
          <a:p>
            <a:pPr algn="ctr"/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«ПРИВОЛЖСКИЙ МУНИЦИПАЛЬНЫЙ РАЙОН АСТРАХАНСКОЙ ОБЛАСТИ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7648" y="3429000"/>
            <a:ext cx="5693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416450, Астраханская область, Приволжский район, с.Началово, ул.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Ленина, дом 46</a:t>
            </a:r>
          </a:p>
          <a:p>
            <a:pPr algn="ctr"/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altLang="en-US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privolg</a:t>
            </a:r>
            <a:r>
              <a:rPr lang="en-US" altLang="en-US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@mail.ru</a:t>
            </a:r>
            <a:endParaRPr lang="ru-RU" altLang="en-US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Понедельник-Пятница</a:t>
            </a:r>
          </a:p>
          <a:p>
            <a:pPr algn="ctr"/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8.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.30</a:t>
            </a:r>
          </a:p>
          <a:p>
            <a:pPr algn="ctr"/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 с 12.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0 -1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.00</a:t>
            </a:r>
            <a:endParaRPr lang="ru-RU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3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(8-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8512</a:t>
            </a: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49 -57-43</a:t>
            </a: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777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1653716"/>
              </p:ext>
            </p:extLst>
          </p:nvPr>
        </p:nvGraphicFramePr>
        <p:xfrm>
          <a:off x="-1" y="1961966"/>
          <a:ext cx="11638625" cy="476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-2" y="0"/>
            <a:ext cx="12192001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доходы и заработная плата населения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43883" y="1654437"/>
          <a:ext cx="11391529" cy="520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8800"/>
          <a:ext cx="10622872" cy="490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652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755"/>
            <a:ext cx="12191999" cy="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16258" y="1828800"/>
          <a:ext cx="10515600" cy="453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-69011" y="0"/>
            <a:ext cx="12261011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03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" y="6124755"/>
            <a:ext cx="11996927" cy="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6400" y="914401"/>
            <a:ext cx="88392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разработка прогноза социально-экономического развития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района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очередной финансовый год и плановый период (до 30 июня текущего года); 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разработка и утверждение основных направлений бюджетной и налоговой политики на очередной финансовый год и плановый период (до 1 сентября текущего года); 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составление проекта решения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бюджете района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очередной финансовый год и плановый период (до 15 ноября текущего года); 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рассмотрение и утверждение проекта решения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бюджете района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очередной финансовый год и плановый период (до 25 декабря текущего года); 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исполнение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района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(январь - декабрь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текущего года); 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этап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завершение операций по исполнению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района;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составление, рассмотрение и утверждение годового отчета об исполнении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района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(январь - май года, следующего за отчетным).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69011" y="0"/>
            <a:ext cx="12261011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40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755"/>
            <a:ext cx="12191999" cy="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/>
          <p:cNvGraphicFramePr/>
          <p:nvPr>
            <p:extLst/>
          </p:nvPr>
        </p:nvGraphicFramePr>
        <p:xfrm>
          <a:off x="1991547" y="2420888"/>
          <a:ext cx="8568951" cy="4076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1" name="Текст 3"/>
          <p:cNvSpPr txBox="1">
            <a:spLocks/>
          </p:cNvSpPr>
          <p:nvPr/>
        </p:nvSpPr>
        <p:spPr bwMode="auto">
          <a:xfrm>
            <a:off x="1741489" y="831851"/>
            <a:ext cx="874712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800"/>
              </a:spcBef>
              <a:buNone/>
            </a:pPr>
            <a:r>
              <a:rPr lang="ru-RU" altLang="en-US" sz="1600">
                <a:latin typeface="Century Schoolbook" panose="02040604050505020304" pitchFamily="18" charset="0"/>
              </a:rPr>
              <a:t>Учет мнения населения при распределении бюджетных средств и отчетность органов власти за свои «достижения» перед общественностью – это новый подход к раскрытию информации о бюджете.</a:t>
            </a: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129396" y="1745785"/>
            <a:ext cx="6162761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5386" y="1829468"/>
            <a:ext cx="489463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  <a:p>
            <a:r>
              <a:rPr lang="ru-RU" sz="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налогоплательщик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1421" y="1736538"/>
            <a:ext cx="193417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125386" y="4540373"/>
            <a:ext cx="629235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89782" y="4540373"/>
            <a:ext cx="3962004" cy="6001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  <a:p>
            <a:r>
              <a:rPr lang="ru-RU" sz="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получатель социальных гарантий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55913" y="4506602"/>
            <a:ext cx="3793630" cy="1708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pic>
        <p:nvPicPr>
          <p:cNvPr id="22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27" y="5663501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7" y="5661291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85" y="5663297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57" y="5668755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04" y="5648909"/>
            <a:ext cx="570359" cy="62137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27" y="5668755"/>
            <a:ext cx="672076" cy="64618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Выноска со стрелкой вправо 27"/>
          <p:cNvSpPr/>
          <p:nvPr/>
        </p:nvSpPr>
        <p:spPr>
          <a:xfrm>
            <a:off x="125386" y="2886086"/>
            <a:ext cx="6187883" cy="148761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  <a:r>
              <a:rPr lang="ru-RU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участник Публичных слушаний проекта Решения о бюджете района на очередной финансовый год и плановый период, проекта Решения об исполнении бюджета района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55913" y="3025077"/>
            <a:ext cx="222052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влияния гражданина на состав бюджета</a:t>
            </a:r>
          </a:p>
        </p:txBody>
      </p:sp>
      <p:pic>
        <p:nvPicPr>
          <p:cNvPr id="30" name="Picture 6" descr="https://thumbs.dreamstime.com/b/%D0%B1%D0%B8%D0%B7%D0%BD%D0%B5%D1%81%D0%BC%D0%B5%D0%BD-d-%D0%BF%D0%BE%D0%BA%D0%B0%D0%B7%D1%8B%D0%B2%D0%B0%D1%8F-%D0%B1%D0%BE-%D1%8C%D1%88%D0%B8%D0%B5-%D0%BF%D0%B0-%D1%8C%D1%86%D1%8B-%D1%80%D1%83%D0%BA%D0%B8-%D0%B2%D0%B2%D0%B5%D1%80%D1%85-%D1%8E%D0%B1%D0%B8%D1%82-%D0%BD%D0%B0-%D0%B1%D0%B5-%D0%B8%D0%B7%D0%BD%D0%BE%D0%B9-3534363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06" y="3005818"/>
            <a:ext cx="1485370" cy="1217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ttps://effects1.ru/gallery/GIF/Byt-semya/Finansy/dengi-20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420" y="1539006"/>
            <a:ext cx="1836204" cy="13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-61957" y="0"/>
            <a:ext cx="12261011" cy="80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974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39452" y="1345977"/>
            <a:ext cx="3932237" cy="4404172"/>
          </a:xfrm>
        </p:spPr>
        <p:txBody>
          <a:bodyPr numCol="1"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части бюджета это его доходные и расходные части: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показывает источники денежных средств бюджета;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показывает на какие цели направляются доходы.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включает в себя определения соотношения между расходной и доходной частями бюджета. Здесь возможны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различных варианта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58601"/>
              </p:ext>
            </p:extLst>
          </p:nvPr>
        </p:nvGraphicFramePr>
        <p:xfrm>
          <a:off x="5156555" y="1227138"/>
          <a:ext cx="6172200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Блок-схема: узел 21"/>
          <p:cNvSpPr/>
          <p:nvPr/>
        </p:nvSpPr>
        <p:spPr>
          <a:xfrm>
            <a:off x="5383213" y="146481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5383213" y="343830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417630" y="503659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325190" y="1922016"/>
            <a:ext cx="1058023" cy="3088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367042" y="5204938"/>
            <a:ext cx="789513" cy="3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425751" y="3895502"/>
            <a:ext cx="957462" cy="1212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12191999" cy="1105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755"/>
            <a:ext cx="12191999" cy="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/>
          <a:srcRect l="29892" r="29797" b="24510"/>
          <a:stretch/>
        </p:blipFill>
        <p:spPr>
          <a:xfrm>
            <a:off x="11658703" y="101422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3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31951" y="811213"/>
            <a:ext cx="8842375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Бюджет района составляется и утверждается на </a:t>
            </a:r>
            <a:r>
              <a:rPr lang="ru-RU" sz="16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2024 </a:t>
            </a:r>
            <a:r>
              <a:rPr lang="ru-RU" sz="1600" i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г. и на плановый период </a:t>
            </a:r>
            <a:r>
              <a:rPr lang="ru-RU" sz="16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2025 </a:t>
            </a:r>
            <a:r>
              <a:rPr lang="ru-RU" sz="1600" i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и </a:t>
            </a:r>
            <a:r>
              <a:rPr lang="ru-RU" sz="16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2026 </a:t>
            </a:r>
            <a:r>
              <a:rPr lang="ru-RU" sz="1600" i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23592" y="1547813"/>
            <a:ext cx="8125346" cy="33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Основы для составления проекта бюджета района:</a:t>
            </a: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3" b="99533" l="5000" r="90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9" y="2002536"/>
            <a:ext cx="1302159" cy="12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/>
          <p:nvPr/>
        </p:nvPicPr>
        <p:blipFill rotWithShape="1">
          <a:blip r:embed="rId4"/>
          <a:srcRect l="59929" t="15736" r="30489" b="74002"/>
          <a:stretch/>
        </p:blipFill>
        <p:spPr bwMode="auto">
          <a:xfrm>
            <a:off x="536017" y="3581401"/>
            <a:ext cx="1024521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0" y="4963153"/>
            <a:ext cx="1135566" cy="10333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5" name="Группа 44"/>
          <p:cNvGrpSpPr/>
          <p:nvPr/>
        </p:nvGrpSpPr>
        <p:grpSpPr>
          <a:xfrm>
            <a:off x="2234206" y="2083332"/>
            <a:ext cx="8525530" cy="1124243"/>
            <a:chOff x="-1515637" y="44032"/>
            <a:chExt cx="10184047" cy="1546951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-1515637" y="116894"/>
              <a:ext cx="10184047" cy="1474089"/>
            </a:xfrm>
            <a:prstGeom prst="roundRect">
              <a:avLst>
                <a:gd name="adj" fmla="val 10000"/>
              </a:avLst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44009" y="44032"/>
              <a:ext cx="7184788" cy="1387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Бюджетное послание президента РФ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203456" y="3391292"/>
            <a:ext cx="4738882" cy="1474089"/>
            <a:chOff x="834" y="1603215"/>
            <a:chExt cx="4749733" cy="1474089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834" y="1603215"/>
              <a:ext cx="4749733" cy="1474089"/>
            </a:xfrm>
            <a:prstGeom prst="roundRect">
              <a:avLst>
                <a:gd name="adj" fmla="val 10000"/>
              </a:avLst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44009" y="1646390"/>
              <a:ext cx="4169153" cy="1387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и бюджетной политики Астраханской области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7228550" y="3369705"/>
            <a:ext cx="3531185" cy="1474089"/>
            <a:chOff x="4945953" y="1603215"/>
            <a:chExt cx="2326020" cy="1474089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945953" y="1603215"/>
              <a:ext cx="2326020" cy="147408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4955478" y="1646390"/>
              <a:ext cx="2273320" cy="1387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 Закона Астраханской области о бюджете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708171" y="4998847"/>
            <a:ext cx="2326020" cy="1474089"/>
            <a:chOff x="625" y="3206430"/>
            <a:chExt cx="2326020" cy="1474089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625" y="3206430"/>
              <a:ext cx="2326020" cy="147408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6" name="Скругленный прямоугольник 4"/>
            <p:cNvSpPr/>
            <p:nvPr/>
          </p:nvSpPr>
          <p:spPr>
            <a:xfrm>
              <a:off x="43800" y="3249605"/>
              <a:ext cx="2239670" cy="1387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социально-экономического развития МО «Приволжский муниципальный район Астраханской области»</a:t>
              </a:r>
            </a:p>
          </p:txBody>
        </p:sp>
      </p:grpSp>
      <p:sp>
        <p:nvSpPr>
          <p:cNvPr id="59" name="Скругленный прямоугольник 4"/>
          <p:cNvSpPr/>
          <p:nvPr/>
        </p:nvSpPr>
        <p:spPr>
          <a:xfrm>
            <a:off x="5128565" y="2887532"/>
            <a:ext cx="2239670" cy="13877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8222918" y="4963153"/>
            <a:ext cx="2326020" cy="1474089"/>
            <a:chOff x="4945953" y="3205573"/>
            <a:chExt cx="2326020" cy="1474089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4945953" y="3205573"/>
              <a:ext cx="2326020" cy="147408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4"/>
            <p:cNvSpPr/>
            <p:nvPr/>
          </p:nvSpPr>
          <p:spPr>
            <a:xfrm>
              <a:off x="4989128" y="3248748"/>
              <a:ext cx="2239670" cy="1387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МО «Приволжский муниципальный район Астраханской области»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559664" y="4930144"/>
            <a:ext cx="2326020" cy="1524252"/>
            <a:chOff x="2381372" y="3248748"/>
            <a:chExt cx="2326020" cy="1524252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2381372" y="3298911"/>
              <a:ext cx="2326020" cy="147408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5" name="Скругленный прямоугольник 4"/>
            <p:cNvSpPr/>
            <p:nvPr/>
          </p:nvSpPr>
          <p:spPr>
            <a:xfrm>
              <a:off x="2467722" y="3248748"/>
              <a:ext cx="2239670" cy="1387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и бюджетной политики МО «Приволжский муниципальный район Астраханской области»</a:t>
              </a:r>
            </a:p>
          </p:txBody>
        </p:sp>
      </p:grpSp>
      <p:sp>
        <p:nvSpPr>
          <p:cNvPr id="35" name="Заголовок 1"/>
          <p:cNvSpPr txBox="1">
            <a:spLocks/>
          </p:cNvSpPr>
          <p:nvPr/>
        </p:nvSpPr>
        <p:spPr>
          <a:xfrm>
            <a:off x="-69011" y="0"/>
            <a:ext cx="12261011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БЮДЖЕТА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4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1952" y="932063"/>
            <a:ext cx="4350060" cy="96766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7034830"/>
              </p:ext>
            </p:extLst>
          </p:nvPr>
        </p:nvGraphicFramePr>
        <p:xfrm>
          <a:off x="609600" y="2050742"/>
          <a:ext cx="5386388" cy="4075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13358" y="994299"/>
            <a:ext cx="4358937" cy="90542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</a:p>
          <a:p>
            <a:endParaRPr lang="ru-RU" dirty="0"/>
          </a:p>
        </p:txBody>
      </p:sp>
      <p:graphicFrame>
        <p:nvGraphicFramePr>
          <p:cNvPr id="10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4691121"/>
              </p:ext>
            </p:extLst>
          </p:nvPr>
        </p:nvGraphicFramePr>
        <p:xfrm>
          <a:off x="6192838" y="2050742"/>
          <a:ext cx="5694362" cy="4075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8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74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4735</TotalTime>
  <Words>1792</Words>
  <Application>Microsoft Office PowerPoint</Application>
  <PresentationFormat>Широкоэкранный</PresentationFormat>
  <Paragraphs>683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Bookman Old Style</vt:lpstr>
      <vt:lpstr>Calibri</vt:lpstr>
      <vt:lpstr>Cambria</vt:lpstr>
      <vt:lpstr>Century Schoolbook</vt:lpstr>
      <vt:lpstr>Georgia</vt:lpstr>
      <vt:lpstr>Sylfaen</vt:lpstr>
      <vt:lpstr>Times New Roman</vt:lpstr>
      <vt:lpstr>Wingdings</vt:lpstr>
      <vt:lpstr>Тема Office</vt:lpstr>
      <vt:lpstr> БЮДЖЕТ ДЛЯ ГРАЖДАН Проект бюджета муниципального образования «Приволжский муниципальный район Астраханской области» на 2024 год и на плановый период 2025 и 2026 годов</vt:lpstr>
      <vt:lpstr>Презентация PowerPoint</vt:lpstr>
      <vt:lpstr>ОСНОВНЫЕ ПОКАЗАТЕЛИ СОЦИАЛЬНО-ЭКОНОМИЧЕСКОГО РАЗВИТИЯ Денежные доходы и заработная плата населения</vt:lpstr>
      <vt:lpstr>ОСНОВНЫЕ ПОКАЗАТЕЛИ СОЦИАЛЬНО-ЭКОНОМИЧЕСКОГО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</vt:lpstr>
      <vt:lpstr>Презентация PowerPoint</vt:lpstr>
      <vt:lpstr>Презентация PowerPoint</vt:lpstr>
      <vt:lpstr>Презентация PowerPoint</vt:lpstr>
      <vt:lpstr>ОСНОВНЫЕ СВЕДЕНИЯ О МЕЖБЮДЖЕТНЫХ ОТНОШЕНИЯХ  (млн руб.)</vt:lpstr>
      <vt:lpstr>РАСХОДЫ БЮДЖЕТА (ТЫС.РУБ.)</vt:lpstr>
      <vt:lpstr>РАСХОДЫ НА МУНИЦИПАЛЬНЫЕ ПРОГРАММЫ (ТЫС.РУБ.)</vt:lpstr>
      <vt:lpstr>РАСХОДЫ НА МУНИЦИПАЛЬНЫЕ ПРОГРАММЫ (ТЫС.РУБ.)</vt:lpstr>
      <vt:lpstr>РАСХОДЫ БЮДЖЕТА СОЦИАЛЬНОГО ХАРАКТЕРА (ОБРАЗОВАНИЕ, КУЛЬТУРА, СОЦИАЛЬНАЯ ПОЛИТИКА, ФИЗИЧЕСКАЯ КУЛЬТУРА И СПОРТ)</vt:lpstr>
      <vt:lpstr>ДОЛГОВАЯ ПОЛИТИКА (МЛН РУБ.)</vt:lpstr>
      <vt:lpstr>Презентация PowerPoint</vt:lpstr>
      <vt:lpstr>  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проекта бюджета муниципального образования «Приволжский район» на 2022 год и на плановый период 2023 и 2024 годов</dc:title>
  <dc:creator>наташа</dc:creator>
  <cp:lastModifiedBy>наташа</cp:lastModifiedBy>
  <cp:revision>404</cp:revision>
  <cp:lastPrinted>2023-12-06T10:14:07Z</cp:lastPrinted>
  <dcterms:created xsi:type="dcterms:W3CDTF">2021-11-18T12:06:37Z</dcterms:created>
  <dcterms:modified xsi:type="dcterms:W3CDTF">2024-01-22T04:31:52Z</dcterms:modified>
</cp:coreProperties>
</file>