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4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rawings/drawing2.xml" ContentType="application/vnd.openxmlformats-officedocument.drawingml.chartshapes+xml"/>
  <Override PartName="/ppt/charts/chart29.xml" ContentType="application/vnd.openxmlformats-officedocument.drawingml.chart+xml"/>
  <Override PartName="/ppt/drawings/drawing3.xml" ContentType="application/vnd.openxmlformats-officedocument.drawingml.chartshapes+xml"/>
  <Override PartName="/ppt/charts/chart30.xml" ContentType="application/vnd.openxmlformats-officedocument.drawingml.chart+xml"/>
  <Override PartName="/ppt/drawings/drawing4.xml" ContentType="application/vnd.openxmlformats-officedocument.drawingml.chartshapes+xml"/>
  <Override PartName="/ppt/charts/chart31.xml" ContentType="application/vnd.openxmlformats-officedocument.drawingml.chart+xml"/>
  <Override PartName="/ppt/drawings/drawing5.xml" ContentType="application/vnd.openxmlformats-officedocument.drawingml.chartshapes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drawings/drawing6.xml" ContentType="application/vnd.openxmlformats-officedocument.drawingml.chartshapes+xml"/>
  <Override PartName="/ppt/charts/chart36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401" r:id="rId2"/>
    <p:sldId id="402" r:id="rId3"/>
    <p:sldId id="302" r:id="rId4"/>
    <p:sldId id="310" r:id="rId5"/>
    <p:sldId id="304" r:id="rId6"/>
    <p:sldId id="305" r:id="rId7"/>
    <p:sldId id="300" r:id="rId8"/>
    <p:sldId id="303" r:id="rId9"/>
    <p:sldId id="306" r:id="rId10"/>
    <p:sldId id="307" r:id="rId11"/>
    <p:sldId id="308" r:id="rId12"/>
    <p:sldId id="291" r:id="rId13"/>
    <p:sldId id="295" r:id="rId14"/>
    <p:sldId id="328" r:id="rId15"/>
    <p:sldId id="329" r:id="rId16"/>
    <p:sldId id="296" r:id="rId17"/>
    <p:sldId id="297" r:id="rId18"/>
    <p:sldId id="301" r:id="rId19"/>
    <p:sldId id="309" r:id="rId20"/>
    <p:sldId id="298" r:id="rId21"/>
    <p:sldId id="299" r:id="rId22"/>
    <p:sldId id="286" r:id="rId23"/>
    <p:sldId id="330" r:id="rId24"/>
    <p:sldId id="294" r:id="rId25"/>
    <p:sldId id="404" r:id="rId26"/>
    <p:sldId id="406" r:id="rId27"/>
    <p:sldId id="331" r:id="rId28"/>
    <p:sldId id="311" r:id="rId29"/>
    <p:sldId id="340" r:id="rId30"/>
    <p:sldId id="338" r:id="rId31"/>
    <p:sldId id="341" r:id="rId32"/>
    <p:sldId id="293" r:id="rId33"/>
    <p:sldId id="344" r:id="rId34"/>
    <p:sldId id="346" r:id="rId35"/>
    <p:sldId id="343" r:id="rId36"/>
    <p:sldId id="312" r:id="rId37"/>
    <p:sldId id="347" r:id="rId38"/>
    <p:sldId id="348" r:id="rId39"/>
    <p:sldId id="349" r:id="rId40"/>
    <p:sldId id="350" r:id="rId41"/>
    <p:sldId id="352" r:id="rId42"/>
    <p:sldId id="351" r:id="rId43"/>
    <p:sldId id="353" r:id="rId44"/>
    <p:sldId id="269" r:id="rId45"/>
    <p:sldId id="354" r:id="rId46"/>
    <p:sldId id="270" r:id="rId47"/>
    <p:sldId id="355" r:id="rId48"/>
    <p:sldId id="369" r:id="rId49"/>
    <p:sldId id="357" r:id="rId50"/>
    <p:sldId id="359" r:id="rId51"/>
    <p:sldId id="365" r:id="rId52"/>
    <p:sldId id="397" r:id="rId53"/>
    <p:sldId id="398" r:id="rId54"/>
    <p:sldId id="399" r:id="rId55"/>
    <p:sldId id="391" r:id="rId56"/>
    <p:sldId id="392" r:id="rId57"/>
    <p:sldId id="393" r:id="rId58"/>
    <p:sldId id="367" r:id="rId59"/>
    <p:sldId id="395" r:id="rId60"/>
    <p:sldId id="316" r:id="rId61"/>
    <p:sldId id="356" r:id="rId62"/>
    <p:sldId id="389" r:id="rId63"/>
    <p:sldId id="407" r:id="rId64"/>
    <p:sldId id="342" r:id="rId65"/>
    <p:sldId id="403" r:id="rId66"/>
    <p:sldId id="396" r:id="rId67"/>
    <p:sldId id="290" r:id="rId68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594FF"/>
    <a:srgbClr val="E509B6"/>
    <a:srgbClr val="DCD6DA"/>
    <a:srgbClr val="23574E"/>
    <a:srgbClr val="3F9170"/>
    <a:srgbClr val="D6E3BB"/>
    <a:srgbClr val="7F63A1"/>
    <a:srgbClr val="C5C000"/>
    <a:srgbClr val="B0A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6283" autoAdjust="0"/>
  </p:normalViewPr>
  <p:slideViewPr>
    <p:cSldViewPr>
      <p:cViewPr varScale="1">
        <p:scale>
          <a:sx n="85" d="100"/>
          <a:sy n="85" d="100"/>
        </p:scale>
        <p:origin x="133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>
        <c:manualLayout>
          <c:xMode val="edge"/>
          <c:yMode val="edge"/>
          <c:x val="0.53237733780866858"/>
          <c:y val="9.6550721667228737E-2"/>
        </c:manualLayout>
      </c:layout>
      <c:overlay val="0"/>
      <c:txPr>
        <a:bodyPr/>
        <a:lstStyle/>
        <a:p>
          <a:pPr>
            <a:defRPr sz="12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2298479762876647"/>
          <c:y val="3.4089551022418924E-2"/>
          <c:w val="0.68949324867718165"/>
          <c:h val="0.845466421665603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rgbClr val="00B050"/>
            </a:solidFill>
            <a:ln w="28575">
              <a:noFill/>
            </a:ln>
          </c:spPr>
          <c:invertIfNegative val="0"/>
          <c:dPt>
            <c:idx val="1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отчет 2022</c:v>
                </c:pt>
                <c:pt idx="1">
                  <c:v>оценка 2023</c:v>
                </c:pt>
                <c:pt idx="2">
                  <c:v>прогноз 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1846.5</c:v>
                </c:pt>
                <c:pt idx="1">
                  <c:v>1252.2</c:v>
                </c:pt>
                <c:pt idx="2">
                  <c:v>1203.8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9009360"/>
        <c:axId val="429009752"/>
      </c:barChart>
      <c:catAx>
        <c:axId val="429009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29009752"/>
        <c:crosses val="autoZero"/>
        <c:auto val="1"/>
        <c:lblAlgn val="ctr"/>
        <c:lblOffset val="100"/>
        <c:noMultiLvlLbl val="0"/>
      </c:catAx>
      <c:valAx>
        <c:axId val="429009752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429009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959458899626323E-2"/>
          <c:y val="9.5448971766143448E-2"/>
          <c:w val="0.97304055439482162"/>
          <c:h val="0.816814574659797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 (факт)</c:v>
                </c:pt>
                <c:pt idx="1">
                  <c:v>2021 г (факт)</c:v>
                </c:pt>
                <c:pt idx="2">
                  <c:v>2022 г (оценка) </c:v>
                </c:pt>
                <c:pt idx="3">
                  <c:v>2023 г (план)</c:v>
                </c:pt>
                <c:pt idx="4">
                  <c:v>2024 г (план)</c:v>
                </c:pt>
                <c:pt idx="5">
                  <c:v>2025 г (план)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286188.5</c:v>
                </c:pt>
                <c:pt idx="1">
                  <c:v>307246.3</c:v>
                </c:pt>
                <c:pt idx="2">
                  <c:v>399659</c:v>
                </c:pt>
                <c:pt idx="3">
                  <c:v>374046</c:v>
                </c:pt>
                <c:pt idx="4">
                  <c:v>349813</c:v>
                </c:pt>
                <c:pt idx="5">
                  <c:v>348538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gapDepth val="61"/>
        <c:shape val="box"/>
        <c:axId val="429102128"/>
        <c:axId val="429102520"/>
        <c:axId val="0"/>
      </c:bar3DChart>
      <c:catAx>
        <c:axId val="429102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29102520"/>
        <c:crosses val="autoZero"/>
        <c:auto val="1"/>
        <c:lblAlgn val="ctr"/>
        <c:lblOffset val="100"/>
        <c:noMultiLvlLbl val="0"/>
      </c:catAx>
      <c:valAx>
        <c:axId val="429102520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429102128"/>
        <c:crosses val="autoZero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2499">
          <a:latin typeface="Century Schoolbook" panose="020406040505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493182254657186"/>
          <c:y val="2.672397989768726E-2"/>
          <c:w val="0.78311013064586454"/>
          <c:h val="0.6903894154879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</c:dPt>
          <c:cat>
            <c:strRef>
              <c:f>Лист1!$A$2:$A$4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264836</c:v>
                </c:pt>
                <c:pt idx="1">
                  <c:v>238583</c:v>
                </c:pt>
                <c:pt idx="2">
                  <c:v>235065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Акцизы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8800</c:v>
                </c:pt>
                <c:pt idx="1">
                  <c:v>8800</c:v>
                </c:pt>
                <c:pt idx="2">
                  <c:v>8800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со спецрежимом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Лист1!$D$2:$D$4</c:f>
              <c:numCache>
                <c:formatCode>#\ ##0.0</c:formatCode>
                <c:ptCount val="3"/>
                <c:pt idx="0">
                  <c:v>92839</c:v>
                </c:pt>
                <c:pt idx="1">
                  <c:v>94526</c:v>
                </c:pt>
                <c:pt idx="2">
                  <c:v>96538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Госпошлина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Лист1!$E$2:$E$4</c:f>
              <c:numCache>
                <c:formatCode>#\ ##0.0</c:formatCode>
                <c:ptCount val="3"/>
                <c:pt idx="0">
                  <c:v>7571</c:v>
                </c:pt>
                <c:pt idx="1">
                  <c:v>7904</c:v>
                </c:pt>
                <c:pt idx="2">
                  <c:v>8135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29103696"/>
        <c:axId val="429104088"/>
      </c:barChart>
      <c:catAx>
        <c:axId val="42910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9104088"/>
        <c:crosses val="autoZero"/>
        <c:auto val="1"/>
        <c:lblAlgn val="ctr"/>
        <c:lblOffset val="100"/>
        <c:noMultiLvlLbl val="0"/>
      </c:catAx>
      <c:valAx>
        <c:axId val="429104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91036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1" i="0" u="none" strike="noStrike" kern="1200" baseline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433489944037303E-2"/>
          <c:y val="9.1261632922471955E-2"/>
          <c:w val="0.97304055439482162"/>
          <c:h val="0.843525296490765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prst="convex"/>
            </a:sp3d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0"/>
              <c:layout>
                <c:manualLayout>
                  <c:x val="7.0869215921263353E-3"/>
                  <c:y val="-6.1222586894850543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2093545729972037E-3"/>
                  <c:y val="-2.2248418826922587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047594806039587E-7"/>
                  <c:y val="2.2188827977693393E-4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182672422021664E-3"/>
                  <c:y val="6.9565305786937473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224356322936221E-2"/>
                  <c:y val="2.9485201664197153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6122886374161711E-3"/>
                  <c:y val="8.3479769081953887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2091336211010832E-3"/>
                  <c:y val="2.2258934859139502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9.8213117825691927E-3"/>
                  <c:y val="-4.4517869718279004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 (факт)</c:v>
                </c:pt>
                <c:pt idx="1">
                  <c:v>2021 г (факт)</c:v>
                </c:pt>
                <c:pt idx="2">
                  <c:v>2022 г (оценка)</c:v>
                </c:pt>
                <c:pt idx="3">
                  <c:v>2023 г (план)</c:v>
                </c:pt>
                <c:pt idx="4">
                  <c:v>2024 г (план)</c:v>
                </c:pt>
                <c:pt idx="5">
                  <c:v>2025 г (план)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70290.399999999994</c:v>
                </c:pt>
                <c:pt idx="1">
                  <c:v>108637.3</c:v>
                </c:pt>
                <c:pt idx="2">
                  <c:v>119070.8</c:v>
                </c:pt>
                <c:pt idx="3">
                  <c:v>81679.3</c:v>
                </c:pt>
                <c:pt idx="4">
                  <c:v>81899</c:v>
                </c:pt>
                <c:pt idx="5">
                  <c:v>82151.8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9105656"/>
        <c:axId val="429106048"/>
        <c:axId val="0"/>
      </c:bar3DChart>
      <c:catAx>
        <c:axId val="429105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29106048"/>
        <c:crosses val="autoZero"/>
        <c:auto val="1"/>
        <c:lblAlgn val="ctr"/>
        <c:lblOffset val="100"/>
        <c:noMultiLvlLbl val="0"/>
      </c:catAx>
      <c:valAx>
        <c:axId val="429106048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429105656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2499">
          <a:latin typeface="Century Schoolbook" panose="020406040505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45789063520041"/>
          <c:y val="0.12520385003289664"/>
          <c:w val="0.54277621711385293"/>
          <c:h val="0.368713822790528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10DE46"/>
              </a:solidFill>
            </c:spPr>
          </c:dPt>
          <c:dPt>
            <c:idx val="2"/>
            <c:bubble3D val="0"/>
            <c:spPr>
              <a:solidFill>
                <a:srgbClr val="CF17AC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0.11645680974366295"/>
                  <c:y val="-2.52046464880544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55,6%</a:t>
                    </a:r>
                    <a:endParaRPr lang="en-US" sz="1400" dirty="0"/>
                  </a:p>
                </c:rich>
              </c:tx>
              <c:spPr>
                <a:solidFill>
                  <a:srgbClr val="FFD243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8251444379161765E-2"/>
                  <c:y val="-5.6487290186476658E-3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36,7%</a:t>
                    </a:r>
                    <a:endParaRPr lang="en-US" sz="1400" dirty="0"/>
                  </a:p>
                </c:rich>
              </c:tx>
              <c:spPr>
                <a:solidFill>
                  <a:srgbClr val="10E648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0958951478652568E-2"/>
                  <c:y val="-6.223025707884072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3,2%</a:t>
                    </a:r>
                    <a:endParaRPr lang="en-US" sz="1400" dirty="0"/>
                  </a:p>
                </c:rich>
              </c:tx>
              <c:spPr>
                <a:solidFill>
                  <a:srgbClr val="E622C1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07626240370806E-2"/>
                  <c:y val="-3.5548119694572278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4,5%</a:t>
                    </a:r>
                    <a:endParaRPr lang="en-US" sz="1400" dirty="0"/>
                  </a:p>
                </c:rich>
              </c:tx>
              <c:spPr>
                <a:solidFill>
                  <a:srgbClr val="FF2929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804892013013369E-2"/>
                  <c:y val="-0.1784411461958561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/>
                      <a:t>35,8</a:t>
                    </a:r>
                    <a:r>
                      <a:rPr lang="en-US" sz="1400"/>
                      <a:t>%</a:t>
                    </a:r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9769548065307278E-2"/>
                  <c:y val="-8.8149110848030315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/>
                      <a:t>10,1</a:t>
                    </a:r>
                    <a:r>
                      <a:rPr lang="en-US" sz="1400"/>
                      <a:t>%</a:t>
                    </a:r>
                  </a:p>
                </c:rich>
              </c:tx>
              <c:spPr>
                <a:solidFill>
                  <a:srgbClr val="1DC4FF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6162093948092899E-2"/>
                  <c:y val="-9.3245416749884458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/>
                      <a:t>0,1</a:t>
                    </a:r>
                    <a:r>
                      <a:rPr lang="en-US" sz="1400"/>
                      <a:t>%</a:t>
                    </a:r>
                  </a:p>
                </c:rich>
              </c:tx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0221104899150348"/>
                  <c:y val="2.8158316760738345E-3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 dirty="0" smtClean="0"/>
                      <a:t>2,3</a:t>
                    </a:r>
                    <a:r>
                      <a:rPr lang="en-US" sz="1400" dirty="0" smtClean="0"/>
                      <a:t>%</a:t>
                    </a:r>
                    <a:endParaRPr lang="en-US" sz="14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001012043091818E-2"/>
                  <c:y val="9.5350706314035485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 dirty="0" smtClean="0"/>
                      <a:t>0,05</a:t>
                    </a:r>
                    <a:r>
                      <a:rPr lang="en-US" sz="1400" dirty="0" smtClean="0"/>
                      <a:t>%</a:t>
                    </a:r>
                    <a:endParaRPr lang="en-US" sz="14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</c:v>
                </c:pt>
                <c:pt idx="1">
                  <c:v>Доходы от продажи имущества</c:v>
                </c:pt>
                <c:pt idx="2">
                  <c:v>Платежи за ненативное воздействие</c:v>
                </c:pt>
                <c:pt idx="3">
                  <c:v>Штрафы, санкции и 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45420</c:v>
                </c:pt>
                <c:pt idx="1">
                  <c:v>30000</c:v>
                </c:pt>
                <c:pt idx="2">
                  <c:v>3681.3</c:v>
                </c:pt>
                <c:pt idx="3">
                  <c:v>2578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5394">
          <a:noFill/>
        </a:ln>
      </c:spPr>
    </c:plotArea>
    <c:legend>
      <c:legendPos val="r"/>
      <c:layout>
        <c:manualLayout>
          <c:xMode val="edge"/>
          <c:yMode val="edge"/>
          <c:x val="0"/>
          <c:y val="0.53500660501981501"/>
          <c:w val="0.50097465886939563"/>
          <c:h val="0.32232496697490082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45789063520041"/>
          <c:y val="0.12520385003289664"/>
          <c:w val="0.54277621711385293"/>
          <c:h val="0.368713822790528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10DE46"/>
              </a:solidFill>
            </c:spPr>
          </c:dPt>
          <c:dPt>
            <c:idx val="2"/>
            <c:bubble3D val="0"/>
            <c:spPr>
              <a:solidFill>
                <a:srgbClr val="CF17AC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9.3450443168807296E-2"/>
                  <c:y val="-1.8555851867072547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55,5%</a:t>
                    </a:r>
                    <a:endParaRPr lang="en-US" sz="1400" dirty="0"/>
                  </a:p>
                </c:rich>
              </c:tx>
              <c:spPr>
                <a:solidFill>
                  <a:srgbClr val="FFD243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8251444379161765E-2"/>
                  <c:y val="-5.6487290186476658E-3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36,6%</a:t>
                    </a:r>
                    <a:endParaRPr lang="en-US" sz="1400" dirty="0"/>
                  </a:p>
                </c:rich>
              </c:tx>
              <c:spPr>
                <a:solidFill>
                  <a:srgbClr val="10E648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0958951478652568E-2"/>
                  <c:y val="-6.223025707884072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4,7%</a:t>
                    </a:r>
                    <a:endParaRPr lang="en-US" sz="1400" dirty="0"/>
                  </a:p>
                </c:rich>
              </c:tx>
              <c:spPr>
                <a:solidFill>
                  <a:srgbClr val="E622C1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07626240370806E-2"/>
                  <c:y val="-3.5548119694572278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3,2%</a:t>
                    </a:r>
                    <a:endParaRPr lang="en-US" sz="1400" dirty="0"/>
                  </a:p>
                </c:rich>
              </c:tx>
              <c:spPr>
                <a:solidFill>
                  <a:srgbClr val="FF2929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804892013013369E-2"/>
                  <c:y val="-0.1784411461958561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/>
                      <a:t>35,8</a:t>
                    </a:r>
                    <a:r>
                      <a:rPr lang="en-US" sz="1400"/>
                      <a:t>%</a:t>
                    </a:r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9769548065307278E-2"/>
                  <c:y val="-8.8149110848030315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/>
                      <a:t>10,1</a:t>
                    </a:r>
                    <a:r>
                      <a:rPr lang="en-US" sz="1400"/>
                      <a:t>%</a:t>
                    </a:r>
                  </a:p>
                </c:rich>
              </c:tx>
              <c:spPr>
                <a:solidFill>
                  <a:srgbClr val="1DC4FF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6162093948092899E-2"/>
                  <c:y val="-9.3245416749884458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/>
                      <a:t>0,1</a:t>
                    </a:r>
                    <a:r>
                      <a:rPr lang="en-US" sz="1400"/>
                      <a:t>%</a:t>
                    </a:r>
                  </a:p>
                </c:rich>
              </c:tx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0221104899150348"/>
                  <c:y val="2.8158316760738345E-3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 dirty="0" smtClean="0"/>
                      <a:t>2,3</a:t>
                    </a:r>
                    <a:r>
                      <a:rPr lang="en-US" sz="1400" dirty="0" smtClean="0"/>
                      <a:t>%</a:t>
                    </a:r>
                    <a:endParaRPr lang="en-US" sz="14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001012043091818E-2"/>
                  <c:y val="9.5350706314035485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 dirty="0" smtClean="0"/>
                      <a:t>0,05</a:t>
                    </a:r>
                    <a:r>
                      <a:rPr lang="en-US" sz="1400" dirty="0" smtClean="0"/>
                      <a:t>%</a:t>
                    </a:r>
                    <a:endParaRPr lang="en-US" sz="14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</c:v>
                </c:pt>
                <c:pt idx="1">
                  <c:v>Доходы от продажи имущества</c:v>
                </c:pt>
                <c:pt idx="2">
                  <c:v>Платежи за негативное воздействие</c:v>
                </c:pt>
                <c:pt idx="3">
                  <c:v>Штрафы, санкции и 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45420</c:v>
                </c:pt>
                <c:pt idx="1">
                  <c:v>30000</c:v>
                </c:pt>
                <c:pt idx="2">
                  <c:v>3829</c:v>
                </c:pt>
                <c:pt idx="3">
                  <c:v>2650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4837">
          <a:noFill/>
        </a:ln>
      </c:spPr>
    </c:plotArea>
    <c:legend>
      <c:legendPos val="r"/>
      <c:layout>
        <c:manualLayout>
          <c:xMode val="edge"/>
          <c:yMode val="edge"/>
          <c:x val="5.8479532163742687E-2"/>
          <c:y val="0.54425363276089822"/>
          <c:w val="0.50097465886939563"/>
          <c:h val="0.32232496697490082"/>
        </c:manualLayout>
      </c:layout>
      <c:overlay val="0"/>
      <c:txPr>
        <a:bodyPr/>
        <a:lstStyle/>
        <a:p>
          <a:pPr>
            <a:defRPr sz="978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60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45789063520041"/>
          <c:y val="0.12520385003289664"/>
          <c:w val="0.54277621711385293"/>
          <c:h val="0.368713822790528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10DE46"/>
              </a:solidFill>
            </c:spPr>
          </c:dPt>
          <c:dPt>
            <c:idx val="2"/>
            <c:bubble3D val="0"/>
            <c:spPr>
              <a:solidFill>
                <a:srgbClr val="CF17AC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9.9144170635293849E-2"/>
                  <c:y val="-6.1936494558456394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55,3%</a:t>
                    </a:r>
                    <a:endParaRPr lang="en-US" sz="1400" dirty="0"/>
                  </a:p>
                </c:rich>
              </c:tx>
              <c:spPr>
                <a:solidFill>
                  <a:srgbClr val="FFD243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10562379917583"/>
                      <c:h val="5.2914025401109746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9.8251444379161765E-2"/>
                  <c:y val="-5.6487290186476658E-3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36,5%</a:t>
                    </a:r>
                    <a:endParaRPr lang="en-US" sz="1400" dirty="0"/>
                  </a:p>
                </c:rich>
              </c:tx>
              <c:spPr>
                <a:solidFill>
                  <a:srgbClr val="10E648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0958951478652568E-2"/>
                  <c:y val="-6.223025707884072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4,8%</a:t>
                    </a:r>
                    <a:endParaRPr lang="en-US" sz="1400" dirty="0"/>
                  </a:p>
                </c:rich>
              </c:tx>
              <c:spPr>
                <a:solidFill>
                  <a:srgbClr val="E622C1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07626240370806E-2"/>
                  <c:y val="-3.5548119694572278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3,3%</a:t>
                    </a:r>
                    <a:endParaRPr lang="en-US" sz="1400" dirty="0"/>
                  </a:p>
                </c:rich>
              </c:tx>
              <c:spPr>
                <a:solidFill>
                  <a:srgbClr val="FF2929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804892013013369E-2"/>
                  <c:y val="-0.1784411461958561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/>
                      <a:t>35,8</a:t>
                    </a:r>
                    <a:r>
                      <a:rPr lang="en-US" sz="1400"/>
                      <a:t>%</a:t>
                    </a:r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9769548065307278E-2"/>
                  <c:y val="-8.8149110848030315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/>
                      <a:t>10,1</a:t>
                    </a:r>
                    <a:r>
                      <a:rPr lang="en-US" sz="1400"/>
                      <a:t>%</a:t>
                    </a:r>
                  </a:p>
                </c:rich>
              </c:tx>
              <c:spPr>
                <a:solidFill>
                  <a:srgbClr val="1DC4FF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6162093948092899E-2"/>
                  <c:y val="-9.3245416749884458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/>
                      <a:t>0,1</a:t>
                    </a:r>
                    <a:r>
                      <a:rPr lang="en-US" sz="1400"/>
                      <a:t>%</a:t>
                    </a:r>
                  </a:p>
                </c:rich>
              </c:tx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0221104899150348"/>
                  <c:y val="2.8158316760738345E-3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 dirty="0" smtClean="0"/>
                      <a:t>2,3</a:t>
                    </a:r>
                    <a:r>
                      <a:rPr lang="en-US" sz="1400" dirty="0" smtClean="0"/>
                      <a:t>%</a:t>
                    </a:r>
                    <a:endParaRPr lang="en-US" sz="14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001012043091818E-2"/>
                  <c:y val="9.5350706314035485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 dirty="0" smtClean="0"/>
                      <a:t>0,05</a:t>
                    </a:r>
                    <a:r>
                      <a:rPr lang="en-US" sz="1400" dirty="0" smtClean="0"/>
                      <a:t>%</a:t>
                    </a:r>
                    <a:endParaRPr lang="en-US" sz="14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</c:v>
                </c:pt>
                <c:pt idx="1">
                  <c:v>Доходы от продажи имущества</c:v>
                </c:pt>
                <c:pt idx="2">
                  <c:v>Платежи за негативное воздействие</c:v>
                </c:pt>
                <c:pt idx="3">
                  <c:v>Штрафы, санкции и 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45420</c:v>
                </c:pt>
                <c:pt idx="1">
                  <c:v>30000</c:v>
                </c:pt>
                <c:pt idx="2">
                  <c:v>3981.8</c:v>
                </c:pt>
                <c:pt idx="3">
                  <c:v>2750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4837">
          <a:noFill/>
        </a:ln>
      </c:spPr>
    </c:plotArea>
    <c:legend>
      <c:legendPos val="r"/>
      <c:layout>
        <c:manualLayout>
          <c:xMode val="edge"/>
          <c:yMode val="edge"/>
          <c:x val="5.8479532163742687E-2"/>
          <c:y val="0.54425363276089822"/>
          <c:w val="0.3832488440472207"/>
          <c:h val="0.32232496697490082"/>
        </c:manualLayout>
      </c:layout>
      <c:overlay val="0"/>
      <c:txPr>
        <a:bodyPr/>
        <a:lstStyle/>
        <a:p>
          <a:pPr>
            <a:defRPr sz="978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60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433489944037303E-2"/>
          <c:y val="0.12910182218300911"/>
          <c:w val="0.97304055439482162"/>
          <c:h val="0.8212663616316254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0"/>
              <c:layout>
                <c:manualLayout>
                  <c:x val="7.0869215921263353E-3"/>
                  <c:y val="-6.1222586894850543E-3"/>
                </c:manualLayout>
              </c:layout>
              <c:spPr/>
              <c:txPr>
                <a:bodyPr/>
                <a:lstStyle/>
                <a:p>
                  <a:pPr>
                    <a:defRPr sz="1400" b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2093545729972037E-3"/>
                  <c:y val="-2.2248418826922587E-3"/>
                </c:manualLayout>
              </c:layout>
              <c:spPr/>
              <c:txPr>
                <a:bodyPr/>
                <a:lstStyle/>
                <a:p>
                  <a:pPr>
                    <a:defRPr sz="1400" b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4030445403670276E-3"/>
                  <c:y val="-1.5359366121620716E-2"/>
                </c:manualLayout>
              </c:layout>
              <c:spPr/>
              <c:txPr>
                <a:bodyPr/>
                <a:lstStyle/>
                <a:p>
                  <a:pPr>
                    <a:defRPr sz="1400" b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4182672422021664E-3"/>
                  <c:y val="-1.5302404280445754E-2"/>
                </c:manualLayout>
              </c:layout>
              <c:spPr/>
              <c:txPr>
                <a:bodyPr/>
                <a:lstStyle/>
                <a:p>
                  <a:pPr>
                    <a:defRPr sz="1400" b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030445403670277E-2"/>
                  <c:y val="-8.1809472631500357E-3"/>
                </c:manualLayout>
              </c:layout>
              <c:spPr/>
              <c:txPr>
                <a:bodyPr/>
                <a:lstStyle/>
                <a:p>
                  <a:pPr>
                    <a:defRPr sz="1400" b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2627621815199266E-2"/>
                  <c:y val="-1.3910957950944111E-2"/>
                </c:manualLayout>
              </c:layout>
              <c:spPr/>
              <c:txPr>
                <a:bodyPr/>
                <a:lstStyle/>
                <a:p>
                  <a:pPr>
                    <a:defRPr sz="1400" b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1224245846988263E-2"/>
                  <c:y val="2.2258934859139502E-3"/>
                </c:manualLayout>
              </c:layout>
              <c:spPr/>
              <c:txPr>
                <a:bodyPr/>
                <a:lstStyle/>
                <a:p>
                  <a:pPr>
                    <a:defRPr sz="1400" b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2448712645872441E-2"/>
                  <c:y val="6.6776804577418506E-3"/>
                </c:manualLayout>
              </c:layout>
              <c:spPr/>
              <c:txPr>
                <a:bodyPr/>
                <a:lstStyle/>
                <a:p>
                  <a:pPr>
                    <a:defRPr sz="1400" b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 (факт)</c:v>
                </c:pt>
                <c:pt idx="1">
                  <c:v>2021 г (факт)</c:v>
                </c:pt>
                <c:pt idx="2">
                  <c:v>2022 г (оценка)</c:v>
                </c:pt>
                <c:pt idx="3">
                  <c:v>2023 г (план)</c:v>
                </c:pt>
                <c:pt idx="4">
                  <c:v>2024 г (план)</c:v>
                </c:pt>
                <c:pt idx="5">
                  <c:v>2025 г (план)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736739.8</c:v>
                </c:pt>
                <c:pt idx="1">
                  <c:v>1311137.5</c:v>
                </c:pt>
                <c:pt idx="2">
                  <c:v>1118629.6000000001</c:v>
                </c:pt>
                <c:pt idx="3">
                  <c:v>1144200.2</c:v>
                </c:pt>
                <c:pt idx="4">
                  <c:v>1093103.2</c:v>
                </c:pt>
                <c:pt idx="5">
                  <c:v>980463.8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gapDepth val="42"/>
        <c:shape val="box"/>
        <c:axId val="429108792"/>
        <c:axId val="429109184"/>
        <c:axId val="0"/>
      </c:bar3DChart>
      <c:catAx>
        <c:axId val="429108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29109184"/>
        <c:crosses val="autoZero"/>
        <c:auto val="1"/>
        <c:lblAlgn val="ctr"/>
        <c:lblOffset val="100"/>
        <c:noMultiLvlLbl val="0"/>
      </c:catAx>
      <c:valAx>
        <c:axId val="42910918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4291087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2499">
          <a:latin typeface="Century Schoolbook" panose="02040604050505020304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 w="25369">
          <a:noFill/>
        </a:ln>
        <a:effectLst/>
        <a:sp3d/>
      </c:spPr>
    </c:sideWall>
    <c:backWall>
      <c:thickness val="0"/>
      <c:spPr>
        <a:noFill/>
        <a:ln w="25369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945225825101426E-2"/>
          <c:y val="3.5342392983559283E-3"/>
          <c:w val="0.75056474429382369"/>
          <c:h val="0.61981670361667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explosion val="3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divot"/>
              </a:sp3d>
            </c:spPr>
          </c:dPt>
          <c:dPt>
            <c:idx val="2"/>
            <c:bubble3D val="0"/>
            <c:spPr>
              <a:solidFill>
                <a:srgbClr val="E509B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1"/>
              <c:layout>
                <c:manualLayout>
                  <c:x val="-6.7817840446452601E-2"/>
                  <c:y val="-0.15017646557344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38095425477492"/>
                      <c:h val="7.8286404956463565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42601</c:v>
                </c:pt>
                <c:pt idx="1">
                  <c:v>978962</c:v>
                </c:pt>
                <c:pt idx="2" formatCode="General">
                  <c:v>103837</c:v>
                </c:pt>
                <c:pt idx="3" formatCode="General">
                  <c:v>18800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9964784470421374E-2"/>
          <c:y val="0.62728657447354763"/>
          <c:w val="0.7566913778200548"/>
          <c:h val="0.36250271646599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900" b="0" i="0" u="none" strike="noStrike" kern="1200" baseline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798">
          <a:latin typeface="Bookman Old Style" panose="02050604050505020204" pitchFamily="18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756860968938789E-2"/>
          <c:y val="7.4827771757470139E-5"/>
          <c:w val="0.75056474429382369"/>
          <c:h val="0.619816703616679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9157088122605366E-2"/>
          <c:y val="0.68670886075949367"/>
          <c:w val="0.45019157088122608"/>
          <c:h val="0.172468354430379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 w="25369">
          <a:noFill/>
        </a:ln>
        <a:effectLst/>
        <a:sp3d/>
      </c:spPr>
    </c:sideWall>
    <c:backWall>
      <c:thickness val="0"/>
      <c:spPr>
        <a:noFill/>
        <a:ln w="25369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945225825101426E-2"/>
          <c:y val="3.5342392983559283E-3"/>
          <c:w val="0.75056474429382369"/>
          <c:h val="0.61981670361667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explosion val="3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divot"/>
              </a:sp3d>
            </c:spPr>
          </c:dPt>
          <c:dPt>
            <c:idx val="2"/>
            <c:bubble3D val="0"/>
            <c:spPr>
              <a:solidFill>
                <a:srgbClr val="E509B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1"/>
              <c:layout>
                <c:manualLayout>
                  <c:x val="-0.14467843935253549"/>
                  <c:y val="-0.138978096290773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84186333298681"/>
                      <c:h val="8.214075753551362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43139.8</c:v>
                </c:pt>
                <c:pt idx="1">
                  <c:v>833335.9</c:v>
                </c:pt>
                <c:pt idx="2" formatCode="General">
                  <c:v>197827.5</c:v>
                </c:pt>
                <c:pt idx="3" formatCode="General">
                  <c:v>18800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9964784470421374E-2"/>
          <c:y val="0.62728657447354763"/>
          <c:w val="0.7566913778200548"/>
          <c:h val="0.36250271646599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798">
          <a:latin typeface="Bookman Old Style" panose="020506040505050202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376284955749305E-2"/>
          <c:y val="8.8184707383004244E-3"/>
          <c:w val="0.92354434619470305"/>
          <c:h val="0.3828820289981870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отчет 2022</c:v>
                </c:pt>
                <c:pt idx="1">
                  <c:v>оценка 2023</c:v>
                </c:pt>
                <c:pt idx="2">
                  <c:v>прогноз 2024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2692</c:v>
                </c:pt>
                <c:pt idx="1">
                  <c:v>2792</c:v>
                </c:pt>
                <c:pt idx="2">
                  <c:v>3004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85591848"/>
        <c:axId val="485592240"/>
      </c:lineChart>
      <c:catAx>
        <c:axId val="485591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85592240"/>
        <c:crosses val="autoZero"/>
        <c:auto val="1"/>
        <c:lblAlgn val="ctr"/>
        <c:lblOffset val="100"/>
        <c:noMultiLvlLbl val="0"/>
      </c:catAx>
      <c:valAx>
        <c:axId val="485592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855918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543473823105586"/>
          <c:y val="0.7949228542374227"/>
          <c:w val="0.43359550088304366"/>
          <c:h val="0.1475187871955324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 w="25369">
          <a:noFill/>
        </a:ln>
        <a:effectLst/>
        <a:sp3d/>
      </c:spPr>
    </c:sideWall>
    <c:backWall>
      <c:thickness val="0"/>
      <c:spPr>
        <a:noFill/>
        <a:ln w="25369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945225825101426E-2"/>
          <c:y val="3.5342392983559283E-3"/>
          <c:w val="0.75056474429382369"/>
          <c:h val="0.61981670361667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explosion val="3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divot"/>
              </a:sp3d>
            </c:spPr>
          </c:dPt>
          <c:dPt>
            <c:idx val="2"/>
            <c:bubble3D val="0"/>
            <c:spPr>
              <a:solidFill>
                <a:srgbClr val="E509B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1"/>
              <c:layout>
                <c:manualLayout>
                  <c:x val="-0.13111483566323531"/>
                  <c:y val="-0.148135728192753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96907071158726"/>
                      <c:h val="8.214075753551362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36241.1</c:v>
                </c:pt>
                <c:pt idx="1">
                  <c:v>828812.80000000005</c:v>
                </c:pt>
                <c:pt idx="2" formatCode="General">
                  <c:v>96609.9</c:v>
                </c:pt>
                <c:pt idx="3" formatCode="General">
                  <c:v>18800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9964784470421374E-2"/>
          <c:y val="0.62728657447354763"/>
          <c:w val="0.7566913778200548"/>
          <c:h val="0.36250271646599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798">
          <a:latin typeface="Bookman Old Style" panose="020506040505050202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123740244425827E-2"/>
          <c:y val="5.4639272407164957E-2"/>
          <c:w val="0.48686782604645479"/>
          <c:h val="0.722600788049395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3F3F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  <c:spPr>
              <a:solidFill>
                <a:srgbClr val="37F168"/>
              </a:solidFill>
            </c:spPr>
          </c:dPt>
          <c:dPt>
            <c:idx val="5"/>
            <c:bubble3D val="0"/>
            <c:spPr>
              <a:solidFill>
                <a:srgbClr val="00B0F0"/>
              </a:solidFill>
            </c:spPr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  <c:spPr>
              <a:solidFill>
                <a:srgbClr val="8D42C6"/>
              </a:solidFill>
            </c:spPr>
          </c:dPt>
          <c:dLbls>
            <c:dLbl>
              <c:idx val="0"/>
              <c:layout>
                <c:manualLayout>
                  <c:x val="3.7785188274203844E-2"/>
                  <c:y val="-9.7529220906011904E-2"/>
                </c:manualLayout>
              </c:layout>
              <c:tx>
                <c:rich>
                  <a:bodyPr/>
                  <a:lstStyle/>
                  <a:p>
                    <a:pPr>
                      <a:defRPr sz="1000" b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10,2%</a:t>
                    </a:r>
                    <a:endParaRPr lang="en-US" sz="10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9037421537656491E-2"/>
                  <c:y val="-5.0518625990274152E-2"/>
                </c:manualLayout>
              </c:layout>
              <c:tx>
                <c:rich>
                  <a:bodyPr/>
                  <a:lstStyle/>
                  <a:p>
                    <a:pPr>
                      <a:defRPr sz="1000" b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0,1%</a:t>
                    </a:r>
                    <a:endParaRPr lang="en-US" sz="10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9299448337290194E-3"/>
                  <c:y val="3.7319990018658752E-2"/>
                </c:manualLayout>
              </c:layout>
              <c:tx>
                <c:rich>
                  <a:bodyPr/>
                  <a:lstStyle/>
                  <a:p>
                    <a:pPr>
                      <a:defRPr sz="1000" b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10,4%</a:t>
                    </a:r>
                    <a:endParaRPr lang="en-US" sz="10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6327586866450964E-2"/>
                  <c:y val="0.12523240705868804"/>
                </c:manualLayout>
              </c:layout>
              <c:tx>
                <c:rich>
                  <a:bodyPr/>
                  <a:lstStyle/>
                  <a:p>
                    <a:pPr>
                      <a:defRPr sz="1000" b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7,1%</a:t>
                    </a:r>
                    <a:endParaRPr lang="en-US" sz="10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1569036868623316E-4"/>
                  <c:y val="-1.4828554279083653E-2"/>
                </c:manualLayout>
              </c:layout>
              <c:tx>
                <c:rich>
                  <a:bodyPr/>
                  <a:lstStyle/>
                  <a:p>
                    <a:pPr>
                      <a:defRPr sz="1000" b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0,6%</a:t>
                    </a:r>
                    <a:endParaRPr lang="en-US" sz="10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2792490675433014E-2"/>
                  <c:y val="-0.10848456172413988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62,3%</a:t>
                    </a:r>
                    <a:endParaRPr lang="en-US" sz="1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3542438735497069E-2"/>
                  <c:y val="-7.0124713814163034E-2"/>
                </c:manualLayout>
              </c:layout>
              <c:tx>
                <c:rich>
                  <a:bodyPr/>
                  <a:lstStyle/>
                  <a:p>
                    <a:pPr>
                      <a:defRPr sz="1000" b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1,7%</a:t>
                    </a:r>
                    <a:endParaRPr lang="en-US" sz="10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1709904095414366E-2"/>
                  <c:y val="-0.12739100448167517"/>
                </c:manualLayout>
              </c:layout>
              <c:tx>
                <c:rich>
                  <a:bodyPr/>
                  <a:lstStyle/>
                  <a:p>
                    <a:pPr>
                      <a:defRPr sz="1000" b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2,2%</a:t>
                    </a:r>
                    <a:endParaRPr lang="en-US" sz="10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8138604724529938E-2"/>
                  <c:y val="-0.1208534907225816"/>
                </c:manualLayout>
              </c:layout>
              <c:tx>
                <c:rich>
                  <a:bodyPr/>
                  <a:lstStyle/>
                  <a:p>
                    <a:pPr>
                      <a:defRPr sz="1000" b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="0" i="0" baseline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1,8%</a:t>
                    </a:r>
                    <a:endParaRPr lang="en-US" sz="1000" dirty="0">
                      <a:solidFill>
                        <a:srgbClr val="0000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1153953141964949E-2"/>
                  <c:y val="-5.73035221293881E-2"/>
                </c:manualLayout>
              </c:layout>
              <c:tx>
                <c:rich>
                  <a:bodyPr/>
                  <a:lstStyle/>
                  <a:p>
                    <a:pPr>
                      <a:defRPr sz="1000" b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3,6%</a:t>
                    </a:r>
                    <a:endParaRPr lang="en-US" sz="10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6.1191300532677318E-3"/>
                  <c:y val="-8.1052892503999482E-2"/>
                </c:manualLayout>
              </c:layout>
              <c:tx>
                <c:rich>
                  <a:bodyPr/>
                  <a:lstStyle/>
                  <a:p>
                    <a:pPr>
                      <a:defRPr sz="1000" b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0,03%</a:t>
                    </a:r>
                    <a:endParaRPr lang="en-US" sz="10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1.0609624840076375E-3"/>
                  <c:y val="-3.6284624432178836E-2"/>
                </c:manualLayout>
              </c:layout>
              <c:tx>
                <c:rich>
                  <a:bodyPr/>
                  <a:lstStyle/>
                  <a:p>
                    <a:pPr>
                      <a:defRPr sz="1000" b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="0" i="0" baseline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0,1%</a:t>
                    </a:r>
                    <a:endParaRPr lang="en-US" sz="1000" dirty="0">
                      <a:solidFill>
                        <a:srgbClr val="0000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01"Общегосударственные вопросы"</c:v>
                </c:pt>
                <c:pt idx="1">
                  <c:v>03"Национальная безопасность и правоохранительная деятельность"</c:v>
                </c:pt>
                <c:pt idx="2">
                  <c:v>04"Национальная экономика"</c:v>
                </c:pt>
                <c:pt idx="3">
                  <c:v>05"Жилищно-коммунальное хозяйство"</c:v>
                </c:pt>
                <c:pt idx="4">
                  <c:v>06"Охрана окружающей среды"</c:v>
                </c:pt>
                <c:pt idx="5">
                  <c:v>07"Образование"</c:v>
                </c:pt>
                <c:pt idx="6">
                  <c:v>08"Культура, кинематография"</c:v>
                </c:pt>
                <c:pt idx="7">
                  <c:v>10"Социальная политика"</c:v>
                </c:pt>
                <c:pt idx="8">
                  <c:v>11"Физическая культура и спорт"</c:v>
                </c:pt>
                <c:pt idx="9">
                  <c:v>12 "Средства массовой информации"</c:v>
                </c:pt>
                <c:pt idx="10">
                  <c:v>13"Обслуживание государственного долга"</c:v>
                </c:pt>
                <c:pt idx="11">
                  <c:v>14 "Межбюджетные трансферты"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165186.5</c:v>
                </c:pt>
                <c:pt idx="1">
                  <c:v>1969.5</c:v>
                </c:pt>
                <c:pt idx="2">
                  <c:v>168435.3</c:v>
                </c:pt>
                <c:pt idx="3">
                  <c:v>115083.1</c:v>
                </c:pt>
                <c:pt idx="4">
                  <c:v>9400</c:v>
                </c:pt>
                <c:pt idx="5">
                  <c:v>1011611.4</c:v>
                </c:pt>
                <c:pt idx="6">
                  <c:v>26895.3</c:v>
                </c:pt>
                <c:pt idx="7">
                  <c:v>35658.699999999997</c:v>
                </c:pt>
                <c:pt idx="8">
                  <c:v>29220.6</c:v>
                </c:pt>
                <c:pt idx="9">
                  <c:v>500</c:v>
                </c:pt>
                <c:pt idx="10">
                  <c:v>2016.4</c:v>
                </c:pt>
                <c:pt idx="11">
                  <c:v>58431.199999999997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08">
          <a:noFill/>
        </a:ln>
      </c:spPr>
    </c:plotArea>
    <c:legend>
      <c:legendPos val="r"/>
      <c:layout>
        <c:manualLayout>
          <c:xMode val="edge"/>
          <c:yMode val="edge"/>
          <c:x val="0.68124093107510442"/>
          <c:y val="6.0707277034084503E-2"/>
          <c:w val="0.31773177317731777"/>
          <c:h val="0.87196952530835525"/>
        </c:manualLayout>
      </c:layout>
      <c:overlay val="0"/>
      <c:txPr>
        <a:bodyPr/>
        <a:lstStyle/>
        <a:p>
          <a:pPr>
            <a:defRPr sz="1096"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3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Bookman Old Style" panose="02050604050505020204" pitchFamily="18" charset="0"/>
              </a:defRPr>
            </a:pPr>
            <a:r>
              <a:rPr lang="ru-RU" dirty="0" smtClean="0"/>
              <a:t>2025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23164086525112507"/>
          <c:y val="0"/>
        </c:manualLayout>
      </c:layout>
      <c:overlay val="0"/>
    </c:title>
    <c:autoTitleDeleted val="0"/>
    <c:view3D>
      <c:rotX val="8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002099737532812E-2"/>
          <c:y val="8.8887169387360881E-2"/>
          <c:w val="0.58420371401621574"/>
          <c:h val="0.783256695308330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FF00"/>
              </a:solidFill>
            </c:spPr>
          </c:dPt>
          <c:dPt>
            <c:idx val="2"/>
            <c:bubble3D val="0"/>
            <c:spPr>
              <a:solidFill>
                <a:srgbClr val="3F9170"/>
              </a:solidFill>
              <a:effectLst>
                <a:outerShdw blurRad="50800" dist="5080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00B0F0"/>
              </a:solidFill>
            </c:spPr>
          </c:dPt>
          <c:dPt>
            <c:idx val="6"/>
            <c:bubble3D val="0"/>
            <c:spPr>
              <a:solidFill>
                <a:srgbClr val="4F98D5"/>
              </a:solidFill>
            </c:spPr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8"/>
            <c:bubble3D val="0"/>
            <c:spPr>
              <a:solidFill>
                <a:srgbClr val="92D050"/>
              </a:solidFill>
            </c:spPr>
          </c:dPt>
          <c:dPt>
            <c:idx val="9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4.865438516476548E-2"/>
                  <c:y val="-4.1535862111228852E-2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9,4%</a:t>
                    </a:r>
                    <a:endParaRPr lang="en-US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3454040120244826E-2"/>
                  <c:y val="-4.1136904867189045E-2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0,1%</a:t>
                    </a:r>
                    <a:endParaRPr lang="en-US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1997900262468169E-3"/>
                  <c:y val="0.17636867605907636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0,6%</a:t>
                    </a:r>
                    <a:endParaRPr lang="en-US" sz="9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6825826771653536E-2"/>
                  <c:y val="-3.2970349737684065E-4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6,9%</a:t>
                    </a:r>
                    <a:endParaRPr lang="en-US" sz="9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5183244094488188"/>
                  <c:y val="-0.1629660948648993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10,5%</a:t>
                    </a:r>
                    <a:endParaRPr lang="en-US" sz="9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7235275590551178E-2"/>
                  <c:y val="-8.4570466036340289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64,1%</a:t>
                    </a:r>
                    <a:endParaRPr 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2252062245762747E-2"/>
                  <c:y val="-7.917612917138564E-2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1,8%</a:t>
                    </a:r>
                    <a:endParaRPr lang="en-US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433793532683057E-2"/>
                  <c:y val="-0.12625862255946885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1%</a:t>
                    </a:r>
                    <a:endParaRPr lang="en-US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6913027446494159E-2"/>
                  <c:y val="-0.11207714864739558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0,9%</a:t>
                    </a:r>
                    <a:endParaRPr lang="en-US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8.1580707912421849E-2"/>
                  <c:y val="-6.0297036442680668E-2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9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0,02%</a:t>
                    </a:r>
                    <a:endParaRPr lang="en-US" sz="9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smtClean="0"/>
                      <a:t>3,1%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01"Общегосударственные вопросы" 132729,0</c:v>
                </c:pt>
                <c:pt idx="1">
                  <c:v>03"Нац. безопасность и правоохранительная деятельность" 1999,4</c:v>
                </c:pt>
                <c:pt idx="2">
                  <c:v>04"Национальная экономика"  147451,7</c:v>
                </c:pt>
                <c:pt idx="3">
                  <c:v>05"Жилищно-коммунальное хозяйство" 96910,8</c:v>
                </c:pt>
                <c:pt idx="4">
                  <c:v>06"Охрана окружающей среды" 8387,1</c:v>
                </c:pt>
                <c:pt idx="5">
                  <c:v>07"Образование" 902347,0</c:v>
                </c:pt>
                <c:pt idx="6">
                  <c:v>08"Культура и кинематография"              24977,5</c:v>
                </c:pt>
                <c:pt idx="7">
                  <c:v>10"Социальная политика"  14090</c:v>
                </c:pt>
                <c:pt idx="8">
                  <c:v>11"Физическая культура и спорт" 12508,1</c:v>
                </c:pt>
                <c:pt idx="9">
                  <c:v>12 "Средства массовой информации" 500,0</c:v>
                </c:pt>
                <c:pt idx="10">
                  <c:v>13"Обслуживание гос.и мун.долга" 3</c:v>
                </c:pt>
                <c:pt idx="11">
                  <c:v>14 "Межбюджетные трансферты 43547,3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132729</c:v>
                </c:pt>
                <c:pt idx="1">
                  <c:v>1999.4</c:v>
                </c:pt>
                <c:pt idx="2">
                  <c:v>147451.70000000001</c:v>
                </c:pt>
                <c:pt idx="3">
                  <c:v>96910.8</c:v>
                </c:pt>
                <c:pt idx="4">
                  <c:v>8387.1</c:v>
                </c:pt>
                <c:pt idx="5">
                  <c:v>902347</c:v>
                </c:pt>
                <c:pt idx="6">
                  <c:v>24977.5</c:v>
                </c:pt>
                <c:pt idx="7">
                  <c:v>14090</c:v>
                </c:pt>
                <c:pt idx="8">
                  <c:v>12508.1</c:v>
                </c:pt>
                <c:pt idx="9">
                  <c:v>500</c:v>
                </c:pt>
                <c:pt idx="10">
                  <c:v>3</c:v>
                </c:pt>
                <c:pt idx="11">
                  <c:v>43547.3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8">
          <a:noFill/>
        </a:ln>
      </c:spPr>
    </c:plotArea>
    <c:legend>
      <c:legendPos val="r"/>
      <c:layout>
        <c:manualLayout>
          <c:xMode val="edge"/>
          <c:yMode val="edge"/>
          <c:x val="0.6512"/>
          <c:y val="8.7669321509516632E-2"/>
          <c:w val="0.34079999999999999"/>
          <c:h val="0.74215552523874484"/>
        </c:manualLayout>
      </c:layout>
      <c:overlay val="0"/>
      <c:txPr>
        <a:bodyPr/>
        <a:lstStyle/>
        <a:p>
          <a:pPr>
            <a:defRPr sz="8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Bookman Old Style" panose="02050604050505020204" pitchFamily="18" charset="0"/>
              </a:defRPr>
            </a:pPr>
            <a:r>
              <a:rPr lang="ru-RU" dirty="0" smtClean="0"/>
              <a:t>2024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23430786720522209"/>
          <c:y val="1.3614191083257449E-2"/>
        </c:manualLayout>
      </c:layout>
      <c:overlay val="0"/>
    </c:title>
    <c:autoTitleDeleted val="0"/>
    <c:view3D>
      <c:rotX val="8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6619102673156465E-2"/>
          <c:w val="0.59220407686731824"/>
          <c:h val="0.794601874437989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FF00"/>
              </a:solidFill>
            </c:spPr>
          </c:dPt>
          <c:dPt>
            <c:idx val="2"/>
            <c:bubble3D val="0"/>
            <c:spPr>
              <a:solidFill>
                <a:srgbClr val="3F9170"/>
              </a:solidFill>
              <a:effectLst>
                <a:outerShdw blurRad="50800" dist="5080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solidFill>
                <a:srgbClr val="E509B6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00B0F0"/>
              </a:solidFill>
            </c:spPr>
          </c:dPt>
          <c:dPt>
            <c:idx val="6"/>
            <c:bubble3D val="0"/>
            <c:spPr>
              <a:solidFill>
                <a:srgbClr val="4F98D5"/>
              </a:solidFill>
            </c:spPr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8"/>
            <c:bubble3D val="0"/>
            <c:spPr>
              <a:solidFill>
                <a:srgbClr val="92D050"/>
              </a:solidFill>
            </c:spPr>
          </c:dPt>
          <c:dPt>
            <c:idx val="9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4.865438516476548E-2"/>
                  <c:y val="-4.1535862111228852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8%</a:t>
                    </a:r>
                    <a:endParaRPr lang="en-US" sz="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3454040120244826E-2"/>
                  <c:y val="-4.1136904867189045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0,1%</a:t>
                    </a:r>
                    <a:endParaRPr lang="en-US" sz="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1757063386299867E-2"/>
                  <c:y val="1.5293008963783059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15,9%</a:t>
                    </a:r>
                    <a:endParaRPr lang="en-US" sz="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840809157958659E-2"/>
                  <c:y val="0.18123057138074045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7,8%</a:t>
                    </a:r>
                    <a:endParaRPr lang="en-US" sz="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0544388527447533"/>
                  <c:y val="-4.7203362200258149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0,,6%</a:t>
                    </a:r>
                    <a:endParaRPr lang="en-US" sz="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1752348459299375"/>
                  <c:y val="-6.867356554905954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60,6%</a:t>
                    </a:r>
                    <a:endParaRPr 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2252062245762747E-2"/>
                  <c:y val="-7.917612917138564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1,8%</a:t>
                    </a:r>
                    <a:endParaRPr lang="en-US" sz="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3003634390557135E-2"/>
                  <c:y val="-0.10810633595201508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1,2%</a:t>
                    </a:r>
                    <a:endParaRPr lang="en-US" sz="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6245876978357442E-2"/>
                  <c:y val="-9.1655826214010097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0,8%</a:t>
                    </a:r>
                    <a:endParaRPr lang="en-US" sz="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4691700452975925"/>
                  <c:y val="-8.0755699701862985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2,9%</a:t>
                    </a:r>
                    <a:endParaRPr lang="en-US" sz="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accent1">
                      <a:shade val="50000"/>
                    </a:schemeClr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01"Общегосударственные вопросы" 121207,1</c:v>
                </c:pt>
                <c:pt idx="1">
                  <c:v>03"Нац. безопасность и правоохранительная деятельность" 1820,0</c:v>
                </c:pt>
                <c:pt idx="2">
                  <c:v>04"Национальная экономика" 241816,4</c:v>
                </c:pt>
                <c:pt idx="3">
                  <c:v>05"Жилищно-коммунальное хозяйство" 119359,3</c:v>
                </c:pt>
                <c:pt idx="4">
                  <c:v>06"Охрана окружающей среды" 8387,1</c:v>
                </c:pt>
                <c:pt idx="5">
                  <c:v>07"Образование" 922813,2</c:v>
                </c:pt>
                <c:pt idx="6">
                  <c:v>08"Культура и кинематография"               20565,5</c:v>
                </c:pt>
                <c:pt idx="7">
                  <c:v>10"Социальная политика"  17605,7</c:v>
                </c:pt>
                <c:pt idx="8">
                  <c:v>11"Физическая культура и спорт" 12192,3</c:v>
                </c:pt>
                <c:pt idx="9">
                  <c:v>13"Обслуживание гос.и мун.долга" 5</c:v>
                </c:pt>
                <c:pt idx="10">
                  <c:v>14 "Межбюджетные трансферты" 44890,4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121207.1</c:v>
                </c:pt>
                <c:pt idx="1">
                  <c:v>1820</c:v>
                </c:pt>
                <c:pt idx="2">
                  <c:v>241816.4</c:v>
                </c:pt>
                <c:pt idx="3">
                  <c:v>119359.3</c:v>
                </c:pt>
                <c:pt idx="4">
                  <c:v>8387.1</c:v>
                </c:pt>
                <c:pt idx="5">
                  <c:v>922813.2</c:v>
                </c:pt>
                <c:pt idx="6">
                  <c:v>20565.5</c:v>
                </c:pt>
                <c:pt idx="7">
                  <c:v>17605.7</c:v>
                </c:pt>
                <c:pt idx="8">
                  <c:v>12192.2</c:v>
                </c:pt>
                <c:pt idx="9">
                  <c:v>5</c:v>
                </c:pt>
                <c:pt idx="10">
                  <c:v>44890.400000000001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5">
          <a:noFill/>
        </a:ln>
      </c:spPr>
    </c:plotArea>
    <c:legend>
      <c:legendPos val="r"/>
      <c:layout>
        <c:manualLayout>
          <c:xMode val="edge"/>
          <c:yMode val="edge"/>
          <c:x val="0.63646646781025473"/>
          <c:y val="5.7743734954287834E-2"/>
          <c:w val="0.31030571717641359"/>
          <c:h val="0.77489768076398369"/>
        </c:manualLayout>
      </c:layout>
      <c:overlay val="0"/>
      <c:txPr>
        <a:bodyPr/>
        <a:lstStyle/>
        <a:p>
          <a:pPr>
            <a:defRPr sz="8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079328002291741"/>
          <c:y val="2.5798807345328578E-2"/>
          <c:w val="0.72383823553517046"/>
          <c:h val="0.802068853821963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в рамках муниципальных программ и ведомственных целевых программ                            </c:v>
                </c:pt>
              </c:strCache>
            </c:strRef>
          </c:tx>
          <c:spPr>
            <a:solidFill>
              <a:srgbClr val="0594FF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cat>
            <c:strRef>
              <c:f>Лист1!$A$2:$A$6</c:f>
              <c:strCache>
                <c:ptCount val="5"/>
                <c:pt idx="0">
                  <c:v>2021 г (факт)</c:v>
                </c:pt>
                <c:pt idx="1">
                  <c:v>2022 г (оценка)</c:v>
                </c:pt>
                <c:pt idx="2">
                  <c:v>2023 г</c:v>
                </c:pt>
                <c:pt idx="3">
                  <c:v>2024 г</c:v>
                </c:pt>
                <c:pt idx="4">
                  <c:v>2025 г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1707134.2</c:v>
                </c:pt>
                <c:pt idx="1">
                  <c:v>1618666.3</c:v>
                </c:pt>
                <c:pt idx="2">
                  <c:v>1592085.7</c:v>
                </c:pt>
                <c:pt idx="3">
                  <c:v>1506084.9</c:v>
                </c:pt>
                <c:pt idx="4">
                  <c:v>1380874.1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непрограммная часть расходов</c:v>
                </c:pt>
              </c:strCache>
            </c:strRef>
          </c:tx>
          <c:spPr>
            <a:solidFill>
              <a:srgbClr val="E509B6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2021 г (факт)</c:v>
                </c:pt>
                <c:pt idx="1">
                  <c:v>2022 г (оценка)</c:v>
                </c:pt>
                <c:pt idx="2">
                  <c:v>2023 г</c:v>
                </c:pt>
                <c:pt idx="3">
                  <c:v>2024 г</c:v>
                </c:pt>
                <c:pt idx="4">
                  <c:v>2025 г</c:v>
                </c:pt>
              </c:strCache>
            </c:str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0</c:v>
                </c:pt>
                <c:pt idx="1">
                  <c:v>3332.6</c:v>
                </c:pt>
                <c:pt idx="2">
                  <c:v>32322.2</c:v>
                </c:pt>
                <c:pt idx="3">
                  <c:v>4577</c:v>
                </c:pt>
                <c:pt idx="4">
                  <c:v>4577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1383832"/>
        <c:axId val="491384224"/>
        <c:axId val="0"/>
      </c:bar3DChart>
      <c:catAx>
        <c:axId val="491383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91384224"/>
        <c:crosses val="autoZero"/>
        <c:auto val="1"/>
        <c:lblAlgn val="ctr"/>
        <c:lblOffset val="100"/>
        <c:noMultiLvlLbl val="0"/>
      </c:catAx>
      <c:valAx>
        <c:axId val="491384224"/>
        <c:scaling>
          <c:orientation val="minMax"/>
        </c:scaling>
        <c:delete val="0"/>
        <c:axPos val="l"/>
        <c:numFmt formatCode="#\ ##0.0" sourceLinked="1"/>
        <c:majorTickMark val="out"/>
        <c:minorTickMark val="none"/>
        <c:tickLblPos val="nextTo"/>
        <c:crossAx val="491383832"/>
        <c:crosses val="autoZero"/>
        <c:crossBetween val="between"/>
      </c:valAx>
      <c:dTable>
        <c:showHorzBorder val="0"/>
        <c:showVertBorder val="1"/>
        <c:showOutline val="1"/>
        <c:showKeys val="1"/>
      </c:dTable>
      <c:spPr>
        <a:noFill/>
        <a:ln w="25385">
          <a:noFill/>
        </a:ln>
      </c:spPr>
    </c:plotArea>
    <c:plotVisOnly val="1"/>
    <c:dispBlanksAs val="gap"/>
    <c:showDLblsOverMax val="0"/>
  </c:chart>
  <c:txPr>
    <a:bodyPr/>
    <a:lstStyle/>
    <a:p>
      <a:pPr>
        <a:defRPr sz="1199">
          <a:latin typeface="Century Schoolbook" panose="02040604050505020304" pitchFamily="18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45789063520041"/>
          <c:y val="0.12520385003289664"/>
          <c:w val="0.54277621711385293"/>
          <c:h val="0.368713822790528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594FF"/>
              </a:solidFill>
            </c:spPr>
          </c:dPt>
          <c:dPt>
            <c:idx val="1"/>
            <c:bubble3D val="0"/>
            <c:spPr>
              <a:solidFill>
                <a:srgbClr val="10DE46"/>
              </a:solidFill>
            </c:spPr>
          </c:dPt>
          <c:dPt>
            <c:idx val="2"/>
            <c:bubble3D val="0"/>
            <c:spPr>
              <a:solidFill>
                <a:srgbClr val="CF17AC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0.11278397963180573"/>
                  <c:y val="-5.6006053397535192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 dirty="0" smtClean="0"/>
                      <a:t>91,7%</a:t>
                    </a:r>
                    <a:endParaRPr lang="en-US" sz="1800" dirty="0"/>
                  </a:p>
                </c:rich>
              </c:tx>
              <c:spPr>
                <a:solidFill>
                  <a:srgbClr val="00B0F0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529691376158767E-2"/>
                  <c:y val="5.3514639611157901E-3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 dirty="0" smtClean="0"/>
                      <a:t>2,6%</a:t>
                    </a:r>
                    <a:endParaRPr lang="en-US" sz="1800" dirty="0"/>
                  </a:p>
                </c:rich>
              </c:tx>
              <c:spPr>
                <a:solidFill>
                  <a:srgbClr val="10E648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140829008356182E-2"/>
                  <c:y val="-6.2230257078840723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 dirty="0" smtClean="0"/>
                      <a:t>3,2%</a:t>
                    </a:r>
                    <a:endParaRPr lang="en-US" sz="1800" dirty="0"/>
                  </a:p>
                </c:rich>
              </c:tx>
              <c:spPr>
                <a:solidFill>
                  <a:srgbClr val="E622C1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615123812329063"/>
                  <c:y val="-4.8899673643884707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en-US" sz="1800" dirty="0" smtClean="0"/>
                      <a:t>2,5%</a:t>
                    </a:r>
                    <a:endParaRPr lang="en-US" sz="1800" dirty="0"/>
                  </a:p>
                </c:rich>
              </c:tx>
              <c:spPr>
                <a:solidFill>
                  <a:srgbClr val="FF2929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804892013013369E-2"/>
                  <c:y val="-0.1784411461958561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ru-RU" sz="1800"/>
                      <a:t>35,8</a:t>
                    </a:r>
                    <a:r>
                      <a:rPr lang="en-US" sz="1800"/>
                      <a:t>%</a:t>
                    </a:r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9769548065307278E-2"/>
                  <c:y val="-8.8149110848030315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ru-RU" sz="1800"/>
                      <a:t>10,1</a:t>
                    </a:r>
                    <a:r>
                      <a:rPr lang="en-US" sz="1800"/>
                      <a:t>%</a:t>
                    </a:r>
                  </a:p>
                </c:rich>
              </c:tx>
              <c:spPr>
                <a:solidFill>
                  <a:srgbClr val="1DC4FF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6162093948092899E-2"/>
                  <c:y val="-9.3245416749884458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ru-RU" sz="1800"/>
                      <a:t>0,1</a:t>
                    </a:r>
                    <a:r>
                      <a:rPr lang="en-US" sz="1800"/>
                      <a:t>%</a:t>
                    </a:r>
                  </a:p>
                </c:rich>
              </c:tx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0221104899150348"/>
                  <c:y val="2.8158316760738345E-3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ru-RU" sz="1800" dirty="0" smtClean="0"/>
                      <a:t>2,3</a:t>
                    </a:r>
                    <a:r>
                      <a:rPr lang="en-US" sz="1800" dirty="0" smtClean="0"/>
                      <a:t>%</a:t>
                    </a:r>
                    <a:endParaRPr lang="en-US" sz="18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001012043091818E-2"/>
                  <c:y val="9.5350706314035485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ru-RU" sz="1800" dirty="0" smtClean="0"/>
                      <a:t>0,05</a:t>
                    </a:r>
                    <a:r>
                      <a:rPr lang="en-US" sz="1800" dirty="0" smtClean="0"/>
                      <a:t>%</a:t>
                    </a:r>
                    <a:endParaRPr lang="en-US" sz="18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Физическая культура и спорт</c:v>
                </c:pt>
                <c:pt idx="2">
                  <c:v>Социальная политика</c:v>
                </c:pt>
                <c:pt idx="3">
                  <c:v>Культура и кинематография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1011611.4</c:v>
                </c:pt>
                <c:pt idx="1">
                  <c:v>29220.6</c:v>
                </c:pt>
                <c:pt idx="2">
                  <c:v>35658.699999999997</c:v>
                </c:pt>
                <c:pt idx="3">
                  <c:v>26895.3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5393">
          <a:noFill/>
        </a:ln>
      </c:spPr>
    </c:plotArea>
    <c:legend>
      <c:legendPos val="r"/>
      <c:layout>
        <c:manualLayout>
          <c:xMode val="edge"/>
          <c:yMode val="edge"/>
          <c:x val="4.8732943469785572E-2"/>
          <c:y val="0.50198150594451774"/>
          <c:w val="0.33138401559454189"/>
          <c:h val="0.28269484808454426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45789063520041"/>
          <c:y val="0.12520385003289664"/>
          <c:w val="0.54277621711385293"/>
          <c:h val="0.368713822790528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10DE46"/>
              </a:solidFill>
            </c:spPr>
          </c:dPt>
          <c:dPt>
            <c:idx val="2"/>
            <c:bubble3D val="0"/>
            <c:spPr>
              <a:solidFill>
                <a:srgbClr val="CF17AC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0.10954534697741219"/>
                  <c:y val="-4.9405937609677118E-2"/>
                </c:manualLayout>
              </c:layout>
              <c:tx>
                <c:rich>
                  <a:bodyPr/>
                  <a:lstStyle/>
                  <a:p>
                    <a:pPr>
                      <a:defRPr sz="1600" b="0"/>
                    </a:pPr>
                    <a:r>
                      <a:rPr lang="en-US" sz="1600" b="0" dirty="0" smtClean="0"/>
                      <a:t>94,8%</a:t>
                    </a:r>
                    <a:endParaRPr lang="en-US" sz="1600" b="0" dirty="0"/>
                  </a:p>
                </c:rich>
              </c:tx>
              <c:spPr>
                <a:solidFill>
                  <a:srgbClr val="00B0F0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9103750489620058E-2"/>
                  <c:y val="9.7515411530211728E-3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en-US" sz="999" dirty="0" smtClean="0"/>
                      <a:t>1,3%</a:t>
                    </a:r>
                    <a:endParaRPr lang="en-US" sz="1000" dirty="0"/>
                  </a:p>
                </c:rich>
              </c:tx>
              <c:spPr>
                <a:solidFill>
                  <a:srgbClr val="10E648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3573808537090759"/>
                  <c:y val="-6.8831024834766955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en-US" sz="1599" dirty="0" smtClean="0"/>
                      <a:t>1,8</a:t>
                    </a:r>
                    <a:r>
                      <a:rPr lang="en-US" sz="999" dirty="0" smtClean="0"/>
                      <a:t>%</a:t>
                    </a:r>
                    <a:endParaRPr lang="en-US" sz="1000" dirty="0"/>
                  </a:p>
                </c:rich>
              </c:tx>
              <c:spPr>
                <a:solidFill>
                  <a:srgbClr val="E622C1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9846408875003989E-2"/>
                  <c:y val="-9.2749495421983144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en-US" sz="999" dirty="0" smtClean="0"/>
                      <a:t>2,1%</a:t>
                    </a:r>
                    <a:endParaRPr lang="en-US" sz="1000" dirty="0"/>
                  </a:p>
                </c:rich>
              </c:tx>
              <c:spPr>
                <a:solidFill>
                  <a:srgbClr val="FF2929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804892013013369E-2"/>
                  <c:y val="-0.1784411461958561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ru-RU" sz="1599"/>
                      <a:t>35,8</a:t>
                    </a:r>
                    <a:r>
                      <a:rPr lang="en-US" sz="1599"/>
                      <a:t>%</a:t>
                    </a:r>
                    <a:endParaRPr lang="en-US"/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9769548065307278E-2"/>
                  <c:y val="-8.8149110848030315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ru-RU" sz="1599"/>
                      <a:t>10,1</a:t>
                    </a:r>
                    <a:r>
                      <a:rPr lang="en-US" sz="1599"/>
                      <a:t>%</a:t>
                    </a:r>
                    <a:endParaRPr lang="en-US"/>
                  </a:p>
                </c:rich>
              </c:tx>
              <c:spPr>
                <a:solidFill>
                  <a:srgbClr val="1DC4FF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6162093948092899E-2"/>
                  <c:y val="-9.3245416749884458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ru-RU" sz="1599"/>
                      <a:t>0,1</a:t>
                    </a:r>
                    <a:r>
                      <a:rPr lang="en-US" sz="1599"/>
                      <a:t>%</a:t>
                    </a:r>
                    <a:endParaRPr lang="en-US"/>
                  </a:p>
                </c:rich>
              </c:tx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0221104899150348"/>
                  <c:y val="2.8158316760738345E-3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ru-RU" sz="1599" dirty="0" smtClean="0"/>
                      <a:t>2,3</a:t>
                    </a:r>
                    <a:r>
                      <a:rPr lang="en-US" sz="1599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001012043091818E-2"/>
                  <c:y val="9.5350706314035485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ru-RU" sz="1599" dirty="0" smtClean="0"/>
                      <a:t>0,05</a:t>
                    </a:r>
                    <a:r>
                      <a:rPr lang="en-US" sz="1599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99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Физическая культура и спорт</c:v>
                </c:pt>
                <c:pt idx="2">
                  <c:v>Социальная политика</c:v>
                </c:pt>
                <c:pt idx="3">
                  <c:v>Культура и кинематография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922813.2</c:v>
                </c:pt>
                <c:pt idx="1">
                  <c:v>12192.3</c:v>
                </c:pt>
                <c:pt idx="2">
                  <c:v>17605.7</c:v>
                </c:pt>
                <c:pt idx="3">
                  <c:v>20565.5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5386">
          <a:noFill/>
        </a:ln>
      </c:spPr>
    </c:plotArea>
    <c:legend>
      <c:legendPos val="r"/>
      <c:layout>
        <c:manualLayout>
          <c:xMode val="edge"/>
          <c:yMode val="edge"/>
          <c:x val="6.0428849902534117E-2"/>
          <c:y val="0.51387054161162482"/>
          <c:w val="0.33138401559454189"/>
          <c:h val="0.28269484808454426"/>
        </c:manualLayout>
      </c:layout>
      <c:overlay val="0"/>
      <c:txPr>
        <a:bodyPr/>
        <a:lstStyle/>
        <a:p>
          <a:pPr>
            <a:defRPr sz="999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45789063520041"/>
          <c:y val="0.12520385003289664"/>
          <c:w val="0.54277621711385293"/>
          <c:h val="0.368713822790528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10DE46"/>
              </a:solidFill>
            </c:spPr>
          </c:dPt>
          <c:dPt>
            <c:idx val="2"/>
            <c:bubble3D val="0"/>
            <c:spPr>
              <a:solidFill>
                <a:srgbClr val="CF17AC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9.9829449014231686E-2"/>
                  <c:y val="-4.7205899013724427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en-US" sz="1599" dirty="0" smtClean="0"/>
                      <a:t>94,6%</a:t>
                    </a:r>
                    <a:endParaRPr lang="en-US" sz="1000" dirty="0"/>
                  </a:p>
                </c:rich>
              </c:tx>
              <c:spPr>
                <a:solidFill>
                  <a:srgbClr val="00B0F0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342383144013575E-2"/>
                  <c:y val="2.2951772728737319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en-US" sz="1599" dirty="0" smtClean="0"/>
                      <a:t>2,6</a:t>
                    </a:r>
                    <a:r>
                      <a:rPr lang="en-US" sz="999" dirty="0" smtClean="0"/>
                      <a:t>%</a:t>
                    </a:r>
                    <a:endParaRPr lang="en-US" sz="1000" dirty="0"/>
                  </a:p>
                </c:rich>
              </c:tx>
              <c:spPr>
                <a:solidFill>
                  <a:srgbClr val="10E648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2379461662749706E-2"/>
                  <c:y val="-6.2230257078840723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en-US" sz="999" dirty="0" smtClean="0"/>
                      <a:t>1,4%</a:t>
                    </a:r>
                    <a:endParaRPr lang="en-US" sz="1000" dirty="0"/>
                  </a:p>
                </c:rich>
              </c:tx>
              <c:spPr>
                <a:solidFill>
                  <a:srgbClr val="E622C1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07626240370806E-2"/>
                  <c:y val="-3.5548119694572278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en-US" sz="999" dirty="0" smtClean="0"/>
                      <a:t>2,6%</a:t>
                    </a:r>
                    <a:endParaRPr lang="en-US" sz="1000" dirty="0"/>
                  </a:p>
                </c:rich>
              </c:tx>
              <c:spPr>
                <a:solidFill>
                  <a:srgbClr val="FF2929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804892013013369E-2"/>
                  <c:y val="-0.1784411461958561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ru-RU" sz="1599"/>
                      <a:t>35,8</a:t>
                    </a:r>
                    <a:r>
                      <a:rPr lang="en-US" sz="1599"/>
                      <a:t>%</a:t>
                    </a:r>
                    <a:endParaRPr lang="en-US"/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9769548065307278E-2"/>
                  <c:y val="-8.8149110848030315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ru-RU" sz="1599"/>
                      <a:t>10,1</a:t>
                    </a:r>
                    <a:r>
                      <a:rPr lang="en-US" sz="1599"/>
                      <a:t>%</a:t>
                    </a:r>
                    <a:endParaRPr lang="en-US"/>
                  </a:p>
                </c:rich>
              </c:tx>
              <c:spPr>
                <a:solidFill>
                  <a:srgbClr val="1DC4FF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6162093948092899E-2"/>
                  <c:y val="-9.3245416749884458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ru-RU" sz="1599"/>
                      <a:t>0,1</a:t>
                    </a:r>
                    <a:r>
                      <a:rPr lang="en-US" sz="1599"/>
                      <a:t>%</a:t>
                    </a:r>
                    <a:endParaRPr lang="en-US"/>
                  </a:p>
                </c:rich>
              </c:tx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0221104899150348"/>
                  <c:y val="2.8158316760738345E-3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ru-RU" sz="1599" dirty="0" smtClean="0"/>
                      <a:t>2,3</a:t>
                    </a:r>
                    <a:r>
                      <a:rPr lang="en-US" sz="1599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001012043091818E-2"/>
                  <c:y val="9.5350706314035485E-2"/>
                </c:manualLayout>
              </c:layout>
              <c:tx>
                <c:rich>
                  <a:bodyPr/>
                  <a:lstStyle/>
                  <a:p>
                    <a:pPr>
                      <a:defRPr sz="1599"/>
                    </a:pPr>
                    <a:r>
                      <a:rPr lang="ru-RU" sz="1599" dirty="0" smtClean="0"/>
                      <a:t>0,05</a:t>
                    </a:r>
                    <a:r>
                      <a:rPr lang="en-US" sz="1599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99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Физическая культура и спорт</c:v>
                </c:pt>
                <c:pt idx="2">
                  <c:v>Социальная политика</c:v>
                </c:pt>
                <c:pt idx="3">
                  <c:v>Культура и кинематография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902347</c:v>
                </c:pt>
                <c:pt idx="1">
                  <c:v>12508.1</c:v>
                </c:pt>
                <c:pt idx="2">
                  <c:v>14090.3</c:v>
                </c:pt>
                <c:pt idx="3">
                  <c:v>24977.5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5386">
          <a:noFill/>
        </a:ln>
      </c:spPr>
    </c:plotArea>
    <c:legend>
      <c:legendPos val="r"/>
      <c:layout>
        <c:manualLayout>
          <c:xMode val="edge"/>
          <c:yMode val="edge"/>
          <c:x val="0.16569200779727095"/>
          <c:y val="0.5178335535006604"/>
          <c:w val="0.33138401559454189"/>
          <c:h val="0.28269484808454426"/>
        </c:manualLayout>
      </c:layout>
      <c:overlay val="0"/>
      <c:txPr>
        <a:bodyPr/>
        <a:lstStyle/>
        <a:p>
          <a:pPr>
            <a:defRPr sz="999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440993154184125E-2"/>
          <c:y val="0.14060412020456547"/>
          <c:w val="0.96755900684581586"/>
          <c:h val="0.368713822790528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Дорожное хозяйство (дорожные фонды) 48814,6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Lbls>
            <c:dLbl>
              <c:idx val="0"/>
              <c:layout>
                <c:manualLayout>
                  <c:x val="-0.10949645258286833"/>
                  <c:y val="6.379611679575975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28,9%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22,8%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25,5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48,1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35,8</a:t>
                    </a:r>
                    <a: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10,1</a:t>
                    </a:r>
                    <a: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0,1</a:t>
                    </a:r>
                    <a: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2,3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0,05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Дорожное хозяйство (дорожные фонды)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48814.6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Сельское хозяйство 119040,7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0.17030284106255847"/>
                  <c:y val="6.5988111339328373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70,7%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rgbClr val="FF0000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0000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Дорожное хозяйство (дорожные фонды)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119040.7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вопросы в области экономики 580,0</c:v>
                </c:pt>
              </c:strCache>
            </c:strRef>
          </c:tx>
          <c:spPr>
            <a:solidFill>
              <a:srgbClr val="E509B6"/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Дорожное хозяйство (дорожные фонды)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493480872"/>
        <c:axId val="493481264"/>
        <c:axId val="0"/>
      </c:bar3DChart>
      <c:catAx>
        <c:axId val="493480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3481264"/>
        <c:crosses val="autoZero"/>
        <c:auto val="1"/>
        <c:lblAlgn val="ctr"/>
        <c:lblOffset val="100"/>
        <c:noMultiLvlLbl val="0"/>
      </c:catAx>
      <c:valAx>
        <c:axId val="493481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93480872"/>
        <c:crosses val="autoZero"/>
        <c:crossBetween val="between"/>
      </c:valAx>
      <c:spPr>
        <a:noFill/>
        <a:ln w="25393">
          <a:noFill/>
        </a:ln>
      </c:spPr>
    </c:plotArea>
    <c:legend>
      <c:legendPos val="r"/>
      <c:legendEntry>
        <c:idx val="0"/>
        <c:txPr>
          <a:bodyPr rot="0" vert="horz" anchor="t"/>
          <a:lstStyle/>
          <a:p>
            <a:pPr algn="l">
              <a:lnSpc>
                <a:spcPts val="960"/>
              </a:lnSpc>
              <a:defRPr sz="1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vert="horz" anchor="t"/>
          <a:lstStyle/>
          <a:p>
            <a:pPr algn="l">
              <a:lnSpc>
                <a:spcPts val="960"/>
              </a:lnSpc>
              <a:defRPr sz="1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vert="horz" anchor="t"/>
          <a:lstStyle/>
          <a:p>
            <a:pPr algn="l">
              <a:lnSpc>
                <a:spcPts val="960"/>
              </a:lnSpc>
              <a:defRPr sz="1100" b="1">
                <a:solidFill>
                  <a:srgbClr val="E509B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8473751795099712E-2"/>
          <c:y val="0.53677003299596082"/>
          <c:w val="0.85119078405868454"/>
          <c:h val="0.16199906576970863"/>
        </c:manualLayout>
      </c:layout>
      <c:overlay val="0"/>
      <c:txPr>
        <a:bodyPr rot="0" vert="horz" anchor="t"/>
        <a:lstStyle/>
        <a:p>
          <a:pPr algn="l">
            <a:lnSpc>
              <a:spcPts val="960"/>
            </a:lnSpc>
            <a:defRPr sz="11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B w="165100" prst="coolSlant"/>
    </a:sp3d>
  </c:spPr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440993154184125E-2"/>
          <c:y val="0.14060412020456547"/>
          <c:w val="0.96755900684581586"/>
          <c:h val="0.368713822790528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Дорожное хозяйство (дорожные фонды) 161557,3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Lbls>
            <c:dLbl>
              <c:idx val="0"/>
              <c:layout>
                <c:manualLayout>
                  <c:x val="-0.10949645258286833"/>
                  <c:y val="6.379611679575975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66,8%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22,8%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25,5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48,1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35,8</a:t>
                    </a:r>
                    <a: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10,1</a:t>
                    </a:r>
                    <a: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0,1</a:t>
                    </a:r>
                    <a: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2,3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0,05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Дорожное хозяйство (дорожные фонды)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161557.29999999999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Сельское хозяйство  79949,1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0.17030284106255847"/>
                  <c:y val="6.5988111339328373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33,1%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rgbClr val="FF0000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0000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Дорожное хозяйство (дорожные фонды)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79949.100000000006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вопросы в области экономики 310,0</c:v>
                </c:pt>
              </c:strCache>
            </c:strRef>
          </c:tx>
          <c:spPr>
            <a:solidFill>
              <a:srgbClr val="E509B6"/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Дорожное хозяйство (дорожные фонды)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493482048"/>
        <c:axId val="493482440"/>
        <c:axId val="0"/>
      </c:bar3DChart>
      <c:catAx>
        <c:axId val="49348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3482440"/>
        <c:crosses val="autoZero"/>
        <c:auto val="1"/>
        <c:lblAlgn val="ctr"/>
        <c:lblOffset val="100"/>
        <c:noMultiLvlLbl val="0"/>
      </c:catAx>
      <c:valAx>
        <c:axId val="493482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93482048"/>
        <c:crosses val="autoZero"/>
        <c:crossBetween val="between"/>
      </c:valAx>
      <c:spPr>
        <a:noFill/>
        <a:ln w="25393">
          <a:noFill/>
        </a:ln>
      </c:spPr>
    </c:plotArea>
    <c:legend>
      <c:legendPos val="r"/>
      <c:legendEntry>
        <c:idx val="0"/>
        <c:txPr>
          <a:bodyPr rot="0" vert="horz" anchor="t"/>
          <a:lstStyle/>
          <a:p>
            <a:pPr algn="l">
              <a:lnSpc>
                <a:spcPts val="960"/>
              </a:lnSpc>
              <a:defRPr sz="1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vert="horz" anchor="t"/>
          <a:lstStyle/>
          <a:p>
            <a:pPr algn="l">
              <a:lnSpc>
                <a:spcPts val="960"/>
              </a:lnSpc>
              <a:defRPr sz="1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vert="horz" anchor="t"/>
          <a:lstStyle/>
          <a:p>
            <a:pPr algn="l">
              <a:lnSpc>
                <a:spcPts val="960"/>
              </a:lnSpc>
              <a:defRPr sz="1100" b="1">
                <a:solidFill>
                  <a:srgbClr val="E509B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8473751795099712E-2"/>
          <c:y val="0.53677003299596082"/>
          <c:w val="0.85119078405868454"/>
          <c:h val="0.16199906576970863"/>
        </c:manualLayout>
      </c:layout>
      <c:overlay val="0"/>
      <c:txPr>
        <a:bodyPr rot="0" vert="horz" anchor="t"/>
        <a:lstStyle/>
        <a:p>
          <a:pPr algn="l">
            <a:lnSpc>
              <a:spcPts val="960"/>
            </a:lnSpc>
            <a:defRPr sz="11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B w="165100" prst="coolSlant"/>
    </a:sp3d>
  </c:spPr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4742490298012882"/>
          <c:y val="6.3688911108642304E-2"/>
        </c:manualLayout>
      </c:layout>
      <c:overlay val="0"/>
      <c:txPr>
        <a:bodyPr/>
        <a:lstStyle/>
        <a:p>
          <a:pPr>
            <a:defRPr sz="14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687922653402809"/>
          <c:y val="6.9209075975685236E-2"/>
          <c:w val="0.83022938971693105"/>
          <c:h val="0.618562050680268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отчет 2022</c:v>
                </c:pt>
                <c:pt idx="1">
                  <c:v>оценка 2023</c:v>
                </c:pt>
                <c:pt idx="2">
                  <c:v>прогноз 2024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9.6999999999999993</c:v>
                </c:pt>
                <c:pt idx="1">
                  <c:v>10.4</c:v>
                </c:pt>
                <c:pt idx="2">
                  <c:v>11.1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485593024"/>
        <c:axId val="485662248"/>
        <c:axId val="0"/>
      </c:bar3DChart>
      <c:catAx>
        <c:axId val="485593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485662248"/>
        <c:crosses val="autoZero"/>
        <c:auto val="1"/>
        <c:lblAlgn val="ctr"/>
        <c:lblOffset val="100"/>
        <c:noMultiLvlLbl val="0"/>
      </c:catAx>
      <c:valAx>
        <c:axId val="485662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in"/>
        <c:tickLblPos val="nextTo"/>
        <c:crossAx val="485593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440993154184125E-2"/>
          <c:y val="0.14060412020456547"/>
          <c:w val="0.96755900684581586"/>
          <c:h val="0.368713822790528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Дорожное хозяйство (дорожные фонды) 58532,1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Lbls>
            <c:dLbl>
              <c:idx val="0"/>
              <c:layout>
                <c:manualLayout>
                  <c:x val="-0.10949645258286833"/>
                  <c:y val="6.379611679575975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39,7%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22,8%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25,5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48,1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35,8</a:t>
                    </a:r>
                    <a: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10,1</a:t>
                    </a:r>
                    <a: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0,1</a:t>
                    </a:r>
                    <a: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2,3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0,05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tx2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Дорожное хозяйство (дорожные фонды)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58532.1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Сельское хозяйство 82027,5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0.17030284106255847"/>
                  <c:y val="6.5988111339328373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55,6%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rgbClr val="FF0000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0000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Дорожное хозяйство (дорожные фонды)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82027.5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вопросы в области экономики 6892,1</c:v>
                </c:pt>
              </c:strCache>
            </c:strRef>
          </c:tx>
          <c:spPr>
            <a:solidFill>
              <a:srgbClr val="E509B6"/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Дорожное хозяйство (дорожные фонды)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6892.1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493483224"/>
        <c:axId val="493483616"/>
        <c:axId val="0"/>
      </c:bar3DChart>
      <c:catAx>
        <c:axId val="493483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3483616"/>
        <c:crosses val="autoZero"/>
        <c:auto val="1"/>
        <c:lblAlgn val="ctr"/>
        <c:lblOffset val="100"/>
        <c:noMultiLvlLbl val="0"/>
      </c:catAx>
      <c:valAx>
        <c:axId val="493483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93483224"/>
        <c:crosses val="autoZero"/>
        <c:crossBetween val="between"/>
      </c:valAx>
      <c:spPr>
        <a:noFill/>
        <a:ln w="25393">
          <a:noFill/>
        </a:ln>
      </c:spPr>
    </c:plotArea>
    <c:legend>
      <c:legendPos val="r"/>
      <c:legendEntry>
        <c:idx val="0"/>
        <c:txPr>
          <a:bodyPr rot="0" vert="horz" anchor="t"/>
          <a:lstStyle/>
          <a:p>
            <a:pPr algn="l">
              <a:lnSpc>
                <a:spcPts val="960"/>
              </a:lnSpc>
              <a:defRPr sz="1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vert="horz" anchor="t"/>
          <a:lstStyle/>
          <a:p>
            <a:pPr algn="l">
              <a:lnSpc>
                <a:spcPts val="960"/>
              </a:lnSpc>
              <a:defRPr sz="1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vert="horz" anchor="t"/>
          <a:lstStyle/>
          <a:p>
            <a:pPr algn="l">
              <a:lnSpc>
                <a:spcPts val="960"/>
              </a:lnSpc>
              <a:defRPr sz="1100" b="1">
                <a:solidFill>
                  <a:srgbClr val="E509B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8473751795099712E-2"/>
          <c:y val="0.53677003299596082"/>
          <c:w val="0.85119078405868454"/>
          <c:h val="0.16199906576970863"/>
        </c:manualLayout>
      </c:layout>
      <c:overlay val="0"/>
      <c:txPr>
        <a:bodyPr rot="0" vert="horz" anchor="t"/>
        <a:lstStyle/>
        <a:p>
          <a:pPr algn="l">
            <a:lnSpc>
              <a:spcPts val="960"/>
            </a:lnSpc>
            <a:defRPr sz="11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B w="165100" prst="coolSlant"/>
    </a:sp3d>
  </c:spPr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85237547329945E-2"/>
          <c:y val="0.11860373424503856"/>
          <c:w val="0.54277621711385293"/>
          <c:h val="0.368713822790528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E509B6"/>
              </a:solidFill>
            </c:spPr>
          </c:dPt>
          <c:dLbls>
            <c:dLbl>
              <c:idx val="0"/>
              <c:layout>
                <c:manualLayout>
                  <c:x val="6.7443144505722211E-2"/>
                  <c:y val="-5.3803455197214557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dirty="0" smtClean="0"/>
                      <a:t>1</a:t>
                    </a:r>
                    <a:r>
                      <a:rPr lang="en-US" sz="1000" dirty="0" smtClean="0"/>
                      <a:t>%</a:t>
                    </a:r>
                    <a:endParaRPr lang="en-US" sz="1000" dirty="0"/>
                  </a:p>
                </c:rich>
              </c:tx>
              <c:spPr>
                <a:solidFill>
                  <a:srgbClr val="FFD243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484331665019544E-2"/>
                  <c:y val="1.4153225198861674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000" dirty="0" smtClean="0"/>
                      <a:t>4,3%</a:t>
                    </a:r>
                    <a:endParaRPr lang="en-US" sz="1000" dirty="0"/>
                  </a:p>
                </c:rich>
              </c:tx>
              <c:spPr>
                <a:solidFill>
                  <a:srgbClr val="00B050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675061366317093E-2"/>
                  <c:y val="-7.1038393331736449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000" dirty="0" smtClean="0"/>
                      <a:t>94,7%</a:t>
                    </a:r>
                    <a:endParaRPr lang="en-US" sz="1000" dirty="0"/>
                  </a:p>
                </c:rich>
              </c:tx>
              <c:spPr>
                <a:solidFill>
                  <a:srgbClr val="E509B6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4212415540540543E-2"/>
                  <c:y val="-3.994819688647766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48,1</a:t>
                    </a:r>
                    <a:r>
                      <a:rPr lang="en-US" sz="1000" dirty="0" smtClean="0"/>
                      <a:t>%</a:t>
                    </a:r>
                    <a:endParaRPr lang="en-US" sz="1000" dirty="0"/>
                  </a:p>
                </c:rich>
              </c:tx>
              <c:spPr>
                <a:solidFill>
                  <a:srgbClr val="FF2929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804892013013369E-2"/>
                  <c:y val="-0.1784411461958561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/>
                      <a:t>35,8</a:t>
                    </a:r>
                    <a:r>
                      <a:rPr lang="en-US" sz="1600"/>
                      <a:t>%</a:t>
                    </a:r>
                    <a:endParaRPr lang="en-US"/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9769548065307278E-2"/>
                  <c:y val="-8.8149110848030315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/>
                      <a:t>10,1</a:t>
                    </a:r>
                    <a:r>
                      <a:rPr lang="en-US" sz="1600"/>
                      <a:t>%</a:t>
                    </a:r>
                    <a:endParaRPr lang="en-US"/>
                  </a:p>
                </c:rich>
              </c:tx>
              <c:spPr>
                <a:solidFill>
                  <a:srgbClr val="1DC4FF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6162093948092899E-2"/>
                  <c:y val="-9.3245416749884458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/>
                      <a:t>0,1</a:t>
                    </a:r>
                    <a:r>
                      <a:rPr lang="en-US" sz="1600"/>
                      <a:t>%</a:t>
                    </a:r>
                    <a:endParaRPr lang="en-US"/>
                  </a:p>
                </c:rich>
              </c:tx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0221104899150348"/>
                  <c:y val="2.8158316760738345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2,3</a:t>
                    </a:r>
                    <a:r>
                      <a:rPr lang="en-US" sz="1600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001012043091818E-2"/>
                  <c:y val="9.5350706314035485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0,05</a:t>
                    </a:r>
                    <a:r>
                      <a:rPr lang="en-US" sz="1600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Жилищное хозяйство 1200,0</c:v>
                </c:pt>
                <c:pt idx="1">
                  <c:v>Коммунальное хозяйство 5000,0</c:v>
                </c:pt>
                <c:pt idx="2">
                  <c:v>Други вопросы в области ЖКХ 108883,1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1200</c:v>
                </c:pt>
                <c:pt idx="1">
                  <c:v>5000</c:v>
                </c:pt>
                <c:pt idx="2">
                  <c:v>108883.1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5393">
          <a:noFill/>
        </a:ln>
      </c:spPr>
    </c:plotArea>
    <c:legend>
      <c:legendPos val="r"/>
      <c:layout>
        <c:manualLayout>
          <c:xMode val="edge"/>
          <c:yMode val="edge"/>
          <c:x val="4.8732943469785572E-2"/>
          <c:y val="0.50198150594451774"/>
          <c:w val="0.50952162963435244"/>
          <c:h val="0.22324966974900923"/>
        </c:manualLayout>
      </c:layout>
      <c:overlay val="0"/>
      <c:txPr>
        <a:bodyPr/>
        <a:lstStyle/>
        <a:p>
          <a:pPr>
            <a:defRPr sz="11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85237547329945E-2"/>
          <c:y val="0.11860373424503856"/>
          <c:w val="0.54277621711385293"/>
          <c:h val="0.368713822790528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E509B6"/>
              </a:solidFill>
            </c:spPr>
          </c:dPt>
          <c:dLbls>
            <c:dLbl>
              <c:idx val="0"/>
              <c:layout>
                <c:manualLayout>
                  <c:x val="6.7443144505722211E-2"/>
                  <c:y val="-5.3803455197214557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dirty="0" smtClean="0"/>
                      <a:t>1</a:t>
                    </a:r>
                    <a:r>
                      <a:rPr lang="en-US" sz="1000" dirty="0" smtClean="0"/>
                      <a:t>%</a:t>
                    </a:r>
                    <a:endParaRPr lang="en-US" sz="1000" dirty="0"/>
                  </a:p>
                </c:rich>
              </c:tx>
              <c:spPr>
                <a:solidFill>
                  <a:srgbClr val="FFD243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484331665019544E-2"/>
                  <c:y val="1.4153225198861674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000" dirty="0" smtClean="0"/>
                      <a:t>41,3%</a:t>
                    </a:r>
                    <a:endParaRPr lang="en-US" sz="1000" dirty="0"/>
                  </a:p>
                </c:rich>
              </c:tx>
              <c:spPr>
                <a:solidFill>
                  <a:srgbClr val="00B050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675061366317093E-2"/>
                  <c:y val="-7.1038393331736449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000" dirty="0" smtClean="0"/>
                      <a:t>57,7%</a:t>
                    </a:r>
                    <a:endParaRPr lang="en-US" sz="1000" dirty="0"/>
                  </a:p>
                </c:rich>
              </c:tx>
              <c:spPr>
                <a:solidFill>
                  <a:srgbClr val="E509B6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4212415540540543E-2"/>
                  <c:y val="-3.994819688647766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48,1</a:t>
                    </a:r>
                    <a:r>
                      <a:rPr lang="en-US" sz="1000" dirty="0" smtClean="0"/>
                      <a:t>%</a:t>
                    </a:r>
                    <a:endParaRPr lang="en-US" sz="1000" dirty="0"/>
                  </a:p>
                </c:rich>
              </c:tx>
              <c:spPr>
                <a:solidFill>
                  <a:srgbClr val="FF2929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804892013013369E-2"/>
                  <c:y val="-0.1784411461958561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/>
                      <a:t>35,8</a:t>
                    </a:r>
                    <a:r>
                      <a:rPr lang="en-US" sz="1600"/>
                      <a:t>%</a:t>
                    </a:r>
                    <a:endParaRPr lang="en-US"/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9769548065307278E-2"/>
                  <c:y val="-8.8149110848030315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/>
                      <a:t>10,1</a:t>
                    </a:r>
                    <a:r>
                      <a:rPr lang="en-US" sz="1600"/>
                      <a:t>%</a:t>
                    </a:r>
                    <a:endParaRPr lang="en-US"/>
                  </a:p>
                </c:rich>
              </c:tx>
              <c:spPr>
                <a:solidFill>
                  <a:srgbClr val="1DC4FF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6162093948092899E-2"/>
                  <c:y val="-9.3245416749884458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/>
                      <a:t>0,1</a:t>
                    </a:r>
                    <a:r>
                      <a:rPr lang="en-US" sz="1600"/>
                      <a:t>%</a:t>
                    </a:r>
                    <a:endParaRPr lang="en-US"/>
                  </a:p>
                </c:rich>
              </c:tx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0221104899150348"/>
                  <c:y val="2.8158316760738345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2,3</a:t>
                    </a:r>
                    <a:r>
                      <a:rPr lang="en-US" sz="1600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001012043091818E-2"/>
                  <c:y val="9.5350706314035485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0,05</a:t>
                    </a:r>
                    <a:r>
                      <a:rPr lang="en-US" sz="1600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Жилищное хозяйство 1200,0</c:v>
                </c:pt>
                <c:pt idx="1">
                  <c:v>Коммунальное хозяйство 49330,4</c:v>
                </c:pt>
                <c:pt idx="2">
                  <c:v>Други вопросы в области ЖКХ 68828,9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1200</c:v>
                </c:pt>
                <c:pt idx="1">
                  <c:v>49330.400000000001</c:v>
                </c:pt>
                <c:pt idx="2">
                  <c:v>68828.899999999994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5393">
          <a:noFill/>
        </a:ln>
      </c:spPr>
    </c:plotArea>
    <c:legend>
      <c:legendPos val="r"/>
      <c:layout>
        <c:manualLayout>
          <c:xMode val="edge"/>
          <c:yMode val="edge"/>
          <c:x val="4.8732943469785572E-2"/>
          <c:y val="0.50198150594451774"/>
          <c:w val="0.50952162963435244"/>
          <c:h val="0.22324966974900923"/>
        </c:manualLayout>
      </c:layout>
      <c:overlay val="0"/>
      <c:txPr>
        <a:bodyPr/>
        <a:lstStyle/>
        <a:p>
          <a:pPr>
            <a:defRPr sz="11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85237547329945E-2"/>
          <c:y val="0.11860373424503856"/>
          <c:w val="0.54277621711385293"/>
          <c:h val="0.368713822790528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E509B6"/>
              </a:solidFill>
            </c:spPr>
          </c:dPt>
          <c:dLbls>
            <c:dLbl>
              <c:idx val="0"/>
              <c:layout>
                <c:manualLayout>
                  <c:x val="6.7443144505722211E-2"/>
                  <c:y val="-5.3803455197214557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dirty="0" smtClean="0"/>
                      <a:t>1,2</a:t>
                    </a:r>
                    <a:r>
                      <a:rPr lang="en-US" sz="1000" dirty="0" smtClean="0"/>
                      <a:t>%</a:t>
                    </a:r>
                    <a:endParaRPr lang="en-US" sz="1000" dirty="0"/>
                  </a:p>
                </c:rich>
              </c:tx>
              <c:spPr>
                <a:solidFill>
                  <a:srgbClr val="FFD243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484331665019544E-2"/>
                  <c:y val="1.4153225198861674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000" dirty="0" smtClean="0"/>
                      <a:t>18,2%</a:t>
                    </a:r>
                    <a:endParaRPr lang="en-US" sz="1000" dirty="0"/>
                  </a:p>
                </c:rich>
              </c:tx>
              <c:spPr>
                <a:solidFill>
                  <a:srgbClr val="00B050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675061366317093E-2"/>
                  <c:y val="-7.1038393331736449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000" dirty="0" smtClean="0"/>
                      <a:t>80,6%</a:t>
                    </a:r>
                    <a:endParaRPr lang="en-US" sz="1000" dirty="0"/>
                  </a:p>
                </c:rich>
              </c:tx>
              <c:spPr>
                <a:solidFill>
                  <a:srgbClr val="E509B6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4212415540540543E-2"/>
                  <c:y val="-3.994819688647766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48,1</a:t>
                    </a:r>
                    <a:r>
                      <a:rPr lang="en-US" sz="1000" dirty="0" smtClean="0"/>
                      <a:t>%</a:t>
                    </a:r>
                    <a:endParaRPr lang="en-US" sz="1000" dirty="0"/>
                  </a:p>
                </c:rich>
              </c:tx>
              <c:spPr>
                <a:solidFill>
                  <a:srgbClr val="FF2929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804892013013369E-2"/>
                  <c:y val="-0.1784411461958561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/>
                      <a:t>35,8</a:t>
                    </a:r>
                    <a:r>
                      <a:rPr lang="en-US" sz="1600"/>
                      <a:t>%</a:t>
                    </a:r>
                    <a:endParaRPr lang="en-US"/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9769548065307278E-2"/>
                  <c:y val="-8.8149110848030315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/>
                      <a:t>10,1</a:t>
                    </a:r>
                    <a:r>
                      <a:rPr lang="en-US" sz="1600"/>
                      <a:t>%</a:t>
                    </a:r>
                    <a:endParaRPr lang="en-US"/>
                  </a:p>
                </c:rich>
              </c:tx>
              <c:spPr>
                <a:solidFill>
                  <a:srgbClr val="1DC4FF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6162093948092899E-2"/>
                  <c:y val="-9.3245416749884458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/>
                      <a:t>0,1</a:t>
                    </a:r>
                    <a:r>
                      <a:rPr lang="en-US" sz="1600"/>
                      <a:t>%</a:t>
                    </a:r>
                    <a:endParaRPr lang="en-US"/>
                  </a:p>
                </c:rich>
              </c:tx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0221104899150348"/>
                  <c:y val="2.8158316760738345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2,3</a:t>
                    </a:r>
                    <a:r>
                      <a:rPr lang="en-US" sz="1600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001012043091818E-2"/>
                  <c:y val="9.5350706314035485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0,05</a:t>
                    </a:r>
                    <a:r>
                      <a:rPr lang="en-US" sz="1600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Жилищное хозяйство 1200,0</c:v>
                </c:pt>
                <c:pt idx="1">
                  <c:v>Коммунальное хозяйство 17623,4</c:v>
                </c:pt>
                <c:pt idx="2">
                  <c:v>Други вопросы в области ЖКХ 78087,4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1200</c:v>
                </c:pt>
                <c:pt idx="1">
                  <c:v>17623.400000000001</c:v>
                </c:pt>
                <c:pt idx="2">
                  <c:v>78087.399999999994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5393">
          <a:noFill/>
        </a:ln>
      </c:spPr>
    </c:plotArea>
    <c:legend>
      <c:legendPos val="r"/>
      <c:layout>
        <c:manualLayout>
          <c:xMode val="edge"/>
          <c:yMode val="edge"/>
          <c:x val="4.8732943469785572E-2"/>
          <c:y val="0.50198150594451774"/>
          <c:w val="0.50952162963435244"/>
          <c:h val="0.22324966974900923"/>
        </c:manualLayout>
      </c:layout>
      <c:overlay val="0"/>
      <c:txPr>
        <a:bodyPr/>
        <a:lstStyle/>
        <a:p>
          <a:pPr>
            <a:defRPr sz="11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923870201723462E-2"/>
          <c:y val="0.11420365705313318"/>
          <c:w val="0.6464124620544458"/>
          <c:h val="0.4391150578610150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F63A1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C5C000"/>
              </a:solidFill>
            </c:spPr>
          </c:dPt>
          <c:cat>
            <c:strRef>
              <c:f>Лист1!$A$2</c:f>
              <c:strCache>
                <c:ptCount val="1"/>
                <c:pt idx="0">
                  <c:v>Дотация на выравнивание бюджетной обеспеченности (бюджет Астраханской области)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44890.400000000001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5386">
          <a:noFill/>
        </a:ln>
      </c:spPr>
    </c:plotArea>
    <c:legend>
      <c:legendPos val="r"/>
      <c:layout>
        <c:manualLayout>
          <c:xMode val="edge"/>
          <c:yMode val="edge"/>
          <c:x val="3.3138401559454189E-2"/>
          <c:y val="0.60634081902245707"/>
          <c:w val="0.49707602339181284"/>
          <c:h val="0.11812011122372078"/>
        </c:manualLayout>
      </c:layout>
      <c:overlay val="0"/>
      <c:txPr>
        <a:bodyPr/>
        <a:lstStyle/>
        <a:p>
          <a:pPr>
            <a:defRPr sz="999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912584459459454E-2"/>
          <c:y val="0.12520385003289664"/>
          <c:w val="0.63993519674565869"/>
          <c:h val="0.4347149806691096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F63A1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C5C000"/>
              </a:solidFill>
            </c:spPr>
          </c:dPt>
          <c:cat>
            <c:strRef>
              <c:f>Лист1!$A$2:$A$4</c:f>
              <c:strCache>
                <c:ptCount val="3"/>
                <c:pt idx="0">
                  <c:v>Дотация на выравнивание бюджетной обеспеченности (бюджет Астраханской области)</c:v>
                </c:pt>
                <c:pt idx="1">
                  <c:v>Дотация на выравнивание бюджетной обеспеченности (бюджет района)</c:v>
                </c:pt>
                <c:pt idx="2">
                  <c:v>Прочие межбюджетнеы трансферты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 formatCode="General">
                  <c:v>55790.8</c:v>
                </c:pt>
                <c:pt idx="1">
                  <c:v>1000</c:v>
                </c:pt>
                <c:pt idx="2" formatCode="#,##0">
                  <c:v>8815.2999999999993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5393">
          <a:noFill/>
        </a:ln>
      </c:spPr>
    </c:plotArea>
    <c:legend>
      <c:legendPos val="r"/>
      <c:layout>
        <c:manualLayout>
          <c:xMode val="edge"/>
          <c:yMode val="edge"/>
          <c:x val="5.8479532163742687E-3"/>
          <c:y val="0.59313077939233805"/>
          <c:w val="0.56520696894018863"/>
          <c:h val="0.31900057851860791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923870201723462E-2"/>
          <c:y val="0.11420365705313318"/>
          <c:w val="0.6464124620544458"/>
          <c:h val="0.4391150578610150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F63A1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C5C000"/>
              </a:solidFill>
            </c:spPr>
          </c:dPt>
          <c:cat>
            <c:strRef>
              <c:f>Лист1!$A$2</c:f>
              <c:strCache>
                <c:ptCount val="1"/>
                <c:pt idx="0">
                  <c:v>Дотация на выравнивание бюджетной обеспеченности (бюджет Астраханской области)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44890.400000000001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50"/>
      </c:doughnutChart>
      <c:spPr>
        <a:noFill/>
        <a:ln w="25386">
          <a:noFill/>
        </a:ln>
      </c:spPr>
    </c:plotArea>
    <c:legend>
      <c:legendPos val="r"/>
      <c:layout>
        <c:manualLayout>
          <c:xMode val="edge"/>
          <c:yMode val="edge"/>
          <c:x val="3.3138401559454189E-2"/>
          <c:y val="0.60634081902245707"/>
          <c:w val="0.49707602339181284"/>
          <c:h val="0.11812011122372078"/>
        </c:manualLayout>
      </c:layout>
      <c:overlay val="0"/>
      <c:txPr>
        <a:bodyPr/>
        <a:lstStyle/>
        <a:p>
          <a:pPr>
            <a:defRPr sz="999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01600" prst="ribl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отчет 2022</c:v>
                </c:pt>
                <c:pt idx="1">
                  <c:v>оценка 2023</c:v>
                </c:pt>
                <c:pt idx="2">
                  <c:v>прогноз 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1818.1</c:v>
                </c:pt>
                <c:pt idx="1">
                  <c:v>1932.4</c:v>
                </c:pt>
                <c:pt idx="2">
                  <c:v>2063.4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5663424"/>
        <c:axId val="485663816"/>
      </c:barChart>
      <c:catAx>
        <c:axId val="48566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485663816"/>
        <c:crosses val="autoZero"/>
        <c:auto val="1"/>
        <c:lblAlgn val="ctr"/>
        <c:lblOffset val="100"/>
        <c:noMultiLvlLbl val="0"/>
      </c:catAx>
      <c:valAx>
        <c:axId val="485663816"/>
        <c:scaling>
          <c:orientation val="minMax"/>
          <c:max val="3000"/>
          <c:min val="0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485663424"/>
        <c:crosses val="autoZero"/>
        <c:crossBetween val="between"/>
        <c:majorUnit val="500"/>
        <c:minorUnit val="250"/>
      </c:valAx>
      <c:spPr>
        <a:ln w="57150"/>
      </c:spPr>
    </c:plotArea>
    <c:legend>
      <c:legendPos val="t"/>
      <c:layout>
        <c:manualLayout>
          <c:xMode val="edge"/>
          <c:yMode val="edge"/>
          <c:x val="9.5162267975674703E-2"/>
          <c:y val="5.5227523739192382E-2"/>
          <c:w val="0.89999985194093801"/>
          <c:h val="0.10454398371856877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633214123376298"/>
          <c:y val="5.0494083549444388E-2"/>
          <c:w val="0.7900914399107728"/>
          <c:h val="0.772380852699920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отчет 2022</c:v>
                </c:pt>
                <c:pt idx="1">
                  <c:v>оценка 2023</c:v>
                </c:pt>
                <c:pt idx="2">
                  <c:v>прогноз 2024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3750</c:v>
                </c:pt>
                <c:pt idx="1">
                  <c:v>3760</c:v>
                </c:pt>
                <c:pt idx="2">
                  <c:v>3770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485664600"/>
        <c:axId val="485664992"/>
        <c:axId val="0"/>
      </c:bar3DChart>
      <c:catAx>
        <c:axId val="485664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485664992"/>
        <c:crosses val="autoZero"/>
        <c:auto val="1"/>
        <c:lblAlgn val="ctr"/>
        <c:lblOffset val="100"/>
        <c:noMultiLvlLbl val="0"/>
      </c:catAx>
      <c:valAx>
        <c:axId val="485664992"/>
        <c:scaling>
          <c:orientation val="minMax"/>
          <c:max val="6200"/>
          <c:min val="6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ru-RU"/>
          </a:p>
        </c:txPr>
        <c:crossAx val="485664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0122011076456932"/>
          <c:y val="0.1454800882981782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741398934093951"/>
          <c:y val="0.30470388911036073"/>
          <c:w val="0.74103661105249563"/>
          <c:h val="0.504488471869138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рублей</c:v>
                </c:pt>
              </c:strCache>
            </c:strRef>
          </c:tx>
          <c:spPr>
            <a:solidFill>
              <a:srgbClr val="00B050"/>
            </a:solidFill>
            <a:ln w="28575">
              <a:noFill/>
            </a:ln>
          </c:spPr>
          <c:invertIfNegative val="0"/>
          <c:dPt>
            <c:idx val="1"/>
            <c:invertIfNegative val="0"/>
            <c:bubble3D val="0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 dirty="0" smtClean="0"/>
                      <a:t>40359,8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 dirty="0" smtClean="0"/>
                      <a:t>42781,4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 smtClean="0"/>
                      <a:t>45562,2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отчет 2022</c:v>
                </c:pt>
                <c:pt idx="1">
                  <c:v>оценка 2023</c:v>
                </c:pt>
                <c:pt idx="2">
                  <c:v>прогноз 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40359.800000000003</c:v>
                </c:pt>
                <c:pt idx="1">
                  <c:v>42781.4</c:v>
                </c:pt>
                <c:pt idx="2">
                  <c:v>45562.2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5665776"/>
        <c:axId val="486839856"/>
      </c:barChart>
      <c:catAx>
        <c:axId val="485665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486839856"/>
        <c:crosses val="autoZero"/>
        <c:auto val="1"/>
        <c:lblAlgn val="ctr"/>
        <c:lblOffset val="100"/>
        <c:noMultiLvlLbl val="0"/>
      </c:catAx>
      <c:valAx>
        <c:axId val="486839856"/>
        <c:scaling>
          <c:orientation val="minMax"/>
        </c:scaling>
        <c:delete val="0"/>
        <c:axPos val="l"/>
        <c:numFmt formatCode="#,##0.00" sourceLinked="1"/>
        <c:majorTickMark val="out"/>
        <c:minorTickMark val="cross"/>
        <c:tickLblPos val="nextTo"/>
        <c:txPr>
          <a:bodyPr/>
          <a:lstStyle/>
          <a:p>
            <a:pPr>
              <a:defRPr sz="1200" b="0"/>
            </a:pPr>
            <a:endParaRPr lang="ru-RU"/>
          </a:p>
        </c:txPr>
        <c:crossAx val="485665776"/>
        <c:crosses val="autoZero"/>
        <c:crossBetween val="between"/>
        <c:majorUnit val="1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чел.)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solidFill>
          <a:srgbClr val="0594FF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5056321084864391"/>
          <c:y val="0.17750223093491405"/>
          <c:w val="0.93003794362661185"/>
          <c:h val="0.692176899699316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населения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51769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населения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52779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7B13F9"/>
            </a:solidFill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населения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53945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99CC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населения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55827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EC2095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населения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64629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6841032"/>
        <c:axId val="486841424"/>
      </c:barChart>
      <c:catAx>
        <c:axId val="486841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6841424"/>
        <c:crosses val="autoZero"/>
        <c:auto val="1"/>
        <c:lblAlgn val="ctr"/>
        <c:lblOffset val="100"/>
        <c:noMultiLvlLbl val="0"/>
      </c:catAx>
      <c:valAx>
        <c:axId val="486841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6841032"/>
        <c:crosses val="autoZero"/>
        <c:crossBetween val="between"/>
      </c:valAx>
      <c:spPr>
        <a:solidFill>
          <a:srgbClr val="0070C0"/>
        </a:solidFill>
        <a:ln w="25400">
          <a:noFill/>
        </a:ln>
        <a:effectLst/>
      </c:spPr>
    </c:plotArea>
    <c:plotVisOnly val="1"/>
    <c:dispBlanksAs val="gap"/>
    <c:showDLblsOverMax val="0"/>
  </c:chart>
  <c:spPr>
    <a:solidFill>
      <a:srgbClr val="0070C0"/>
    </a:soli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8087615436959269"/>
          <c:y val="3.0253337157482196E-3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1047988698707426E-2"/>
          <c:y val="0.15975679101430143"/>
          <c:w val="0.94338208455350703"/>
          <c:h val="0.814684054453989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7.0772394308116259E-3"/>
                  <c:y val="0.3694459609583457"/>
                </c:manualLayout>
              </c:layout>
              <c:spPr/>
              <c:txPr>
                <a:bodyPr rot="-5400000" vert="horz"/>
                <a:lstStyle/>
                <a:p>
                  <a:pPr>
                    <a:defRPr sz="2399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739030975460926E-2"/>
                  <c:y val="0.36015172294681502"/>
                </c:manualLayout>
              </c:layout>
              <c:spPr/>
              <c:txPr>
                <a:bodyPr rot="-5400000" vert="horz"/>
                <a:lstStyle/>
                <a:p>
                  <a:pPr>
                    <a:defRPr sz="2399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9081352031362754E-3"/>
                  <c:y val="0.37641663946699372"/>
                </c:manualLayout>
              </c:layout>
              <c:spPr/>
              <c:txPr>
                <a:bodyPr rot="-5400000" vert="horz"/>
                <a:lstStyle/>
                <a:p>
                  <a:pPr>
                    <a:defRPr sz="2399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2399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</c:v>
                </c:pt>
                <c:pt idx="1">
                  <c:v>2024 г</c:v>
                </c:pt>
                <c:pt idx="2">
                  <c:v>2025 г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1599925.5</c:v>
                </c:pt>
                <c:pt idx="1">
                  <c:v>1524815.2</c:v>
                </c:pt>
                <c:pt idx="2">
                  <c:v>1411153.6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1.1323583089298575E-2"/>
                  <c:y val="0.36712240145546304"/>
                </c:manualLayout>
              </c:layout>
              <c:spPr/>
              <c:txPr>
                <a:bodyPr rot="-5400000" vert="horz"/>
                <a:lstStyle/>
                <a:p>
                  <a:pPr>
                    <a:defRPr sz="2399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4926873169739511E-3"/>
                  <c:y val="0.35782816344393231"/>
                </c:manualLayout>
              </c:layout>
              <c:spPr/>
              <c:txPr>
                <a:bodyPr rot="-5400000" vert="horz"/>
                <a:lstStyle/>
                <a:p>
                  <a:pPr>
                    <a:defRPr sz="2399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9081352031362754E-3"/>
                  <c:y val="0.3694459609583457"/>
                </c:manualLayout>
              </c:layout>
              <c:spPr/>
              <c:txPr>
                <a:bodyPr rot="-5400000" vert="horz"/>
                <a:lstStyle/>
                <a:p>
                  <a:pPr>
                    <a:defRPr sz="2399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2399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</c:v>
                </c:pt>
                <c:pt idx="1">
                  <c:v>2024 г</c:v>
                </c:pt>
                <c:pt idx="2">
                  <c:v>2025 г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1624408</c:v>
                </c:pt>
                <c:pt idx="1">
                  <c:v>1522442.9</c:v>
                </c:pt>
                <c:pt idx="2">
                  <c:v>1408781.2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Дефицит/Профицит</c:v>
                </c:pt>
              </c:strCache>
            </c:strRef>
          </c:tx>
          <c:spPr>
            <a:solidFill>
              <a:srgbClr val="0000FF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5.0956123901843703E-2"/>
                  <c:y val="0.14782336563679954"/>
                </c:manualLayout>
              </c:layout>
              <c:spPr/>
              <c:txPr>
                <a:bodyPr/>
                <a:lstStyle/>
                <a:p>
                  <a:pPr>
                    <a:defRPr sz="1799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6617915446493007E-2"/>
                  <c:y val="0.14698168484660629"/>
                </c:manualLayout>
              </c:layout>
              <c:spPr/>
              <c:txPr>
                <a:bodyPr/>
                <a:lstStyle/>
                <a:p>
                  <a:pPr>
                    <a:defRPr sz="1799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202467560330683E-2"/>
                  <c:y val="0.1493054015574832"/>
                </c:manualLayout>
              </c:layout>
              <c:spPr/>
              <c:txPr>
                <a:bodyPr/>
                <a:lstStyle/>
                <a:p>
                  <a:pPr>
                    <a:defRPr sz="1799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99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</c:v>
                </c:pt>
                <c:pt idx="1">
                  <c:v>2024 г</c:v>
                </c:pt>
                <c:pt idx="2">
                  <c:v>2025 г</c:v>
                </c:pt>
              </c:strCache>
            </c:strRef>
          </c:cat>
          <c:val>
            <c:numRef>
              <c:f>Лист1!$D$2:$D$4</c:f>
              <c:numCache>
                <c:formatCode>#\ ##0.0</c:formatCode>
                <c:ptCount val="3"/>
                <c:pt idx="0">
                  <c:v>-24482.5</c:v>
                </c:pt>
                <c:pt idx="1">
                  <c:v>2372.3000000000466</c:v>
                </c:pt>
                <c:pt idx="2">
                  <c:v>2372.4000000001397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8454416"/>
        <c:axId val="488454808"/>
        <c:axId val="0"/>
      </c:bar3DChart>
      <c:catAx>
        <c:axId val="488454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8454808"/>
        <c:crosses val="autoZero"/>
        <c:auto val="1"/>
        <c:lblAlgn val="ctr"/>
        <c:lblOffset val="100"/>
        <c:noMultiLvlLbl val="0"/>
      </c:catAx>
      <c:valAx>
        <c:axId val="488454808"/>
        <c:scaling>
          <c:orientation val="minMax"/>
        </c:scaling>
        <c:delete val="1"/>
        <c:axPos val="l"/>
        <c:majorGridlines/>
        <c:numFmt formatCode="#\ ##0.0" sourceLinked="1"/>
        <c:majorTickMark val="out"/>
        <c:minorTickMark val="none"/>
        <c:tickLblPos val="nextTo"/>
        <c:crossAx val="488454416"/>
        <c:crosses val="autoZero"/>
        <c:crossBetween val="between"/>
      </c:valAx>
      <c:spPr>
        <a:noFill/>
        <a:ln w="25390">
          <a:noFill/>
        </a:ln>
      </c:spPr>
    </c:plotArea>
    <c:legend>
      <c:legendPos val="r"/>
      <c:layout>
        <c:manualLayout>
          <c:xMode val="edge"/>
          <c:yMode val="edge"/>
          <c:x val="8.2412914188615127E-2"/>
          <c:y val="6.8441064638783258E-2"/>
          <c:w val="0.8853016142735769"/>
          <c:h val="7.4144486692015205E-2"/>
        </c:manualLayout>
      </c:layout>
      <c:overlay val="0"/>
      <c:txPr>
        <a:bodyPr/>
        <a:lstStyle/>
        <a:p>
          <a:pPr>
            <a:defRPr sz="1799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882202589909743E-2"/>
          <c:y val="0.1023911003520417"/>
          <c:w val="0.95059184174894917"/>
          <c:h val="0.805685107230227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 prstMaterial="metal">
              <a:bevelT w="114300" prst="artDeco"/>
            </a:sp3d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0"/>
              <c:layout>
                <c:manualLayout>
                  <c:x val="3.4460762478479286E-3"/>
                  <c:y val="-1.6704717176571542E-3"/>
                </c:manualLayout>
              </c:layout>
              <c:spPr/>
              <c:txPr>
                <a:bodyPr/>
                <a:lstStyle/>
                <a:p>
                  <a:pPr>
                    <a:defRPr sz="1299" b="0" i="0">
                      <a:latin typeface="Bookman Old Style" panose="020506040505050202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8058681288379342E-3"/>
                  <c:y val="1.0516032216916299E-6"/>
                </c:manualLayout>
              </c:layout>
              <c:spPr/>
              <c:txPr>
                <a:bodyPr/>
                <a:lstStyle/>
                <a:p>
                  <a:pPr>
                    <a:defRPr sz="1299" b="0" i="0">
                      <a:latin typeface="Bookman Old Style" panose="020506040505050202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8061995566820899E-3"/>
                  <c:y val="2.4476064984872686E-3"/>
                </c:manualLayout>
              </c:layout>
              <c:spPr/>
              <c:txPr>
                <a:bodyPr/>
                <a:lstStyle/>
                <a:p>
                  <a:pPr>
                    <a:defRPr sz="1299" b="0" i="0">
                      <a:latin typeface="Bookman Old Style" panose="020506040505050202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8060890807340552E-3"/>
                  <c:y val="2.7885012095189724E-4"/>
                </c:manualLayout>
              </c:layout>
              <c:spPr/>
              <c:txPr>
                <a:bodyPr/>
                <a:lstStyle/>
                <a:p>
                  <a:pPr>
                    <a:defRPr sz="1299" b="0" i="0">
                      <a:latin typeface="Bookman Old Style" panose="020506040505050202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047594806039587E-7"/>
                  <c:y val="7.2245141330214981E-4"/>
                </c:manualLayout>
              </c:layout>
              <c:spPr/>
              <c:txPr>
                <a:bodyPr/>
                <a:lstStyle/>
                <a:p>
                  <a:pPr>
                    <a:defRPr sz="1299" b="0" i="0">
                      <a:latin typeface="Bookman Old Style" panose="020506040505050202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2091336211010832E-3"/>
                  <c:y val="3.8961899363674892E-3"/>
                </c:manualLayout>
              </c:layout>
              <c:spPr/>
              <c:txPr>
                <a:bodyPr/>
                <a:lstStyle/>
                <a:p>
                  <a:pPr>
                    <a:defRPr sz="1299" b="0" i="0">
                      <a:latin typeface="Bookman Old Style" panose="020506040505050202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2091336211010832E-3"/>
                  <c:y val="-2.2258934859139502E-3"/>
                </c:manualLayout>
              </c:layout>
              <c:spPr/>
              <c:txPr>
                <a:bodyPr/>
                <a:lstStyle/>
                <a:p>
                  <a:pPr>
                    <a:defRPr sz="1299" b="0" i="0">
                      <a:latin typeface="Bookman Old Style" panose="020506040505050202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6121781614681104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299" b="0" i="0">
                      <a:latin typeface="Bookman Old Style" panose="020506040505050202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99" b="0" i="0"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  <c:pt idx="3">
                  <c:v>2019 г</c:v>
                </c:pt>
                <c:pt idx="4">
                  <c:v>2020 г</c:v>
                </c:pt>
                <c:pt idx="5">
                  <c:v>2021 г</c:v>
                </c:pt>
                <c:pt idx="6">
                  <c:v>2022 г (оценка)</c:v>
                </c:pt>
                <c:pt idx="7">
                  <c:v>2023 г (оценка)</c:v>
                </c:pt>
                <c:pt idx="8">
                  <c:v>2024 г (оценка)</c:v>
                </c:pt>
                <c:pt idx="9">
                  <c:v>2025 г (оценка)</c:v>
                </c:pt>
              </c:strCache>
            </c:strRef>
          </c:cat>
          <c:val>
            <c:numRef>
              <c:f>Лист1!$B$2:$B$11</c:f>
              <c:numCache>
                <c:formatCode>#\ ##0.0</c:formatCode>
                <c:ptCount val="10"/>
                <c:pt idx="0">
                  <c:v>5400</c:v>
                </c:pt>
                <c:pt idx="1">
                  <c:v>500</c:v>
                </c:pt>
                <c:pt idx="2">
                  <c:v>0</c:v>
                </c:pt>
                <c:pt idx="3">
                  <c:v>21860</c:v>
                </c:pt>
                <c:pt idx="4">
                  <c:v>29460</c:v>
                </c:pt>
                <c:pt idx="5">
                  <c:v>15971</c:v>
                </c:pt>
                <c:pt idx="6">
                  <c:v>9482</c:v>
                </c:pt>
                <c:pt idx="7">
                  <c:v>7117</c:v>
                </c:pt>
                <c:pt idx="8">
                  <c:v>4654.7</c:v>
                </c:pt>
                <c:pt idx="9">
                  <c:v>2282.3999999999996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8455592"/>
        <c:axId val="488455984"/>
      </c:barChart>
      <c:catAx>
        <c:axId val="488455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9" b="1">
                <a:latin typeface="Bookman Old Style" panose="02050604050505020204" pitchFamily="18" charset="0"/>
              </a:defRPr>
            </a:pPr>
            <a:endParaRPr lang="ru-RU"/>
          </a:p>
        </c:txPr>
        <c:crossAx val="488455984"/>
        <c:crosses val="autoZero"/>
        <c:auto val="1"/>
        <c:lblAlgn val="ctr"/>
        <c:lblOffset val="100"/>
        <c:noMultiLvlLbl val="0"/>
      </c:catAx>
      <c:valAx>
        <c:axId val="48845598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488455592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2499">
          <a:latin typeface="Century Schoolbook" panose="02040604050505020304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0%D0%B0%D1%81%D0%BD%D0%BE%D1%8F%D1%80%D1%81%D0%BA%D0%B8%D0%B9_%D1%80%D0%B0%D0%B9%D0%BE%D0%BD_(%D0%90%D1%81%D1%82%D1%80%D0%B0%D1%85%D0%B0%D0%BD%D1%81%D0%BA%D0%B0%D1%8F_%D0%BE%D0%B1%D0%BB%D0%B0%D1%81%D1%82%D1%8C)" TargetMode="External"/><Relationship Id="rId2" Type="http://schemas.openxmlformats.org/officeDocument/2006/relationships/hyperlink" Target="https://ru.wikipedia.org/wiki/%D0%9D%D0%B0%D1%80%D0%B8%D0%BC%D0%B0%D0%BD%D0%BE%D0%B2%D1%81%D0%BA%D0%B8%D0%B9_%D1%80%D0%B0%D0%B9%D0%BE%D0%BD_(%D0%90%D1%81%D1%82%D1%80%D0%B0%D1%85%D0%B0%D0%BD%D1%81%D0%BA%D0%B0%D1%8F_%D0%BE%D0%B1%D0%BB%D0%B0%D1%81%D1%82%D1%8C)" TargetMode="External"/><Relationship Id="rId1" Type="http://schemas.openxmlformats.org/officeDocument/2006/relationships/hyperlink" Target="https://ru.wikipedia.org/wiki/%D0%90%D1%81%D1%82%D1%80%D0%B0%D1%85%D0%B0%D0%BD%D1%81%D0%BA%D0%B0%D1%8F_%D0%BE%D0%B1%D0%BB%D0%B0%D1%81%D1%82%D1%8C" TargetMode="External"/><Relationship Id="rId5" Type="http://schemas.openxmlformats.org/officeDocument/2006/relationships/hyperlink" Target="https://ru.wikipedia.org/wiki/%D0%90%D1%81%D1%82%D1%80%D0%B0%D1%85%D0%B0%D0%BD%D1%8C" TargetMode="External"/><Relationship Id="rId4" Type="http://schemas.openxmlformats.org/officeDocument/2006/relationships/hyperlink" Target="https://ru.wikipedia.org/wiki/%D0%92%D0%BE%D0%BB%D0%BE%D0%B4%D0%B0%D1%80%D1%81%D0%BA%D0%B8%D0%B9_%D1%80%D0%B0%D0%B9%D0%BE%D0%BD_(%D0%90%D1%81%D1%82%D1%80%D0%B0%D1%85%D0%B0%D0%BD%D1%81%D0%BA%D0%B0%D1%8F_%D0%BE%D0%B1%D0%BB%D0%B0%D1%81%D1%82%D1%8C)" TargetMode="External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59F634-D7B2-4181-A55B-618C0EDC4DE8}" type="doc">
      <dgm:prSet loTypeId="urn:microsoft.com/office/officeart/2008/layout/VerticalCurvedList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F061CEA-63D3-4A23-9332-84D0AA650223}" type="pres">
      <dgm:prSet presAssocID="{7659F634-D7B2-4181-A55B-618C0EDC4DE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29EDE57-C564-4348-8D00-1C445C91B85E}" type="pres">
      <dgm:prSet presAssocID="{7659F634-D7B2-4181-A55B-618C0EDC4DE8}" presName="Name1" presStyleCnt="0"/>
      <dgm:spPr/>
      <dgm:t>
        <a:bodyPr/>
        <a:lstStyle/>
        <a:p>
          <a:endParaRPr lang="ru-RU"/>
        </a:p>
      </dgm:t>
    </dgm:pt>
    <dgm:pt modelId="{3AE12FF7-A04D-475F-A295-4E4092C9A26A}" type="pres">
      <dgm:prSet presAssocID="{7659F634-D7B2-4181-A55B-618C0EDC4DE8}" presName="cycle" presStyleCnt="0"/>
      <dgm:spPr/>
      <dgm:t>
        <a:bodyPr/>
        <a:lstStyle/>
        <a:p>
          <a:endParaRPr lang="ru-RU"/>
        </a:p>
      </dgm:t>
    </dgm:pt>
    <dgm:pt modelId="{218084EA-DFB1-47ED-83EF-EE530AD84016}" type="pres">
      <dgm:prSet presAssocID="{7659F634-D7B2-4181-A55B-618C0EDC4DE8}" presName="srcNode" presStyleLbl="node1" presStyleIdx="0" presStyleCnt="0"/>
      <dgm:spPr/>
      <dgm:t>
        <a:bodyPr/>
        <a:lstStyle/>
        <a:p>
          <a:endParaRPr lang="ru-RU"/>
        </a:p>
      </dgm:t>
    </dgm:pt>
    <dgm:pt modelId="{67948D74-C18F-431D-A94F-70D45BACD05B}" type="pres">
      <dgm:prSet presAssocID="{7659F634-D7B2-4181-A55B-618C0EDC4DE8}" presName="conn" presStyleLbl="parChTrans1D2" presStyleIdx="0" presStyleCnt="1"/>
      <dgm:spPr/>
      <dgm:t>
        <a:bodyPr/>
        <a:lstStyle/>
        <a:p>
          <a:endParaRPr lang="ru-RU"/>
        </a:p>
      </dgm:t>
    </dgm:pt>
    <dgm:pt modelId="{C019A72F-C97B-42D8-99A4-6E0CF64D31EE}" type="pres">
      <dgm:prSet presAssocID="{7659F634-D7B2-4181-A55B-618C0EDC4DE8}" presName="extraNode" presStyleLbl="node1" presStyleIdx="0" presStyleCnt="0"/>
      <dgm:spPr/>
      <dgm:t>
        <a:bodyPr/>
        <a:lstStyle/>
        <a:p>
          <a:endParaRPr lang="ru-RU"/>
        </a:p>
      </dgm:t>
    </dgm:pt>
    <dgm:pt modelId="{DBF48E0F-E367-4FCF-92FD-BFB61315B46E}" type="pres">
      <dgm:prSet presAssocID="{7659F634-D7B2-4181-A55B-618C0EDC4DE8}" presName="dstNode" presStyleLbl="node1" presStyleIdx="0" presStyleCnt="0"/>
      <dgm:spPr/>
      <dgm:t>
        <a:bodyPr/>
        <a:lstStyle/>
        <a:p>
          <a:endParaRPr lang="ru-RU"/>
        </a:p>
      </dgm:t>
    </dgm:pt>
  </dgm:ptLst>
  <dgm:cxnLst>
    <dgm:cxn modelId="{42B9263B-AD17-491E-A2DF-86794A475579}" type="presOf" srcId="{7659F634-D7B2-4181-A55B-618C0EDC4DE8}" destId="{9F061CEA-63D3-4A23-9332-84D0AA650223}" srcOrd="0" destOrd="0" presId="urn:microsoft.com/office/officeart/2008/layout/VerticalCurvedList"/>
    <dgm:cxn modelId="{938D6956-DC25-4C8F-80E0-623205BEC964}" type="presParOf" srcId="{9F061CEA-63D3-4A23-9332-84D0AA650223}" destId="{329EDE57-C564-4348-8D00-1C445C91B85E}" srcOrd="0" destOrd="0" presId="urn:microsoft.com/office/officeart/2008/layout/VerticalCurvedList"/>
    <dgm:cxn modelId="{7F32A865-26D6-4787-9F22-0FD09F17116B}" type="presParOf" srcId="{329EDE57-C564-4348-8D00-1C445C91B85E}" destId="{3AE12FF7-A04D-475F-A295-4E4092C9A26A}" srcOrd="0" destOrd="0" presId="urn:microsoft.com/office/officeart/2008/layout/VerticalCurvedList"/>
    <dgm:cxn modelId="{9626F73E-6C75-4AD6-8938-86DBCA13368C}" type="presParOf" srcId="{3AE12FF7-A04D-475F-A295-4E4092C9A26A}" destId="{218084EA-DFB1-47ED-83EF-EE530AD84016}" srcOrd="0" destOrd="0" presId="urn:microsoft.com/office/officeart/2008/layout/VerticalCurvedList"/>
    <dgm:cxn modelId="{E08027C8-B098-44D6-B6B3-99EC346E6F17}" type="presParOf" srcId="{3AE12FF7-A04D-475F-A295-4E4092C9A26A}" destId="{67948D74-C18F-431D-A94F-70D45BACD05B}" srcOrd="1" destOrd="0" presId="urn:microsoft.com/office/officeart/2008/layout/VerticalCurvedList"/>
    <dgm:cxn modelId="{2E0E5D31-28BE-4563-A62F-8C01066B7F5D}" type="presParOf" srcId="{3AE12FF7-A04D-475F-A295-4E4092C9A26A}" destId="{C019A72F-C97B-42D8-99A4-6E0CF64D31EE}" srcOrd="2" destOrd="0" presId="urn:microsoft.com/office/officeart/2008/layout/VerticalCurvedList"/>
    <dgm:cxn modelId="{1EC71C0B-D4A7-40B1-B65C-419949987C0B}" type="presParOf" srcId="{3AE12FF7-A04D-475F-A295-4E4092C9A26A}" destId="{DBF48E0F-E367-4FCF-92FD-BFB61315B46E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3876D45-286E-485B-996D-6C21400AB8EB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9872631-7B0C-428C-8F37-017CFE986182}">
      <dgm:prSet phldrT="[Текст]" custT="1"/>
      <dgm:spPr>
        <a:ln>
          <a:solidFill>
            <a:srgbClr val="0594FF"/>
          </a:solidFill>
        </a:ln>
      </dgm:spPr>
      <dgm:t>
        <a:bodyPr/>
        <a:lstStyle/>
        <a:p>
          <a:r>
            <a:rPr lang="ru-RU" sz="1200" dirty="0" smtClean="0">
              <a:latin typeface="Bookman Old Style" panose="02050604050505020204" pitchFamily="18" charset="0"/>
            </a:rPr>
            <a:t>повышение эффективности распределения бюджетных средств, ответственного подхода к принятию новых расходных обязательств с учетом их социально-экономической значимости</a:t>
          </a:r>
          <a:endParaRPr lang="ru-RU" sz="1200" dirty="0">
            <a:latin typeface="Bookman Old Style" panose="02050604050505020204" pitchFamily="18" charset="0"/>
          </a:endParaRPr>
        </a:p>
      </dgm:t>
    </dgm:pt>
    <dgm:pt modelId="{4F169EED-7644-4C3E-87F5-0AE88CDFD9C3}" type="parTrans" cxnId="{E3AC8C26-18FE-49BC-AE81-E95FD735548B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8699EDC9-1171-45A5-8B4B-5865AEE14FE0}" type="sibTrans" cxnId="{E3AC8C26-18FE-49BC-AE81-E95FD735548B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98CFCE36-4BD0-48B7-B42E-BD2228D6BFA2}">
      <dgm:prSet phldrT="[Текст]" custT="1"/>
      <dgm:spPr>
        <a:ln>
          <a:solidFill>
            <a:srgbClr val="0594FF"/>
          </a:solidFill>
        </a:ln>
      </dgm:spPr>
      <dgm:t>
        <a:bodyPr/>
        <a:lstStyle/>
        <a:p>
          <a:r>
            <a:rPr lang="ru-RU" sz="1200" dirty="0" smtClean="0">
              <a:latin typeface="Bookman Old Style" panose="02050604050505020204" pitchFamily="18" charset="0"/>
            </a:rPr>
            <a:t>исполнение «майских» Указов Президента РФ, увеличение МРОТ, исполнение публичных обязательств</a:t>
          </a:r>
          <a:endParaRPr lang="ru-RU" sz="1200" dirty="0">
            <a:latin typeface="Bookman Old Style" panose="02050604050505020204" pitchFamily="18" charset="0"/>
          </a:endParaRPr>
        </a:p>
      </dgm:t>
    </dgm:pt>
    <dgm:pt modelId="{9E9E6AD4-52A2-49FA-B386-C952CC01118D}" type="parTrans" cxnId="{79B3D727-602A-47F6-BADE-7A8C02D6B3E4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CFACE635-0B83-4DF6-B3C4-2B94A6BDF746}" type="sibTrans" cxnId="{79B3D727-602A-47F6-BADE-7A8C02D6B3E4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77E51737-7474-4390-91E6-EF25691EEF4F}">
      <dgm:prSet phldrT="[Текст]" custT="1"/>
      <dgm:spPr>
        <a:ln>
          <a:solidFill>
            <a:srgbClr val="0594FF"/>
          </a:solidFill>
        </a:ln>
      </dgm:spPr>
      <dgm:t>
        <a:bodyPr/>
        <a:lstStyle/>
        <a:p>
          <a:r>
            <a:rPr lang="ru-RU" sz="1200" dirty="0" smtClean="0">
              <a:latin typeface="Bookman Old Style" panose="02050604050505020204" pitchFamily="18" charset="0"/>
            </a:rPr>
            <a:t>минимизация рисков несбалансированности при бюджетном планировании</a:t>
          </a:r>
          <a:endParaRPr lang="ru-RU" sz="1200" dirty="0">
            <a:latin typeface="Bookman Old Style" panose="02050604050505020204" pitchFamily="18" charset="0"/>
          </a:endParaRPr>
        </a:p>
      </dgm:t>
    </dgm:pt>
    <dgm:pt modelId="{579371B6-4744-4595-BE42-2A0DB27E3EDA}" type="parTrans" cxnId="{FFE780A3-3346-4593-8625-C1E08D4C4925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53E68F6A-1D4B-4862-8317-B5E269453BC1}" type="sibTrans" cxnId="{FFE780A3-3346-4593-8625-C1E08D4C4925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7F9DB3E4-BA78-4101-BF0D-B52D60A08790}">
      <dgm:prSet phldrT="[Текст]" custT="1"/>
      <dgm:spPr>
        <a:ln>
          <a:solidFill>
            <a:srgbClr val="0594FF"/>
          </a:solidFill>
        </a:ln>
      </dgm:spPr>
      <dgm:t>
        <a:bodyPr/>
        <a:lstStyle/>
        <a:p>
          <a:r>
            <a:rPr lang="ru-RU" sz="1200" dirty="0" smtClean="0">
              <a:latin typeface="Bookman Old Style" panose="02050604050505020204" pitchFamily="18" charset="0"/>
            </a:rPr>
            <a:t>участие, исходя из возможностей местного бюджета, в реализации программ и мероприятий, софинансируемых из областного и федерального бюджетов</a:t>
          </a:r>
          <a:endParaRPr lang="ru-RU" sz="1200" dirty="0">
            <a:latin typeface="Bookman Old Style" panose="02050604050505020204" pitchFamily="18" charset="0"/>
          </a:endParaRPr>
        </a:p>
      </dgm:t>
    </dgm:pt>
    <dgm:pt modelId="{5651AFF9-9FD9-4178-8D95-F56F945AAB28}" type="parTrans" cxnId="{4544CF39-28F1-4E44-8C45-7E11B1937F1E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82AE1658-36F9-4575-ACAB-33679EC2B62A}" type="sibTrans" cxnId="{4544CF39-28F1-4E44-8C45-7E11B1937F1E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0E3CC619-97EE-4621-9BEE-FE78D28D69B0}">
      <dgm:prSet phldrT="[Текст]" custT="1"/>
      <dgm:spPr>
        <a:solidFill>
          <a:srgbClr val="0594FF"/>
        </a:solidFill>
        <a:ln>
          <a:solidFill>
            <a:schemeClr val="bg1"/>
          </a:solidFill>
        </a:ln>
      </dgm:spPr>
      <dgm:t>
        <a:bodyPr/>
        <a:lstStyle/>
        <a:p>
          <a:endParaRPr lang="ru-RU" sz="1200" dirty="0">
            <a:latin typeface="Bookman Old Style" panose="02050604050505020204" pitchFamily="18" charset="0"/>
          </a:endParaRPr>
        </a:p>
      </dgm:t>
    </dgm:pt>
    <dgm:pt modelId="{44368F53-42D6-4A83-BC2D-848ACE73A6DE}" type="parTrans" cxnId="{C406CFE2-9E7E-403B-861F-0CBA32EA8296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9C1546E2-EBC4-463F-9E7C-ADA474B492CD}" type="sibTrans" cxnId="{C406CFE2-9E7E-403B-861F-0CBA32EA8296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062F1495-EA7C-4D37-9E95-850159D9B587}">
      <dgm:prSet phldrT="[Текст]" custT="1"/>
      <dgm:spPr>
        <a:solidFill>
          <a:srgbClr val="0594FF"/>
        </a:solidFill>
      </dgm:spPr>
      <dgm:t>
        <a:bodyPr/>
        <a:lstStyle/>
        <a:p>
          <a:endParaRPr lang="ru-RU" sz="1200" dirty="0">
            <a:latin typeface="Bookman Old Style" panose="02050604050505020204" pitchFamily="18" charset="0"/>
          </a:endParaRPr>
        </a:p>
      </dgm:t>
    </dgm:pt>
    <dgm:pt modelId="{445C3BBD-8E31-4F39-8E50-B80DA988969C}" type="parTrans" cxnId="{3CBC146D-CC9E-4447-9F15-C2AE3A1630EE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7306BF66-0380-4C65-BD26-A3E6657A7AF2}" type="sibTrans" cxnId="{3CBC146D-CC9E-4447-9F15-C2AE3A1630EE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1F4DE898-1E22-4894-8900-C8919444B237}">
      <dgm:prSet phldrT="[Текст]" custT="1"/>
      <dgm:spPr>
        <a:solidFill>
          <a:srgbClr val="0594FF"/>
        </a:solidFill>
        <a:ln>
          <a:solidFill>
            <a:schemeClr val="bg1"/>
          </a:solidFill>
        </a:ln>
      </dgm:spPr>
      <dgm:t>
        <a:bodyPr/>
        <a:lstStyle/>
        <a:p>
          <a:endParaRPr lang="ru-RU" sz="1200" dirty="0">
            <a:latin typeface="Bookman Old Style" panose="02050604050505020204" pitchFamily="18" charset="0"/>
          </a:endParaRPr>
        </a:p>
      </dgm:t>
    </dgm:pt>
    <dgm:pt modelId="{89BD4E6A-28B7-49BE-A06B-B0ABE44D0886}" type="parTrans" cxnId="{C71AA307-1360-48C0-ADBC-F65D1495220B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914157FD-962C-46F0-AA71-C4C900A429C8}" type="sibTrans" cxnId="{C71AA307-1360-48C0-ADBC-F65D1495220B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B1BD3175-5D6B-49C3-B60C-0F91D7AEA94A}">
      <dgm:prSet phldrT="[Текст]" custT="1"/>
      <dgm:spPr>
        <a:solidFill>
          <a:srgbClr val="0594FF"/>
        </a:solidFill>
      </dgm:spPr>
      <dgm:t>
        <a:bodyPr/>
        <a:lstStyle/>
        <a:p>
          <a:endParaRPr lang="ru-RU" sz="1200" dirty="0">
            <a:latin typeface="Bookman Old Style" panose="02050604050505020204" pitchFamily="18" charset="0"/>
          </a:endParaRPr>
        </a:p>
      </dgm:t>
    </dgm:pt>
    <dgm:pt modelId="{8CE4AF92-6609-469F-BDDC-928ECBA52D4E}" type="parTrans" cxnId="{B4BC474B-E53D-4672-844E-773C00E76584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AB3F85DF-3CD5-4D85-B181-237633175E81}" type="sibTrans" cxnId="{B4BC474B-E53D-4672-844E-773C00E76584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2BED5C58-983A-4193-B3F6-945CDC5D9AAC}">
      <dgm:prSet phldrT="[Текст]" custT="1"/>
      <dgm:spPr>
        <a:ln>
          <a:solidFill>
            <a:srgbClr val="0594FF"/>
          </a:solidFill>
        </a:ln>
      </dgm:spPr>
      <dgm:t>
        <a:bodyPr/>
        <a:lstStyle/>
        <a:p>
          <a:r>
            <a:rPr lang="ru-RU" sz="1200" dirty="0" smtClean="0">
              <a:latin typeface="Bookman Old Style" panose="02050604050505020204" pitchFamily="18" charset="0"/>
            </a:rPr>
            <a:t>повышение объективности и качества бюджетного планирования на основе муниципальных заданий и нормативов затрат на оказание муниципальных услуг бюджетными учреждениями</a:t>
          </a:r>
          <a:endParaRPr lang="ru-RU" sz="1200" dirty="0">
            <a:latin typeface="Bookman Old Style" panose="02050604050505020204" pitchFamily="18" charset="0"/>
          </a:endParaRPr>
        </a:p>
      </dgm:t>
    </dgm:pt>
    <dgm:pt modelId="{22A7E546-127D-4F74-8E04-3F884A1E7E6A}" type="parTrans" cxnId="{53A3A9FF-8E4E-4B68-9CD4-48BFC8CE7EE6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7C413EBE-8363-4009-A6C7-C4E421B3C712}" type="sibTrans" cxnId="{53A3A9FF-8E4E-4B68-9CD4-48BFC8CE7EE6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CA787D02-985A-4F62-8E59-1C6CAA3DE52D}">
      <dgm:prSet phldrT="[Текст]" custT="1"/>
      <dgm:spPr>
        <a:solidFill>
          <a:srgbClr val="0594FF"/>
        </a:solidFill>
        <a:ln>
          <a:solidFill>
            <a:schemeClr val="bg1"/>
          </a:solidFill>
        </a:ln>
      </dgm:spPr>
      <dgm:t>
        <a:bodyPr/>
        <a:lstStyle/>
        <a:p>
          <a:endParaRPr lang="ru-RU" sz="1200" dirty="0">
            <a:latin typeface="Bookman Old Style" panose="02050604050505020204" pitchFamily="18" charset="0"/>
          </a:endParaRPr>
        </a:p>
      </dgm:t>
    </dgm:pt>
    <dgm:pt modelId="{8DB21E81-7081-4444-A8B8-D4181402F756}" type="parTrans" cxnId="{4EE76EDF-827B-4B6E-A143-EB142504C97C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9F2F28C1-113B-45F5-96B0-4DB407D725A8}" type="sibTrans" cxnId="{4EE76EDF-827B-4B6E-A143-EB142504C97C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37912D7C-0EB7-4EA2-8351-331A4B5993B3}">
      <dgm:prSet phldrT="[Текст]" custT="1"/>
      <dgm:spPr>
        <a:ln>
          <a:solidFill>
            <a:srgbClr val="0594FF"/>
          </a:solidFill>
        </a:ln>
      </dgm:spPr>
      <dgm:t>
        <a:bodyPr/>
        <a:lstStyle/>
        <a:p>
          <a:r>
            <a:rPr lang="ru-RU" sz="1200" dirty="0" smtClean="0">
              <a:latin typeface="Bookman Old Style" panose="02050604050505020204" pitchFamily="18" charset="0"/>
            </a:rPr>
            <a:t>повышение эффективности муниципального финансового контроля, усиление роли ведомственного контроля в отношении муниципальных учреждений</a:t>
          </a:r>
          <a:endParaRPr lang="ru-RU" sz="1200" dirty="0">
            <a:latin typeface="Bookman Old Style" panose="02050604050505020204" pitchFamily="18" charset="0"/>
          </a:endParaRPr>
        </a:p>
      </dgm:t>
    </dgm:pt>
    <dgm:pt modelId="{D166F247-A983-4834-945F-2688D70342F4}" type="parTrans" cxnId="{E4E1697F-C461-4E80-90A7-79F2EB320659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D6C4F9F3-07AB-4A8C-9EB7-ADBAF825A74E}" type="sibTrans" cxnId="{E4E1697F-C461-4E80-90A7-79F2EB320659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20CE5E95-162F-464D-ACE9-ABE201CFB6CD}">
      <dgm:prSet phldrT="[Текст]" custT="1"/>
      <dgm:spPr>
        <a:solidFill>
          <a:srgbClr val="0594FF"/>
        </a:solidFill>
        <a:ln>
          <a:solidFill>
            <a:schemeClr val="bg1"/>
          </a:solidFill>
        </a:ln>
      </dgm:spPr>
      <dgm:t>
        <a:bodyPr/>
        <a:lstStyle/>
        <a:p>
          <a:endParaRPr lang="ru-RU" sz="1200" dirty="0">
            <a:latin typeface="Bookman Old Style" panose="02050604050505020204" pitchFamily="18" charset="0"/>
          </a:endParaRPr>
        </a:p>
      </dgm:t>
    </dgm:pt>
    <dgm:pt modelId="{3FEC83D8-A034-442A-944A-8BED5EB32187}" type="parTrans" cxnId="{B011ED97-BFF8-48E0-8769-B88E08EECD12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67A4C1AB-FDFC-44B7-8F34-3CE0B0093D2C}" type="sibTrans" cxnId="{B011ED97-BFF8-48E0-8769-B88E08EECD12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D9E7BB50-7A5C-40AF-88B8-4946E75EA7A9}">
      <dgm:prSet phldrT="[Текст]" custT="1"/>
      <dgm:spPr>
        <a:ln>
          <a:solidFill>
            <a:srgbClr val="0594FF"/>
          </a:solidFill>
        </a:ln>
      </dgm:spPr>
      <dgm:t>
        <a:bodyPr/>
        <a:lstStyle/>
        <a:p>
          <a:r>
            <a:rPr lang="ru-RU" sz="1200" dirty="0" smtClean="0">
              <a:latin typeface="Bookman Old Style" panose="02050604050505020204" pitchFamily="18" charset="0"/>
            </a:rPr>
            <a:t>реализация принципов открытости и прозрачности управления муниципальными финансами, в том числе путем государственной интегрированной системы управления общественными финансами «Электронный бюджет» и составления «Бюджета для граждан»</a:t>
          </a:r>
          <a:endParaRPr lang="ru-RU" sz="1200" dirty="0">
            <a:latin typeface="Bookman Old Style" panose="02050604050505020204" pitchFamily="18" charset="0"/>
          </a:endParaRPr>
        </a:p>
      </dgm:t>
    </dgm:pt>
    <dgm:pt modelId="{966B948A-9736-4BDB-B1DC-B1895096A3BC}" type="parTrans" cxnId="{862D9294-0281-411B-90A2-7F1394A235F3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BE6C5340-3EEF-44AC-BD64-69921DC4DFCA}" type="sibTrans" cxnId="{862D9294-0281-411B-90A2-7F1394A235F3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8BF14907-F0A9-4A20-AB79-C6C42B55D85D}">
      <dgm:prSet phldrT="[Текст]" custT="1"/>
      <dgm:spPr>
        <a:solidFill>
          <a:srgbClr val="0594FF"/>
        </a:solidFill>
        <a:ln>
          <a:solidFill>
            <a:schemeClr val="bg1"/>
          </a:solidFill>
        </a:ln>
      </dgm:spPr>
      <dgm:t>
        <a:bodyPr/>
        <a:lstStyle/>
        <a:p>
          <a:endParaRPr lang="ru-RU" sz="1200" dirty="0">
            <a:latin typeface="Bookman Old Style" panose="02050604050505020204" pitchFamily="18" charset="0"/>
          </a:endParaRPr>
        </a:p>
      </dgm:t>
    </dgm:pt>
    <dgm:pt modelId="{AA920FE9-27CE-4388-829A-EE9B0E29B001}" type="parTrans" cxnId="{3F76A262-D1DA-4EFC-A2B8-5532ECE4CC19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B9DE2A4A-CEDC-4818-9F3D-EB1D5062C053}" type="sibTrans" cxnId="{3F76A262-D1DA-4EFC-A2B8-5532ECE4CC19}">
      <dgm:prSet/>
      <dgm:spPr/>
      <dgm:t>
        <a:bodyPr/>
        <a:lstStyle/>
        <a:p>
          <a:endParaRPr lang="ru-RU" sz="1200">
            <a:latin typeface="Bookman Old Style" panose="02050604050505020204" pitchFamily="18" charset="0"/>
          </a:endParaRPr>
        </a:p>
      </dgm:t>
    </dgm:pt>
    <dgm:pt modelId="{B23436C7-482F-402B-8502-FA17D568DDC9}" type="pres">
      <dgm:prSet presAssocID="{73876D45-286E-485B-996D-6C21400AB8E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41DCB-A0D7-47F1-B84C-B0EBA0381D8D}" type="pres">
      <dgm:prSet presAssocID="{0E3CC619-97EE-4621-9BEE-FE78D28D69B0}" presName="composite" presStyleCnt="0"/>
      <dgm:spPr/>
    </dgm:pt>
    <dgm:pt modelId="{0883287A-0754-4EF2-A149-52DC7F9E8739}" type="pres">
      <dgm:prSet presAssocID="{0E3CC619-97EE-4621-9BEE-FE78D28D69B0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B93CF8-C814-43B7-81F5-82633B654746}" type="pres">
      <dgm:prSet presAssocID="{0E3CC619-97EE-4621-9BEE-FE78D28D69B0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0C1C2-FBB4-4666-B5C4-56E88CE4DC31}" type="pres">
      <dgm:prSet presAssocID="{9C1546E2-EBC4-463F-9E7C-ADA474B492CD}" presName="sp" presStyleCnt="0"/>
      <dgm:spPr/>
    </dgm:pt>
    <dgm:pt modelId="{2C479801-0887-4A93-BED0-4A87C648280C}" type="pres">
      <dgm:prSet presAssocID="{062F1495-EA7C-4D37-9E95-850159D9B587}" presName="composite" presStyleCnt="0"/>
      <dgm:spPr/>
    </dgm:pt>
    <dgm:pt modelId="{9B7DC603-222D-4426-B5AE-A8B13BE07DC3}" type="pres">
      <dgm:prSet presAssocID="{062F1495-EA7C-4D37-9E95-850159D9B587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D44EC-E1D2-4036-BB08-C2F7E04C015C}" type="pres">
      <dgm:prSet presAssocID="{062F1495-EA7C-4D37-9E95-850159D9B587}" presName="descendantText" presStyleLbl="alignAcc1" presStyleIdx="1" presStyleCnt="7" custScaleY="129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A2883-49F2-4AD5-86D9-E406C05310F3}" type="pres">
      <dgm:prSet presAssocID="{7306BF66-0380-4C65-BD26-A3E6657A7AF2}" presName="sp" presStyleCnt="0"/>
      <dgm:spPr/>
    </dgm:pt>
    <dgm:pt modelId="{AD6FD494-0E54-4833-A3BB-27AB60E26A72}" type="pres">
      <dgm:prSet presAssocID="{1F4DE898-1E22-4894-8900-C8919444B237}" presName="composite" presStyleCnt="0"/>
      <dgm:spPr/>
    </dgm:pt>
    <dgm:pt modelId="{19AD4854-2BC6-4B4A-BDD3-DF4388552682}" type="pres">
      <dgm:prSet presAssocID="{1F4DE898-1E22-4894-8900-C8919444B237}" presName="parentText" presStyleLbl="alignNode1" presStyleIdx="2" presStyleCnt="7" custLinFactNeighborY="-51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AD66C-8C39-4B0A-91F9-47F6B6A4F276}" type="pres">
      <dgm:prSet presAssocID="{1F4DE898-1E22-4894-8900-C8919444B237}" presName="descendantText" presStyleLbl="alignAcc1" presStyleIdx="2" presStyleCnt="7" custScaleY="1409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FACED-4D24-4825-A082-0CDF1FF0340C}" type="pres">
      <dgm:prSet presAssocID="{914157FD-962C-46F0-AA71-C4C900A429C8}" presName="sp" presStyleCnt="0"/>
      <dgm:spPr/>
    </dgm:pt>
    <dgm:pt modelId="{88D901CA-3F95-4659-94E2-942D551922F9}" type="pres">
      <dgm:prSet presAssocID="{B1BD3175-5D6B-49C3-B60C-0F91D7AEA94A}" presName="composite" presStyleCnt="0"/>
      <dgm:spPr/>
    </dgm:pt>
    <dgm:pt modelId="{9B96B472-C0DE-45A4-B695-4A0CF310DC94}" type="pres">
      <dgm:prSet presAssocID="{B1BD3175-5D6B-49C3-B60C-0F91D7AEA94A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894FB-75BC-49DB-8A63-5E51265A386E}" type="pres">
      <dgm:prSet presAssocID="{B1BD3175-5D6B-49C3-B60C-0F91D7AEA94A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5542F-4802-4692-9D05-1FB5FAE71308}" type="pres">
      <dgm:prSet presAssocID="{AB3F85DF-3CD5-4D85-B181-237633175E81}" presName="sp" presStyleCnt="0"/>
      <dgm:spPr/>
    </dgm:pt>
    <dgm:pt modelId="{0C44CFB6-9148-4D5F-9F11-8183EE509DED}" type="pres">
      <dgm:prSet presAssocID="{CA787D02-985A-4F62-8E59-1C6CAA3DE52D}" presName="composite" presStyleCnt="0"/>
      <dgm:spPr/>
    </dgm:pt>
    <dgm:pt modelId="{125B5A26-AA07-4CE3-A03C-63C7DB28ED95}" type="pres">
      <dgm:prSet presAssocID="{CA787D02-985A-4F62-8E59-1C6CAA3DE52D}" presName="parentText" presStyleLbl="alignNode1" presStyleIdx="4" presStyleCnt="7" custLinFactNeighborY="-71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D13BF-A54B-4570-BEB5-A036BF1029EC}" type="pres">
      <dgm:prSet presAssocID="{CA787D02-985A-4F62-8E59-1C6CAA3DE52D}" presName="descendantText" presStyleLbl="alignAcc1" presStyleIdx="4" presStyleCnt="7" custScaleY="127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65D36-EF1C-4AB8-A7E2-366FB30EF498}" type="pres">
      <dgm:prSet presAssocID="{9F2F28C1-113B-45F5-96B0-4DB407D725A8}" presName="sp" presStyleCnt="0"/>
      <dgm:spPr/>
    </dgm:pt>
    <dgm:pt modelId="{4183B026-AA43-4B31-8338-E2268BA3CA1C}" type="pres">
      <dgm:prSet presAssocID="{20CE5E95-162F-464D-ACE9-ABE201CFB6CD}" presName="composite" presStyleCnt="0"/>
      <dgm:spPr/>
    </dgm:pt>
    <dgm:pt modelId="{3057E149-142A-455E-951D-60AEAF7E858F}" type="pres">
      <dgm:prSet presAssocID="{20CE5E95-162F-464D-ACE9-ABE201CFB6CD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9B8E7-A513-459A-8950-085485C7CE80}" type="pres">
      <dgm:prSet presAssocID="{20CE5E95-162F-464D-ACE9-ABE201CFB6CD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7BA07-17FC-4F9D-9DFE-ABEBB64D2584}" type="pres">
      <dgm:prSet presAssocID="{67A4C1AB-FDFC-44B7-8F34-3CE0B0093D2C}" presName="sp" presStyleCnt="0"/>
      <dgm:spPr/>
    </dgm:pt>
    <dgm:pt modelId="{64206E50-5C55-4F6F-8B41-F1A105624F0C}" type="pres">
      <dgm:prSet presAssocID="{8BF14907-F0A9-4A20-AB79-C6C42B55D85D}" presName="composite" presStyleCnt="0"/>
      <dgm:spPr/>
    </dgm:pt>
    <dgm:pt modelId="{C9E10E3E-9E26-4FBE-94BB-8D8DB721688A}" type="pres">
      <dgm:prSet presAssocID="{8BF14907-F0A9-4A20-AB79-C6C42B55D85D}" presName="parentText" presStyleLbl="alignNode1" presStyleIdx="6" presStyleCnt="7" custLinFactNeighborY="-220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A6367-5B30-4304-BD9D-94518C9F2CED}" type="pres">
      <dgm:prSet presAssocID="{8BF14907-F0A9-4A20-AB79-C6C42B55D85D}" presName="descendantText" presStyleLbl="alignAcc1" presStyleIdx="6" presStyleCnt="7" custScaleY="175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AC8C26-18FE-49BC-AE81-E95FD735548B}" srcId="{062F1495-EA7C-4D37-9E95-850159D9B587}" destId="{99872631-7B0C-428C-8F37-017CFE986182}" srcOrd="0" destOrd="0" parTransId="{4F169EED-7644-4C3E-87F5-0AE88CDFD9C3}" sibTransId="{8699EDC9-1171-45A5-8B4B-5865AEE14FE0}"/>
    <dgm:cxn modelId="{B4BC474B-E53D-4672-844E-773C00E76584}" srcId="{73876D45-286E-485B-996D-6C21400AB8EB}" destId="{B1BD3175-5D6B-49C3-B60C-0F91D7AEA94A}" srcOrd="3" destOrd="0" parTransId="{8CE4AF92-6609-469F-BDDC-928ECBA52D4E}" sibTransId="{AB3F85DF-3CD5-4D85-B181-237633175E81}"/>
    <dgm:cxn modelId="{98474362-BA28-4DFF-B4A2-06840B85AD87}" type="presOf" srcId="{D9E7BB50-7A5C-40AF-88B8-4946E75EA7A9}" destId="{F71A6367-5B30-4304-BD9D-94518C9F2CED}" srcOrd="0" destOrd="0" presId="urn:microsoft.com/office/officeart/2005/8/layout/chevron2"/>
    <dgm:cxn modelId="{E4E1697F-C461-4E80-90A7-79F2EB320659}" srcId="{20CE5E95-162F-464D-ACE9-ABE201CFB6CD}" destId="{37912D7C-0EB7-4EA2-8351-331A4B5993B3}" srcOrd="0" destOrd="0" parTransId="{D166F247-A983-4834-945F-2688D70342F4}" sibTransId="{D6C4F9F3-07AB-4A8C-9EB7-ADBAF825A74E}"/>
    <dgm:cxn modelId="{2EB78017-F949-4AE5-8241-8C8785D41ED1}" type="presOf" srcId="{77E51737-7474-4390-91E6-EF25691EEF4F}" destId="{54B93CF8-C814-43B7-81F5-82633B654746}" srcOrd="0" destOrd="0" presId="urn:microsoft.com/office/officeart/2005/8/layout/chevron2"/>
    <dgm:cxn modelId="{9D8A42DC-C606-4AD4-8017-237A0B53A70E}" type="presOf" srcId="{2BED5C58-983A-4193-B3F6-945CDC5D9AAC}" destId="{472D13BF-A54B-4570-BEB5-A036BF1029EC}" srcOrd="0" destOrd="0" presId="urn:microsoft.com/office/officeart/2005/8/layout/chevron2"/>
    <dgm:cxn modelId="{B011ED97-BFF8-48E0-8769-B88E08EECD12}" srcId="{73876D45-286E-485B-996D-6C21400AB8EB}" destId="{20CE5E95-162F-464D-ACE9-ABE201CFB6CD}" srcOrd="5" destOrd="0" parTransId="{3FEC83D8-A034-442A-944A-8BED5EB32187}" sibTransId="{67A4C1AB-FDFC-44B7-8F34-3CE0B0093D2C}"/>
    <dgm:cxn modelId="{79B3D727-602A-47F6-BADE-7A8C02D6B3E4}" srcId="{B1BD3175-5D6B-49C3-B60C-0F91D7AEA94A}" destId="{98CFCE36-4BD0-48B7-B42E-BD2228D6BFA2}" srcOrd="0" destOrd="0" parTransId="{9E9E6AD4-52A2-49FA-B386-C952CC01118D}" sibTransId="{CFACE635-0B83-4DF6-B3C4-2B94A6BDF746}"/>
    <dgm:cxn modelId="{4EE76EDF-827B-4B6E-A143-EB142504C97C}" srcId="{73876D45-286E-485B-996D-6C21400AB8EB}" destId="{CA787D02-985A-4F62-8E59-1C6CAA3DE52D}" srcOrd="4" destOrd="0" parTransId="{8DB21E81-7081-4444-A8B8-D4181402F756}" sibTransId="{9F2F28C1-113B-45F5-96B0-4DB407D725A8}"/>
    <dgm:cxn modelId="{4EB55490-2606-4342-9474-BE09B22A255B}" type="presOf" srcId="{8BF14907-F0A9-4A20-AB79-C6C42B55D85D}" destId="{C9E10E3E-9E26-4FBE-94BB-8D8DB721688A}" srcOrd="0" destOrd="0" presId="urn:microsoft.com/office/officeart/2005/8/layout/chevron2"/>
    <dgm:cxn modelId="{CBB7C7E5-04D6-4B2F-8E73-5CB4239EB52A}" type="presOf" srcId="{37912D7C-0EB7-4EA2-8351-331A4B5993B3}" destId="{73E9B8E7-A513-459A-8950-085485C7CE80}" srcOrd="0" destOrd="0" presId="urn:microsoft.com/office/officeart/2005/8/layout/chevron2"/>
    <dgm:cxn modelId="{7375BE1A-FCA6-4D43-92B1-09BEEC81CDEB}" type="presOf" srcId="{CA787D02-985A-4F62-8E59-1C6CAA3DE52D}" destId="{125B5A26-AA07-4CE3-A03C-63C7DB28ED95}" srcOrd="0" destOrd="0" presId="urn:microsoft.com/office/officeart/2005/8/layout/chevron2"/>
    <dgm:cxn modelId="{39A5C333-6440-405C-8CCE-25CA5DF73543}" type="presOf" srcId="{73876D45-286E-485B-996D-6C21400AB8EB}" destId="{B23436C7-482F-402B-8502-FA17D568DDC9}" srcOrd="0" destOrd="0" presId="urn:microsoft.com/office/officeart/2005/8/layout/chevron2"/>
    <dgm:cxn modelId="{5EB50806-E08F-4B08-9538-2E2F9F24588E}" type="presOf" srcId="{98CFCE36-4BD0-48B7-B42E-BD2228D6BFA2}" destId="{160894FB-75BC-49DB-8A63-5E51265A386E}" srcOrd="0" destOrd="0" presId="urn:microsoft.com/office/officeart/2005/8/layout/chevron2"/>
    <dgm:cxn modelId="{DD04146E-9ACF-49F9-9845-EB99FB35B626}" type="presOf" srcId="{B1BD3175-5D6B-49C3-B60C-0F91D7AEA94A}" destId="{9B96B472-C0DE-45A4-B695-4A0CF310DC94}" srcOrd="0" destOrd="0" presId="urn:microsoft.com/office/officeart/2005/8/layout/chevron2"/>
    <dgm:cxn modelId="{9CBA1E42-D081-401D-9AD1-7CCA9E9711AE}" type="presOf" srcId="{7F9DB3E4-BA78-4101-BF0D-B52D60A08790}" destId="{4EBAD66C-8C39-4B0A-91F9-47F6B6A4F276}" srcOrd="0" destOrd="0" presId="urn:microsoft.com/office/officeart/2005/8/layout/chevron2"/>
    <dgm:cxn modelId="{4544CF39-28F1-4E44-8C45-7E11B1937F1E}" srcId="{1F4DE898-1E22-4894-8900-C8919444B237}" destId="{7F9DB3E4-BA78-4101-BF0D-B52D60A08790}" srcOrd="0" destOrd="0" parTransId="{5651AFF9-9FD9-4178-8D95-F56F945AAB28}" sibTransId="{82AE1658-36F9-4575-ACAB-33679EC2B62A}"/>
    <dgm:cxn modelId="{C71AA307-1360-48C0-ADBC-F65D1495220B}" srcId="{73876D45-286E-485B-996D-6C21400AB8EB}" destId="{1F4DE898-1E22-4894-8900-C8919444B237}" srcOrd="2" destOrd="0" parTransId="{89BD4E6A-28B7-49BE-A06B-B0ABE44D0886}" sibTransId="{914157FD-962C-46F0-AA71-C4C900A429C8}"/>
    <dgm:cxn modelId="{6FDDC175-46CC-4BCE-9D94-A0562983E854}" type="presOf" srcId="{062F1495-EA7C-4D37-9E95-850159D9B587}" destId="{9B7DC603-222D-4426-B5AE-A8B13BE07DC3}" srcOrd="0" destOrd="0" presId="urn:microsoft.com/office/officeart/2005/8/layout/chevron2"/>
    <dgm:cxn modelId="{3CBC146D-CC9E-4447-9F15-C2AE3A1630EE}" srcId="{73876D45-286E-485B-996D-6C21400AB8EB}" destId="{062F1495-EA7C-4D37-9E95-850159D9B587}" srcOrd="1" destOrd="0" parTransId="{445C3BBD-8E31-4F39-8E50-B80DA988969C}" sibTransId="{7306BF66-0380-4C65-BD26-A3E6657A7AF2}"/>
    <dgm:cxn modelId="{53A3A9FF-8E4E-4B68-9CD4-48BFC8CE7EE6}" srcId="{CA787D02-985A-4F62-8E59-1C6CAA3DE52D}" destId="{2BED5C58-983A-4193-B3F6-945CDC5D9AAC}" srcOrd="0" destOrd="0" parTransId="{22A7E546-127D-4F74-8E04-3F884A1E7E6A}" sibTransId="{7C413EBE-8363-4009-A6C7-C4E421B3C712}"/>
    <dgm:cxn modelId="{F5FAD3E5-2425-473A-80E5-F0C3A0B0C2A5}" type="presOf" srcId="{0E3CC619-97EE-4621-9BEE-FE78D28D69B0}" destId="{0883287A-0754-4EF2-A149-52DC7F9E8739}" srcOrd="0" destOrd="0" presId="urn:microsoft.com/office/officeart/2005/8/layout/chevron2"/>
    <dgm:cxn modelId="{50735ADC-1F6A-434B-983A-7D5FB1F6AD3B}" type="presOf" srcId="{99872631-7B0C-428C-8F37-017CFE986182}" destId="{5E4D44EC-E1D2-4036-BB08-C2F7E04C015C}" srcOrd="0" destOrd="0" presId="urn:microsoft.com/office/officeart/2005/8/layout/chevron2"/>
    <dgm:cxn modelId="{862D9294-0281-411B-90A2-7F1394A235F3}" srcId="{8BF14907-F0A9-4A20-AB79-C6C42B55D85D}" destId="{D9E7BB50-7A5C-40AF-88B8-4946E75EA7A9}" srcOrd="0" destOrd="0" parTransId="{966B948A-9736-4BDB-B1DC-B1895096A3BC}" sibTransId="{BE6C5340-3EEF-44AC-BD64-69921DC4DFCA}"/>
    <dgm:cxn modelId="{FFE780A3-3346-4593-8625-C1E08D4C4925}" srcId="{0E3CC619-97EE-4621-9BEE-FE78D28D69B0}" destId="{77E51737-7474-4390-91E6-EF25691EEF4F}" srcOrd="0" destOrd="0" parTransId="{579371B6-4744-4595-BE42-2A0DB27E3EDA}" sibTransId="{53E68F6A-1D4B-4862-8317-B5E269453BC1}"/>
    <dgm:cxn modelId="{C406CFE2-9E7E-403B-861F-0CBA32EA8296}" srcId="{73876D45-286E-485B-996D-6C21400AB8EB}" destId="{0E3CC619-97EE-4621-9BEE-FE78D28D69B0}" srcOrd="0" destOrd="0" parTransId="{44368F53-42D6-4A83-BC2D-848ACE73A6DE}" sibTransId="{9C1546E2-EBC4-463F-9E7C-ADA474B492CD}"/>
    <dgm:cxn modelId="{3F76A262-D1DA-4EFC-A2B8-5532ECE4CC19}" srcId="{73876D45-286E-485B-996D-6C21400AB8EB}" destId="{8BF14907-F0A9-4A20-AB79-C6C42B55D85D}" srcOrd="6" destOrd="0" parTransId="{AA920FE9-27CE-4388-829A-EE9B0E29B001}" sibTransId="{B9DE2A4A-CEDC-4818-9F3D-EB1D5062C053}"/>
    <dgm:cxn modelId="{8197FD8C-C591-414B-A929-FEDA5661B442}" type="presOf" srcId="{1F4DE898-1E22-4894-8900-C8919444B237}" destId="{19AD4854-2BC6-4B4A-BDD3-DF4388552682}" srcOrd="0" destOrd="0" presId="urn:microsoft.com/office/officeart/2005/8/layout/chevron2"/>
    <dgm:cxn modelId="{67C3D7A9-5785-4FEA-8AF8-430345BE82E0}" type="presOf" srcId="{20CE5E95-162F-464D-ACE9-ABE201CFB6CD}" destId="{3057E149-142A-455E-951D-60AEAF7E858F}" srcOrd="0" destOrd="0" presId="urn:microsoft.com/office/officeart/2005/8/layout/chevron2"/>
    <dgm:cxn modelId="{6EEF2506-3D54-4FDB-8F7E-C0FA1A2D1FF3}" type="presParOf" srcId="{B23436C7-482F-402B-8502-FA17D568DDC9}" destId="{59E41DCB-A0D7-47F1-B84C-B0EBA0381D8D}" srcOrd="0" destOrd="0" presId="urn:microsoft.com/office/officeart/2005/8/layout/chevron2"/>
    <dgm:cxn modelId="{45063363-4190-4341-8C90-BD505D74F691}" type="presParOf" srcId="{59E41DCB-A0D7-47F1-B84C-B0EBA0381D8D}" destId="{0883287A-0754-4EF2-A149-52DC7F9E8739}" srcOrd="0" destOrd="0" presId="urn:microsoft.com/office/officeart/2005/8/layout/chevron2"/>
    <dgm:cxn modelId="{B89A29EB-7FDC-4B28-AAD1-9B6DFFF275D5}" type="presParOf" srcId="{59E41DCB-A0D7-47F1-B84C-B0EBA0381D8D}" destId="{54B93CF8-C814-43B7-81F5-82633B654746}" srcOrd="1" destOrd="0" presId="urn:microsoft.com/office/officeart/2005/8/layout/chevron2"/>
    <dgm:cxn modelId="{B68CCD51-EEE2-4704-972B-A98E588E6AC2}" type="presParOf" srcId="{B23436C7-482F-402B-8502-FA17D568DDC9}" destId="{8CF0C1C2-FBB4-4666-B5C4-56E88CE4DC31}" srcOrd="1" destOrd="0" presId="urn:microsoft.com/office/officeart/2005/8/layout/chevron2"/>
    <dgm:cxn modelId="{9EEDDF22-5FAC-4717-B320-D55ABB90773D}" type="presParOf" srcId="{B23436C7-482F-402B-8502-FA17D568DDC9}" destId="{2C479801-0887-4A93-BED0-4A87C648280C}" srcOrd="2" destOrd="0" presId="urn:microsoft.com/office/officeart/2005/8/layout/chevron2"/>
    <dgm:cxn modelId="{B30A3ADD-6CE7-458B-B586-36468D6E29AE}" type="presParOf" srcId="{2C479801-0887-4A93-BED0-4A87C648280C}" destId="{9B7DC603-222D-4426-B5AE-A8B13BE07DC3}" srcOrd="0" destOrd="0" presId="urn:microsoft.com/office/officeart/2005/8/layout/chevron2"/>
    <dgm:cxn modelId="{3C0D2C36-01D4-4BC0-8BA4-C561BD5382DC}" type="presParOf" srcId="{2C479801-0887-4A93-BED0-4A87C648280C}" destId="{5E4D44EC-E1D2-4036-BB08-C2F7E04C015C}" srcOrd="1" destOrd="0" presId="urn:microsoft.com/office/officeart/2005/8/layout/chevron2"/>
    <dgm:cxn modelId="{9740BD09-8CA2-4D45-83DB-756C7C51274C}" type="presParOf" srcId="{B23436C7-482F-402B-8502-FA17D568DDC9}" destId="{6B2A2883-49F2-4AD5-86D9-E406C05310F3}" srcOrd="3" destOrd="0" presId="urn:microsoft.com/office/officeart/2005/8/layout/chevron2"/>
    <dgm:cxn modelId="{42AED8A9-746D-4E43-8F54-42D75F8F6F87}" type="presParOf" srcId="{B23436C7-482F-402B-8502-FA17D568DDC9}" destId="{AD6FD494-0E54-4833-A3BB-27AB60E26A72}" srcOrd="4" destOrd="0" presId="urn:microsoft.com/office/officeart/2005/8/layout/chevron2"/>
    <dgm:cxn modelId="{4264F015-AEE5-432D-90D8-949AEDA26D42}" type="presParOf" srcId="{AD6FD494-0E54-4833-A3BB-27AB60E26A72}" destId="{19AD4854-2BC6-4B4A-BDD3-DF4388552682}" srcOrd="0" destOrd="0" presId="urn:microsoft.com/office/officeart/2005/8/layout/chevron2"/>
    <dgm:cxn modelId="{EEE6A135-BAFF-401B-AC47-C6FEDA607B31}" type="presParOf" srcId="{AD6FD494-0E54-4833-A3BB-27AB60E26A72}" destId="{4EBAD66C-8C39-4B0A-91F9-47F6B6A4F276}" srcOrd="1" destOrd="0" presId="urn:microsoft.com/office/officeart/2005/8/layout/chevron2"/>
    <dgm:cxn modelId="{F0D42E27-19A7-4880-B78F-BF95210B8378}" type="presParOf" srcId="{B23436C7-482F-402B-8502-FA17D568DDC9}" destId="{148FACED-4D24-4825-A082-0CDF1FF0340C}" srcOrd="5" destOrd="0" presId="urn:microsoft.com/office/officeart/2005/8/layout/chevron2"/>
    <dgm:cxn modelId="{20C9DD29-BE29-4A89-85CA-E6924077DB10}" type="presParOf" srcId="{B23436C7-482F-402B-8502-FA17D568DDC9}" destId="{88D901CA-3F95-4659-94E2-942D551922F9}" srcOrd="6" destOrd="0" presId="urn:microsoft.com/office/officeart/2005/8/layout/chevron2"/>
    <dgm:cxn modelId="{8EA96139-C92E-4B26-9C92-4ED947BAA81A}" type="presParOf" srcId="{88D901CA-3F95-4659-94E2-942D551922F9}" destId="{9B96B472-C0DE-45A4-B695-4A0CF310DC94}" srcOrd="0" destOrd="0" presId="urn:microsoft.com/office/officeart/2005/8/layout/chevron2"/>
    <dgm:cxn modelId="{D26EBA76-E31B-4444-BED4-288526B6178B}" type="presParOf" srcId="{88D901CA-3F95-4659-94E2-942D551922F9}" destId="{160894FB-75BC-49DB-8A63-5E51265A386E}" srcOrd="1" destOrd="0" presId="urn:microsoft.com/office/officeart/2005/8/layout/chevron2"/>
    <dgm:cxn modelId="{99B1A9DC-EF6E-4C1B-A3BE-CBFBBB5A6F62}" type="presParOf" srcId="{B23436C7-482F-402B-8502-FA17D568DDC9}" destId="{9DC5542F-4802-4692-9D05-1FB5FAE71308}" srcOrd="7" destOrd="0" presId="urn:microsoft.com/office/officeart/2005/8/layout/chevron2"/>
    <dgm:cxn modelId="{938A86E2-51E4-4C06-A04F-167ECD497315}" type="presParOf" srcId="{B23436C7-482F-402B-8502-FA17D568DDC9}" destId="{0C44CFB6-9148-4D5F-9F11-8183EE509DED}" srcOrd="8" destOrd="0" presId="urn:microsoft.com/office/officeart/2005/8/layout/chevron2"/>
    <dgm:cxn modelId="{DE011E4D-B68D-4BF5-B539-D2B44378E1F9}" type="presParOf" srcId="{0C44CFB6-9148-4D5F-9F11-8183EE509DED}" destId="{125B5A26-AA07-4CE3-A03C-63C7DB28ED95}" srcOrd="0" destOrd="0" presId="urn:microsoft.com/office/officeart/2005/8/layout/chevron2"/>
    <dgm:cxn modelId="{A55F647B-3A8E-4642-8F27-C4405F962D2D}" type="presParOf" srcId="{0C44CFB6-9148-4D5F-9F11-8183EE509DED}" destId="{472D13BF-A54B-4570-BEB5-A036BF1029EC}" srcOrd="1" destOrd="0" presId="urn:microsoft.com/office/officeart/2005/8/layout/chevron2"/>
    <dgm:cxn modelId="{E9393881-27CE-4970-BECD-1260FCC73566}" type="presParOf" srcId="{B23436C7-482F-402B-8502-FA17D568DDC9}" destId="{C9E65D36-EF1C-4AB8-A7E2-366FB30EF498}" srcOrd="9" destOrd="0" presId="urn:microsoft.com/office/officeart/2005/8/layout/chevron2"/>
    <dgm:cxn modelId="{840CA1DE-5123-4640-ACBC-5DF1DEDB1520}" type="presParOf" srcId="{B23436C7-482F-402B-8502-FA17D568DDC9}" destId="{4183B026-AA43-4B31-8338-E2268BA3CA1C}" srcOrd="10" destOrd="0" presId="urn:microsoft.com/office/officeart/2005/8/layout/chevron2"/>
    <dgm:cxn modelId="{5CD9C1AC-7EB7-417D-851E-CA5321719FB2}" type="presParOf" srcId="{4183B026-AA43-4B31-8338-E2268BA3CA1C}" destId="{3057E149-142A-455E-951D-60AEAF7E858F}" srcOrd="0" destOrd="0" presId="urn:microsoft.com/office/officeart/2005/8/layout/chevron2"/>
    <dgm:cxn modelId="{E699F6B4-DCA8-4D64-94E6-D4E83EE3668D}" type="presParOf" srcId="{4183B026-AA43-4B31-8338-E2268BA3CA1C}" destId="{73E9B8E7-A513-459A-8950-085485C7CE80}" srcOrd="1" destOrd="0" presId="urn:microsoft.com/office/officeart/2005/8/layout/chevron2"/>
    <dgm:cxn modelId="{4B1C80CA-0C10-409A-905E-11154BE3756C}" type="presParOf" srcId="{B23436C7-482F-402B-8502-FA17D568DDC9}" destId="{CE77BA07-17FC-4F9D-9DFE-ABEBB64D2584}" srcOrd="11" destOrd="0" presId="urn:microsoft.com/office/officeart/2005/8/layout/chevron2"/>
    <dgm:cxn modelId="{71F7B4E3-DDE8-44F2-AE11-189064A53B86}" type="presParOf" srcId="{B23436C7-482F-402B-8502-FA17D568DDC9}" destId="{64206E50-5C55-4F6F-8B41-F1A105624F0C}" srcOrd="12" destOrd="0" presId="urn:microsoft.com/office/officeart/2005/8/layout/chevron2"/>
    <dgm:cxn modelId="{B00983DA-AF80-49E2-8629-CB2FF26E26A2}" type="presParOf" srcId="{64206E50-5C55-4F6F-8B41-F1A105624F0C}" destId="{C9E10E3E-9E26-4FBE-94BB-8D8DB721688A}" srcOrd="0" destOrd="0" presId="urn:microsoft.com/office/officeart/2005/8/layout/chevron2"/>
    <dgm:cxn modelId="{8042DC48-B94B-4533-B439-E30BE41EB835}" type="presParOf" srcId="{64206E50-5C55-4F6F-8B41-F1A105624F0C}" destId="{F71A6367-5B30-4304-BD9D-94518C9F2C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E75B48-2E5D-4CEA-BED5-3BBCB23A2FF1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7E11EF1-AFAF-4C24-AD0E-610042BF6DD8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Sylfaen" panose="010A0502050306030303" pitchFamily="18" charset="0"/>
            </a:rPr>
            <a:t>формирование устойчивой налоговой базы для обеспечения сбалансированности бюджета района, обеспечение своевременности и полноты поступлений в бюджет района по доходным источникам, укрепление платежной и налоговой дисциплины</a:t>
          </a:r>
          <a:endParaRPr lang="ru-RU" sz="13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DD204910-3615-42D3-BCBE-CEC2C8052697}" type="parTrans" cxnId="{A7790744-EE4B-4074-8B84-4F4966EB0F96}">
      <dgm:prSet/>
      <dgm:spPr/>
      <dgm:t>
        <a:bodyPr/>
        <a:lstStyle/>
        <a:p>
          <a:endParaRPr lang="ru-RU" sz="1300">
            <a:latin typeface="Bookman Old Style" panose="02050604050505020204" pitchFamily="18" charset="0"/>
          </a:endParaRPr>
        </a:p>
      </dgm:t>
    </dgm:pt>
    <dgm:pt modelId="{DBF12924-7210-4B39-AA04-BC3F5B237CF0}" type="sibTrans" cxnId="{A7790744-EE4B-4074-8B84-4F4966EB0F96}">
      <dgm:prSet custT="1"/>
      <dgm:spPr/>
      <dgm:t>
        <a:bodyPr/>
        <a:lstStyle/>
        <a:p>
          <a:endParaRPr lang="ru-RU" sz="1300">
            <a:latin typeface="Bookman Old Style" panose="02050604050505020204" pitchFamily="18" charset="0"/>
          </a:endParaRPr>
        </a:p>
      </dgm:t>
    </dgm:pt>
    <dgm:pt modelId="{709048BC-E67B-429A-A2C3-18FDF65B6C33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Sylfaen" panose="010A0502050306030303" pitchFamily="18" charset="0"/>
            </a:rPr>
            <a:t>создание благоприятных условий для обеспечения инвестиционной привлекательности</a:t>
          </a:r>
          <a:endParaRPr lang="ru-RU" sz="13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368EC232-7EA7-4CD5-AF31-0BEB56F6BA0D}" type="parTrans" cxnId="{FE0CF82E-1C51-49BF-9818-9051C559212F}">
      <dgm:prSet/>
      <dgm:spPr/>
      <dgm:t>
        <a:bodyPr/>
        <a:lstStyle/>
        <a:p>
          <a:endParaRPr lang="ru-RU" sz="1300">
            <a:latin typeface="Bookman Old Style" panose="02050604050505020204" pitchFamily="18" charset="0"/>
          </a:endParaRPr>
        </a:p>
      </dgm:t>
    </dgm:pt>
    <dgm:pt modelId="{388C3C1D-6491-46D7-9D8D-676EC2039926}" type="sibTrans" cxnId="{FE0CF82E-1C51-49BF-9818-9051C559212F}">
      <dgm:prSet custT="1"/>
      <dgm:spPr/>
      <dgm:t>
        <a:bodyPr/>
        <a:lstStyle/>
        <a:p>
          <a:endParaRPr lang="ru-RU" sz="1300">
            <a:latin typeface="Bookman Old Style" panose="02050604050505020204" pitchFamily="18" charset="0"/>
          </a:endParaRPr>
        </a:p>
      </dgm:t>
    </dgm:pt>
    <dgm:pt modelId="{BAE01368-7FA2-4157-8749-40ED82CF7CCE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Sylfaen" panose="010A0502050306030303" pitchFamily="18" charset="0"/>
            </a:rPr>
            <a:t>обеспечение эффективности управления муниципальной собственностью и увеличение доходов от ее использования в целях обеспечения увеличения неналоговых доходов бюджета</a:t>
          </a:r>
          <a:endParaRPr lang="ru-RU" sz="13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6871D9F-2688-482F-99CB-B0456E8AFFF4}" type="parTrans" cxnId="{C8AE64CF-A4E3-40EF-99CA-1488F52A6DA9}">
      <dgm:prSet/>
      <dgm:spPr/>
      <dgm:t>
        <a:bodyPr/>
        <a:lstStyle/>
        <a:p>
          <a:endParaRPr lang="ru-RU" sz="1300">
            <a:latin typeface="Bookman Old Style" panose="02050604050505020204" pitchFamily="18" charset="0"/>
          </a:endParaRPr>
        </a:p>
      </dgm:t>
    </dgm:pt>
    <dgm:pt modelId="{B164B298-C607-4704-A4BF-166989552C17}" type="sibTrans" cxnId="{C8AE64CF-A4E3-40EF-99CA-1488F52A6DA9}">
      <dgm:prSet custT="1"/>
      <dgm:spPr/>
      <dgm:t>
        <a:bodyPr/>
        <a:lstStyle/>
        <a:p>
          <a:endParaRPr lang="ru-RU" sz="1300">
            <a:latin typeface="Bookman Old Style" panose="02050604050505020204" pitchFamily="18" charset="0"/>
          </a:endParaRPr>
        </a:p>
      </dgm:t>
    </dgm:pt>
    <dgm:pt modelId="{2057B3CD-5E03-4672-8901-D08C00B10AE7}">
      <dgm:prSet phldrT="[Текст]" custT="1"/>
      <dgm:spPr>
        <a:solidFill>
          <a:srgbClr val="00B0F0"/>
        </a:soli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Sylfaen" panose="010A0502050306030303" pitchFamily="18" charset="0"/>
            </a:rPr>
            <a:t>выполнение мероприятий, направленных на расширение налогооблагаемой базы по имущественным налогам и сокращение количества незарегистрированных земельных участков и других объектов недвижимости</a:t>
          </a:r>
          <a:endParaRPr lang="ru-RU" sz="13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38DF1993-9F91-457E-B030-760D6896C4BD}" type="parTrans" cxnId="{D398974E-D213-467F-8E84-9D5465AAA4DE}">
      <dgm:prSet/>
      <dgm:spPr/>
      <dgm:t>
        <a:bodyPr/>
        <a:lstStyle/>
        <a:p>
          <a:endParaRPr lang="ru-RU" sz="1300">
            <a:latin typeface="Bookman Old Style" panose="02050604050505020204" pitchFamily="18" charset="0"/>
          </a:endParaRPr>
        </a:p>
      </dgm:t>
    </dgm:pt>
    <dgm:pt modelId="{42385429-2D31-450B-8E61-7563EC3DF090}" type="sibTrans" cxnId="{D398974E-D213-467F-8E84-9D5465AAA4DE}">
      <dgm:prSet custT="1"/>
      <dgm:spPr/>
      <dgm:t>
        <a:bodyPr/>
        <a:lstStyle/>
        <a:p>
          <a:endParaRPr lang="ru-RU" sz="1300">
            <a:latin typeface="Bookman Old Style" panose="02050604050505020204" pitchFamily="18" charset="0"/>
          </a:endParaRPr>
        </a:p>
      </dgm:t>
    </dgm:pt>
    <dgm:pt modelId="{D5889817-8B74-47E3-A0DB-C8BA42C65B10}">
      <dgm:prSet phldrT="[Текст]" custT="1"/>
      <dgm:spPr>
        <a:solidFill>
          <a:srgbClr val="0070C0"/>
        </a:soli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Sylfaen" panose="010A0502050306030303" pitchFamily="18" charset="0"/>
            </a:rPr>
            <a:t>максимально эффективное использование доходных источников, отказ от реализации задач, не носящих первоочередной характер</a:t>
          </a:r>
          <a:endParaRPr lang="ru-RU" sz="13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67930781-E99B-40D9-95FA-24286F10F026}" type="parTrans" cxnId="{9526B204-E8A3-422F-806C-17D28F6B8A6D}">
      <dgm:prSet/>
      <dgm:spPr/>
      <dgm:t>
        <a:bodyPr/>
        <a:lstStyle/>
        <a:p>
          <a:endParaRPr lang="ru-RU" sz="1300">
            <a:latin typeface="Bookman Old Style" panose="02050604050505020204" pitchFamily="18" charset="0"/>
          </a:endParaRPr>
        </a:p>
      </dgm:t>
    </dgm:pt>
    <dgm:pt modelId="{CCA52ABF-61A0-4000-819E-45DC3B2364E0}" type="sibTrans" cxnId="{9526B204-E8A3-422F-806C-17D28F6B8A6D}">
      <dgm:prSet/>
      <dgm:spPr/>
      <dgm:t>
        <a:bodyPr/>
        <a:lstStyle/>
        <a:p>
          <a:endParaRPr lang="ru-RU" sz="1300">
            <a:latin typeface="Bookman Old Style" panose="02050604050505020204" pitchFamily="18" charset="0"/>
          </a:endParaRPr>
        </a:p>
      </dgm:t>
    </dgm:pt>
    <dgm:pt modelId="{B05F5E6C-7835-4567-B8E2-C385BCB36C0F}" type="pres">
      <dgm:prSet presAssocID="{2BE75B48-2E5D-4CEA-BED5-3BBCB23A2FF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3A4650-6BE2-474E-BFE1-C44401698947}" type="pres">
      <dgm:prSet presAssocID="{2BE75B48-2E5D-4CEA-BED5-3BBCB23A2FF1}" presName="dummyMaxCanvas" presStyleCnt="0">
        <dgm:presLayoutVars/>
      </dgm:prSet>
      <dgm:spPr/>
    </dgm:pt>
    <dgm:pt modelId="{63BCEE76-C28A-4E58-B03E-D96F4D80084C}" type="pres">
      <dgm:prSet presAssocID="{2BE75B48-2E5D-4CEA-BED5-3BBCB23A2FF1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D1201-EDB3-4BC9-8EC2-D901662024EF}" type="pres">
      <dgm:prSet presAssocID="{2BE75B48-2E5D-4CEA-BED5-3BBCB23A2FF1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87816-4350-4BB3-A28A-8C2B0B5FF203}" type="pres">
      <dgm:prSet presAssocID="{2BE75B48-2E5D-4CEA-BED5-3BBCB23A2FF1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CB7A16-CF79-4900-B0A6-C39E7B6628A1}" type="pres">
      <dgm:prSet presAssocID="{2BE75B48-2E5D-4CEA-BED5-3BBCB23A2FF1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8EEFB-87FB-4325-A5F3-A3F30520591C}" type="pres">
      <dgm:prSet presAssocID="{2BE75B48-2E5D-4CEA-BED5-3BBCB23A2FF1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0084A-6B06-4C18-9130-1BEACB388CF3}" type="pres">
      <dgm:prSet presAssocID="{2BE75B48-2E5D-4CEA-BED5-3BBCB23A2FF1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562B4-5228-40EE-9AE6-61226FFC0354}" type="pres">
      <dgm:prSet presAssocID="{2BE75B48-2E5D-4CEA-BED5-3BBCB23A2FF1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8848C0-7065-4114-BCA7-D84D408E136A}" type="pres">
      <dgm:prSet presAssocID="{2BE75B48-2E5D-4CEA-BED5-3BBCB23A2FF1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9D819-181B-4E61-9D30-2F63098E0FE4}" type="pres">
      <dgm:prSet presAssocID="{2BE75B48-2E5D-4CEA-BED5-3BBCB23A2FF1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68C0C-2185-4DF1-8734-BE93E6584982}" type="pres">
      <dgm:prSet presAssocID="{2BE75B48-2E5D-4CEA-BED5-3BBCB23A2FF1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D8046-69B2-427C-8A7C-8D60FFE99940}" type="pres">
      <dgm:prSet presAssocID="{2BE75B48-2E5D-4CEA-BED5-3BBCB23A2FF1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5349E-067E-4D87-9E9C-2239E3193CB9}" type="pres">
      <dgm:prSet presAssocID="{2BE75B48-2E5D-4CEA-BED5-3BBCB23A2FF1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C3EFA-CAFA-45E9-ABE5-1A6C2BDDF60E}" type="pres">
      <dgm:prSet presAssocID="{2BE75B48-2E5D-4CEA-BED5-3BBCB23A2FF1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E7DD-5B2E-444F-9AA8-4E48DF033AB4}" type="pres">
      <dgm:prSet presAssocID="{2BE75B48-2E5D-4CEA-BED5-3BBCB23A2FF1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86F127-F9CB-4700-8C45-2A5D38318A68}" type="presOf" srcId="{709048BC-E67B-429A-A2C3-18FDF65B6C33}" destId="{947D8046-69B2-427C-8A7C-8D60FFE99940}" srcOrd="1" destOrd="0" presId="urn:microsoft.com/office/officeart/2005/8/layout/vProcess5"/>
    <dgm:cxn modelId="{C8AE64CF-A4E3-40EF-99CA-1488F52A6DA9}" srcId="{2BE75B48-2E5D-4CEA-BED5-3BBCB23A2FF1}" destId="{BAE01368-7FA2-4157-8749-40ED82CF7CCE}" srcOrd="2" destOrd="0" parTransId="{96871D9F-2688-482F-99CB-B0456E8AFFF4}" sibTransId="{B164B298-C607-4704-A4BF-166989552C17}"/>
    <dgm:cxn modelId="{8A88B74B-6063-4375-BD38-BFB30C585689}" type="presOf" srcId="{D5889817-8B74-47E3-A0DB-C8BA42C65B10}" destId="{B678EEFB-87FB-4325-A5F3-A3F30520591C}" srcOrd="0" destOrd="0" presId="urn:microsoft.com/office/officeart/2005/8/layout/vProcess5"/>
    <dgm:cxn modelId="{5D4C85CA-AD41-40BC-8574-D698A48E3546}" type="presOf" srcId="{DBF12924-7210-4B39-AA04-BC3F5B237CF0}" destId="{13D0084A-6B06-4C18-9130-1BEACB388CF3}" srcOrd="0" destOrd="0" presId="urn:microsoft.com/office/officeart/2005/8/layout/vProcess5"/>
    <dgm:cxn modelId="{FE0CF82E-1C51-49BF-9818-9051C559212F}" srcId="{2BE75B48-2E5D-4CEA-BED5-3BBCB23A2FF1}" destId="{709048BC-E67B-429A-A2C3-18FDF65B6C33}" srcOrd="1" destOrd="0" parTransId="{368EC232-7EA7-4CD5-AF31-0BEB56F6BA0D}" sibTransId="{388C3C1D-6491-46D7-9D8D-676EC2039926}"/>
    <dgm:cxn modelId="{A7790744-EE4B-4074-8B84-4F4966EB0F96}" srcId="{2BE75B48-2E5D-4CEA-BED5-3BBCB23A2FF1}" destId="{D7E11EF1-AFAF-4C24-AD0E-610042BF6DD8}" srcOrd="0" destOrd="0" parTransId="{DD204910-3615-42D3-BCBE-CEC2C8052697}" sibTransId="{DBF12924-7210-4B39-AA04-BC3F5B237CF0}"/>
    <dgm:cxn modelId="{D7E30140-0C19-459A-A200-0CE7943A638A}" type="presOf" srcId="{D5889817-8B74-47E3-A0DB-C8BA42C65B10}" destId="{E76AE7DD-5B2E-444F-9AA8-4E48DF033AB4}" srcOrd="1" destOrd="0" presId="urn:microsoft.com/office/officeart/2005/8/layout/vProcess5"/>
    <dgm:cxn modelId="{B56CE6D4-0794-4978-B01C-B01B86078A41}" type="presOf" srcId="{2BE75B48-2E5D-4CEA-BED5-3BBCB23A2FF1}" destId="{B05F5E6C-7835-4567-B8E2-C385BCB36C0F}" srcOrd="0" destOrd="0" presId="urn:microsoft.com/office/officeart/2005/8/layout/vProcess5"/>
    <dgm:cxn modelId="{8E233739-EEE1-498A-B47B-623F17DF9226}" type="presOf" srcId="{42385429-2D31-450B-8E61-7563EC3DF090}" destId="{FB69D819-181B-4E61-9D30-2F63098E0FE4}" srcOrd="0" destOrd="0" presId="urn:microsoft.com/office/officeart/2005/8/layout/vProcess5"/>
    <dgm:cxn modelId="{9C7BD5B1-D6FB-414B-A0B4-2C68582A3240}" type="presOf" srcId="{388C3C1D-6491-46D7-9D8D-676EC2039926}" destId="{500562B4-5228-40EE-9AE6-61226FFC0354}" srcOrd="0" destOrd="0" presId="urn:microsoft.com/office/officeart/2005/8/layout/vProcess5"/>
    <dgm:cxn modelId="{9526B204-E8A3-422F-806C-17D28F6B8A6D}" srcId="{2BE75B48-2E5D-4CEA-BED5-3BBCB23A2FF1}" destId="{D5889817-8B74-47E3-A0DB-C8BA42C65B10}" srcOrd="4" destOrd="0" parTransId="{67930781-E99B-40D9-95FA-24286F10F026}" sibTransId="{CCA52ABF-61A0-4000-819E-45DC3B2364E0}"/>
    <dgm:cxn modelId="{03FD20B2-0FD9-4799-AF30-5031C2D986D6}" type="presOf" srcId="{D7E11EF1-AFAF-4C24-AD0E-610042BF6DD8}" destId="{63BCEE76-C28A-4E58-B03E-D96F4D80084C}" srcOrd="0" destOrd="0" presId="urn:microsoft.com/office/officeart/2005/8/layout/vProcess5"/>
    <dgm:cxn modelId="{C73984ED-1673-4DE4-B8BC-99FC07C6D2DA}" type="presOf" srcId="{BAE01368-7FA2-4157-8749-40ED82CF7CCE}" destId="{77B5349E-067E-4D87-9E9C-2239E3193CB9}" srcOrd="1" destOrd="0" presId="urn:microsoft.com/office/officeart/2005/8/layout/vProcess5"/>
    <dgm:cxn modelId="{D398974E-D213-467F-8E84-9D5465AAA4DE}" srcId="{2BE75B48-2E5D-4CEA-BED5-3BBCB23A2FF1}" destId="{2057B3CD-5E03-4672-8901-D08C00B10AE7}" srcOrd="3" destOrd="0" parTransId="{38DF1993-9F91-457E-B030-760D6896C4BD}" sibTransId="{42385429-2D31-450B-8E61-7563EC3DF090}"/>
    <dgm:cxn modelId="{06A6BE61-3BCE-457E-A03E-1C7F622A2D2F}" type="presOf" srcId="{D7E11EF1-AFAF-4C24-AD0E-610042BF6DD8}" destId="{FA868C0C-2185-4DF1-8734-BE93E6584982}" srcOrd="1" destOrd="0" presId="urn:microsoft.com/office/officeart/2005/8/layout/vProcess5"/>
    <dgm:cxn modelId="{5C5D9EF0-A4E9-4104-93EE-30FDBC03F92B}" type="presOf" srcId="{B164B298-C607-4704-A4BF-166989552C17}" destId="{368848C0-7065-4114-BCA7-D84D408E136A}" srcOrd="0" destOrd="0" presId="urn:microsoft.com/office/officeart/2005/8/layout/vProcess5"/>
    <dgm:cxn modelId="{DD93418B-6DCB-4C3D-8947-513D4B594B45}" type="presOf" srcId="{BAE01368-7FA2-4157-8749-40ED82CF7CCE}" destId="{D8987816-4350-4BB3-A28A-8C2B0B5FF203}" srcOrd="0" destOrd="0" presId="urn:microsoft.com/office/officeart/2005/8/layout/vProcess5"/>
    <dgm:cxn modelId="{A13330E3-FD67-4C6D-B18B-1BF8C59AEFC1}" type="presOf" srcId="{709048BC-E67B-429A-A2C3-18FDF65B6C33}" destId="{1FED1201-EDB3-4BC9-8EC2-D901662024EF}" srcOrd="0" destOrd="0" presId="urn:microsoft.com/office/officeart/2005/8/layout/vProcess5"/>
    <dgm:cxn modelId="{81F8A395-31E9-4670-A2BF-8BBEC173C24C}" type="presOf" srcId="{2057B3CD-5E03-4672-8901-D08C00B10AE7}" destId="{A3BC3EFA-CAFA-45E9-ABE5-1A6C2BDDF60E}" srcOrd="1" destOrd="0" presId="urn:microsoft.com/office/officeart/2005/8/layout/vProcess5"/>
    <dgm:cxn modelId="{8533BD77-5D96-43BE-84F4-39151D68236B}" type="presOf" srcId="{2057B3CD-5E03-4672-8901-D08C00B10AE7}" destId="{7FCB7A16-CF79-4900-B0A6-C39E7B6628A1}" srcOrd="0" destOrd="0" presId="urn:microsoft.com/office/officeart/2005/8/layout/vProcess5"/>
    <dgm:cxn modelId="{B73897F4-F227-4D08-8A5A-24BE7B75CB3B}" type="presParOf" srcId="{B05F5E6C-7835-4567-B8E2-C385BCB36C0F}" destId="{503A4650-6BE2-474E-BFE1-C44401698947}" srcOrd="0" destOrd="0" presId="urn:microsoft.com/office/officeart/2005/8/layout/vProcess5"/>
    <dgm:cxn modelId="{0BA2A195-452A-4703-A1B0-3F5CF393E926}" type="presParOf" srcId="{B05F5E6C-7835-4567-B8E2-C385BCB36C0F}" destId="{63BCEE76-C28A-4E58-B03E-D96F4D80084C}" srcOrd="1" destOrd="0" presId="urn:microsoft.com/office/officeart/2005/8/layout/vProcess5"/>
    <dgm:cxn modelId="{9A1C2351-6F99-4F02-8A59-078202EF46E8}" type="presParOf" srcId="{B05F5E6C-7835-4567-B8E2-C385BCB36C0F}" destId="{1FED1201-EDB3-4BC9-8EC2-D901662024EF}" srcOrd="2" destOrd="0" presId="urn:microsoft.com/office/officeart/2005/8/layout/vProcess5"/>
    <dgm:cxn modelId="{00EB856E-5C15-451F-A805-E00863B01169}" type="presParOf" srcId="{B05F5E6C-7835-4567-B8E2-C385BCB36C0F}" destId="{D8987816-4350-4BB3-A28A-8C2B0B5FF203}" srcOrd="3" destOrd="0" presId="urn:microsoft.com/office/officeart/2005/8/layout/vProcess5"/>
    <dgm:cxn modelId="{D39D4B96-93F3-4F19-A771-847791F8E294}" type="presParOf" srcId="{B05F5E6C-7835-4567-B8E2-C385BCB36C0F}" destId="{7FCB7A16-CF79-4900-B0A6-C39E7B6628A1}" srcOrd="4" destOrd="0" presId="urn:microsoft.com/office/officeart/2005/8/layout/vProcess5"/>
    <dgm:cxn modelId="{D4FA01C7-5B0C-4A3E-981B-062C2D6E6093}" type="presParOf" srcId="{B05F5E6C-7835-4567-B8E2-C385BCB36C0F}" destId="{B678EEFB-87FB-4325-A5F3-A3F30520591C}" srcOrd="5" destOrd="0" presId="urn:microsoft.com/office/officeart/2005/8/layout/vProcess5"/>
    <dgm:cxn modelId="{B4B903FE-4409-44FB-A488-06CB84184E69}" type="presParOf" srcId="{B05F5E6C-7835-4567-B8E2-C385BCB36C0F}" destId="{13D0084A-6B06-4C18-9130-1BEACB388CF3}" srcOrd="6" destOrd="0" presId="urn:microsoft.com/office/officeart/2005/8/layout/vProcess5"/>
    <dgm:cxn modelId="{F87310E3-B841-4685-A249-EA8B0DDA8AEE}" type="presParOf" srcId="{B05F5E6C-7835-4567-B8E2-C385BCB36C0F}" destId="{500562B4-5228-40EE-9AE6-61226FFC0354}" srcOrd="7" destOrd="0" presId="urn:microsoft.com/office/officeart/2005/8/layout/vProcess5"/>
    <dgm:cxn modelId="{4AB3F522-B065-4A8D-9185-E24F46EF6B31}" type="presParOf" srcId="{B05F5E6C-7835-4567-B8E2-C385BCB36C0F}" destId="{368848C0-7065-4114-BCA7-D84D408E136A}" srcOrd="8" destOrd="0" presId="urn:microsoft.com/office/officeart/2005/8/layout/vProcess5"/>
    <dgm:cxn modelId="{4A7A8C71-76C5-4A1D-87FB-2B4AEDED86A7}" type="presParOf" srcId="{B05F5E6C-7835-4567-B8E2-C385BCB36C0F}" destId="{FB69D819-181B-4E61-9D30-2F63098E0FE4}" srcOrd="9" destOrd="0" presId="urn:microsoft.com/office/officeart/2005/8/layout/vProcess5"/>
    <dgm:cxn modelId="{874D9A4F-E9D4-411C-8459-88D5AECD3CE4}" type="presParOf" srcId="{B05F5E6C-7835-4567-B8E2-C385BCB36C0F}" destId="{FA868C0C-2185-4DF1-8734-BE93E6584982}" srcOrd="10" destOrd="0" presId="urn:microsoft.com/office/officeart/2005/8/layout/vProcess5"/>
    <dgm:cxn modelId="{6872C199-471C-42B8-914E-1ADC424C4F2A}" type="presParOf" srcId="{B05F5E6C-7835-4567-B8E2-C385BCB36C0F}" destId="{947D8046-69B2-427C-8A7C-8D60FFE99940}" srcOrd="11" destOrd="0" presId="urn:microsoft.com/office/officeart/2005/8/layout/vProcess5"/>
    <dgm:cxn modelId="{88F99986-C199-484B-B174-1F1C32C34482}" type="presParOf" srcId="{B05F5E6C-7835-4567-B8E2-C385BCB36C0F}" destId="{77B5349E-067E-4D87-9E9C-2239E3193CB9}" srcOrd="12" destOrd="0" presId="urn:microsoft.com/office/officeart/2005/8/layout/vProcess5"/>
    <dgm:cxn modelId="{D314B7CC-D0B4-458C-8F13-309C51DF7C89}" type="presParOf" srcId="{B05F5E6C-7835-4567-B8E2-C385BCB36C0F}" destId="{A3BC3EFA-CAFA-45E9-ABE5-1A6C2BDDF60E}" srcOrd="13" destOrd="0" presId="urn:microsoft.com/office/officeart/2005/8/layout/vProcess5"/>
    <dgm:cxn modelId="{DD6C6014-416E-4234-927C-95F3298F7E43}" type="presParOf" srcId="{B05F5E6C-7835-4567-B8E2-C385BCB36C0F}" destId="{E76AE7DD-5B2E-444F-9AA8-4E48DF033AB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BA5109-E748-4C22-985E-A8E3A4DD119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CAF9320-D81F-41D2-AC6D-936D81872C06}">
      <dgm:prSet phldrT="[Текст]"/>
      <dgm:spPr/>
      <dgm:t>
        <a:bodyPr/>
        <a:lstStyle/>
        <a:p>
          <a:r>
            <a:rPr lang="ru-RU" b="1" dirty="0" smtClean="0">
              <a:latin typeface="Bookman Old Style" panose="02050604050505020204" pitchFamily="18" charset="0"/>
            </a:rPr>
            <a:t>Федеральные</a:t>
          </a:r>
          <a:endParaRPr lang="ru-RU" b="1" dirty="0">
            <a:latin typeface="Bookman Old Style" panose="02050604050505020204" pitchFamily="18" charset="0"/>
          </a:endParaRPr>
        </a:p>
      </dgm:t>
    </dgm:pt>
    <dgm:pt modelId="{35503A9F-0726-4DB8-A7DC-A5890297EDBB}" type="parTrans" cxnId="{B9AC4039-792A-4973-9EF0-FEF289612B1B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89EF3F83-D79A-4BF2-9CFB-E37A8D8A1AD0}" type="sibTrans" cxnId="{B9AC4039-792A-4973-9EF0-FEF289612B1B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B1AB71BB-6A71-48BA-B5B6-76E362A20FEA}">
      <dgm:prSet phldrT="[Текст]" custT="1"/>
      <dgm:spPr/>
      <dgm:t>
        <a:bodyPr/>
        <a:lstStyle/>
        <a:p>
          <a:r>
            <a:rPr lang="ru-RU" sz="1500" b="1" dirty="0" smtClean="0">
              <a:solidFill>
                <a:srgbClr val="0070C0"/>
              </a:solidFill>
              <a:latin typeface="Bookman Old Style" panose="02050604050505020204" pitchFamily="18" charset="0"/>
            </a:rPr>
            <a:t>и обязательны к уплате на всей территории Российской Федерации </a:t>
          </a:r>
          <a:r>
            <a:rPr lang="ru-RU" sz="1000" b="1" i="1" dirty="0" smtClean="0">
              <a:solidFill>
                <a:srgbClr val="0070C0"/>
              </a:solidFill>
              <a:latin typeface="Bookman Old Style" panose="02050604050505020204" pitchFamily="18" charset="0"/>
            </a:rPr>
            <a:t>например: 1) налог на добавленную стоимость; 2) акцизы; 3) налог на доходы физических лиц; 4) налог на прибыль организаций</a:t>
          </a:r>
          <a:endParaRPr lang="ru-RU" sz="1000" b="1" i="1" dirty="0">
            <a:solidFill>
              <a:srgbClr val="0070C0"/>
            </a:solidFill>
            <a:latin typeface="Bookman Old Style" panose="02050604050505020204" pitchFamily="18" charset="0"/>
          </a:endParaRPr>
        </a:p>
      </dgm:t>
    </dgm:pt>
    <dgm:pt modelId="{4BECA04C-1885-4F31-938F-43E7ECA8C563}" type="parTrans" cxnId="{7DFA34EB-42D0-4651-B6F1-108AD9EE7831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854BE577-EDBD-4EAC-8739-CC582EA2AAFD}" type="sibTrans" cxnId="{7DFA34EB-42D0-4651-B6F1-108AD9EE7831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452A379D-04F1-4D89-8FE6-3441C090CF5B}">
      <dgm:prSet phldrT="[Текст]"/>
      <dgm:spPr/>
      <dgm:t>
        <a:bodyPr/>
        <a:lstStyle/>
        <a:p>
          <a:r>
            <a:rPr lang="ru-RU" b="1" dirty="0" smtClean="0">
              <a:latin typeface="Bookman Old Style" panose="02050604050505020204" pitchFamily="18" charset="0"/>
            </a:rPr>
            <a:t>Региональные</a:t>
          </a:r>
          <a:endParaRPr lang="ru-RU" b="1" dirty="0">
            <a:latin typeface="Bookman Old Style" panose="02050604050505020204" pitchFamily="18" charset="0"/>
          </a:endParaRPr>
        </a:p>
      </dgm:t>
    </dgm:pt>
    <dgm:pt modelId="{EC88E5AE-098C-4324-B4A8-B42E3D40ADD4}" type="parTrans" cxnId="{BD0AC6BB-A30A-4E7B-B863-EAD4C0BB3540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EB65DCD1-860E-4918-A69F-49159016DCED}" type="sibTrans" cxnId="{BD0AC6BB-A30A-4E7B-B863-EAD4C0BB3540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AC3FD5B0-B309-4409-8E7F-1416A080C1ED}">
      <dgm:prSet phldrT="[Текст]" custT="1"/>
      <dgm:spPr/>
      <dgm:t>
        <a:bodyPr/>
        <a:lstStyle/>
        <a:p>
          <a:r>
            <a:rPr lang="ru-RU" sz="1500" b="1" dirty="0" smtClean="0">
              <a:solidFill>
                <a:srgbClr val="0070C0"/>
              </a:solidFill>
              <a:latin typeface="Bookman Old Style" panose="02050604050505020204" pitchFamily="18" charset="0"/>
            </a:rPr>
            <a:t>и законами субъектов Российской Федерации и обязательны к уплате на территориях соответствующих субъектов Российской Федерации </a:t>
          </a:r>
          <a:r>
            <a:rPr lang="ru-RU" sz="1000" b="1" i="1" dirty="0" smtClean="0">
              <a:solidFill>
                <a:srgbClr val="0070C0"/>
              </a:solidFill>
              <a:latin typeface="Bookman Old Style" panose="02050604050505020204" pitchFamily="18" charset="0"/>
            </a:rPr>
            <a:t>например: 1) налог на имущество организаций; 2) транспортный налог; 3) налог на игорный бизнес</a:t>
          </a:r>
          <a:r>
            <a:rPr lang="ru-RU" sz="1600" b="1" i="1" dirty="0" smtClean="0">
              <a:solidFill>
                <a:srgbClr val="0070C0"/>
              </a:solidFill>
              <a:latin typeface="Bookman Old Style" panose="02050604050505020204" pitchFamily="18" charset="0"/>
            </a:rPr>
            <a:t> </a:t>
          </a:r>
          <a:endParaRPr lang="ru-RU" sz="1600" b="1" i="1" dirty="0">
            <a:solidFill>
              <a:srgbClr val="0070C0"/>
            </a:solidFill>
            <a:latin typeface="Bookman Old Style" panose="02050604050505020204" pitchFamily="18" charset="0"/>
          </a:endParaRPr>
        </a:p>
      </dgm:t>
    </dgm:pt>
    <dgm:pt modelId="{0CB7C6B5-FC4D-4747-8C45-B07BB8A5CB3E}" type="parTrans" cxnId="{A3B0782F-46EE-4B42-8815-4B098AB87C65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42F4E6C6-300E-4690-8353-3AC48FFC9B99}" type="sibTrans" cxnId="{A3B0782F-46EE-4B42-8815-4B098AB87C65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9700D635-38F6-4B30-A253-44295349ED3A}">
      <dgm:prSet phldrT="[Текст]" custT="1"/>
      <dgm:spPr/>
      <dgm:t>
        <a:bodyPr/>
        <a:lstStyle/>
        <a:p>
          <a:r>
            <a:rPr lang="ru-RU" sz="1500" b="1" dirty="0" smtClean="0">
              <a:solidFill>
                <a:srgbClr val="0070C0"/>
              </a:solidFill>
              <a:latin typeface="Bookman Old Style" panose="02050604050505020204" pitchFamily="18" charset="0"/>
            </a:rPr>
            <a:t>и обязательны к уплате на всей территории Российской Федерации </a:t>
          </a:r>
          <a:r>
            <a:rPr lang="ru-RU" sz="1000" b="1" i="1" dirty="0" smtClean="0">
              <a:solidFill>
                <a:srgbClr val="0070C0"/>
              </a:solidFill>
              <a:latin typeface="Bookman Old Style" panose="02050604050505020204" pitchFamily="18" charset="0"/>
            </a:rPr>
            <a:t>например: 1)система налогообложения для сельскохозяйственных товаропроизводителей (единый сельскохозяйственный налог); 2) упрощенная система налогообложения; 3) патентная система налогообложения.</a:t>
          </a:r>
          <a:endParaRPr lang="ru-RU" sz="1600" b="1" i="1" dirty="0">
            <a:solidFill>
              <a:srgbClr val="0070C0"/>
            </a:solidFill>
            <a:latin typeface="Bookman Old Style" panose="02050604050505020204" pitchFamily="18" charset="0"/>
          </a:endParaRPr>
        </a:p>
      </dgm:t>
    </dgm:pt>
    <dgm:pt modelId="{ECA53544-9381-43CA-89A3-41D05BF91EED}" type="parTrans" cxnId="{3FDB3566-AC91-4C20-868E-5EB6F1D7237C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7A57297B-BD90-40F6-830D-F658A849727A}" type="sibTrans" cxnId="{3FDB3566-AC91-4C20-868E-5EB6F1D7237C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1A0AA293-9695-4DA7-94DC-0B9B02E2285E}">
      <dgm:prSet phldrT="[Текст]"/>
      <dgm:spPr/>
      <dgm:t>
        <a:bodyPr/>
        <a:lstStyle/>
        <a:p>
          <a:r>
            <a:rPr lang="ru-RU" b="1" dirty="0" smtClean="0">
              <a:latin typeface="Bookman Old Style" panose="02050604050505020204" pitchFamily="18" charset="0"/>
            </a:rPr>
            <a:t>Местные</a:t>
          </a:r>
          <a:endParaRPr lang="ru-RU" b="1" dirty="0">
            <a:latin typeface="Bookman Old Style" panose="02050604050505020204" pitchFamily="18" charset="0"/>
          </a:endParaRPr>
        </a:p>
      </dgm:t>
    </dgm:pt>
    <dgm:pt modelId="{6319E7B2-DA95-445E-B7DE-2BA6B0EA6C8E}" type="parTrans" cxnId="{1F64D5A4-9F09-4976-B8EF-739AE924DA77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1CA5C3BF-FC16-4539-8FA7-450B358C09E3}" type="sibTrans" cxnId="{1F64D5A4-9F09-4976-B8EF-739AE924DA77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E95C5334-F3E1-44B9-99E8-17DCD9B2613F}">
      <dgm:prSet phldrT="[Текст]" custT="1"/>
      <dgm:spPr/>
      <dgm:t>
        <a:bodyPr/>
        <a:lstStyle/>
        <a:p>
          <a:r>
            <a:rPr lang="ru-RU" sz="1500" b="1" dirty="0" smtClean="0">
              <a:solidFill>
                <a:srgbClr val="0070C0"/>
              </a:solidFill>
              <a:latin typeface="Bookman Old Style" panose="02050604050505020204" pitchFamily="18" charset="0"/>
            </a:rPr>
            <a:t>и нормативными правовыми актами представительных органов муниципальных образований и обязательны к уплате на территориях соответствующих муниципальных образований </a:t>
          </a:r>
          <a:r>
            <a:rPr lang="ru-RU" sz="1000" b="1" i="1" dirty="0" smtClean="0">
              <a:solidFill>
                <a:srgbClr val="0070C0"/>
              </a:solidFill>
              <a:latin typeface="Bookman Old Style" panose="02050604050505020204" pitchFamily="18" charset="0"/>
            </a:rPr>
            <a:t>например: 1) земельный налог; 2) налог на имущество физических лиц</a:t>
          </a:r>
          <a:endParaRPr lang="ru-RU" sz="1500" b="1" i="1" dirty="0">
            <a:solidFill>
              <a:srgbClr val="0070C0"/>
            </a:solidFill>
            <a:latin typeface="Bookman Old Style" panose="02050604050505020204" pitchFamily="18" charset="0"/>
          </a:endParaRPr>
        </a:p>
      </dgm:t>
    </dgm:pt>
    <dgm:pt modelId="{B52006D2-5AC2-411D-A930-B31C3A616329}" type="parTrans" cxnId="{4623ED27-ABD9-4672-B3B4-9CC95965E760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759BE644-9F1B-4FB7-9CDD-50158837EF5A}" type="sibTrans" cxnId="{4623ED27-ABD9-4672-B3B4-9CC95965E760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FDFDEC8C-5CAD-4A40-B508-9ABD4A1BEDA9}">
      <dgm:prSet phldrT="[Текст]"/>
      <dgm:spPr/>
      <dgm:t>
        <a:bodyPr/>
        <a:lstStyle/>
        <a:p>
          <a:r>
            <a:rPr lang="ru-RU" b="1" dirty="0" smtClean="0">
              <a:latin typeface="Bookman Old Style" panose="02050604050505020204" pitchFamily="18" charset="0"/>
            </a:rPr>
            <a:t>Специальные налоговые режимы</a:t>
          </a:r>
          <a:endParaRPr lang="ru-RU" b="1" dirty="0">
            <a:latin typeface="Bookman Old Style" panose="02050604050505020204" pitchFamily="18" charset="0"/>
          </a:endParaRPr>
        </a:p>
      </dgm:t>
    </dgm:pt>
    <dgm:pt modelId="{1B7FBA8A-D406-4F7F-8AFC-A9C816800469}" type="parTrans" cxnId="{9AB85A1E-1998-4725-81AE-E158B61DB896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8E07D6DD-9E28-4EC5-82DC-A9B4E8972510}" type="sibTrans" cxnId="{9AB85A1E-1998-4725-81AE-E158B61DB896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FD8D376A-BA54-4329-AADC-A35D592553A0}" type="pres">
      <dgm:prSet presAssocID="{5BBA5109-E748-4C22-985E-A8E3A4DD11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F793BD-05DF-46CC-88A2-EA5DBED3D954}" type="pres">
      <dgm:prSet presAssocID="{2CAF9320-D81F-41D2-AC6D-936D81872C06}" presName="parentText" presStyleLbl="node1" presStyleIdx="0" presStyleCnt="4" custScaleX="59873" custScaleY="61515" custLinFactNeighborX="-195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D90D9D-235C-47AE-978B-D4BDA02F298B}" type="pres">
      <dgm:prSet presAssocID="{2CAF9320-D81F-41D2-AC6D-936D81872C06}" presName="childText" presStyleLbl="revTx" presStyleIdx="0" presStyleCnt="4" custLinFactNeighborY="7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E6F9A-DA6A-49E0-B1D8-2AE2FBEF6C97}" type="pres">
      <dgm:prSet presAssocID="{452A379D-04F1-4D89-8FE6-3441C090CF5B}" presName="parentText" presStyleLbl="node1" presStyleIdx="1" presStyleCnt="4" custScaleX="59873" custScaleY="62125" custLinFactNeighborX="-19579" custLinFactNeighborY="-108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4B499-B02C-4754-96EC-3352E3121E3A}" type="pres">
      <dgm:prSet presAssocID="{452A379D-04F1-4D89-8FE6-3441C090CF5B}" presName="childText" presStyleLbl="revTx" presStyleIdx="1" presStyleCnt="4" custLinFactNeighborY="-1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B84FA-CAF6-4D7C-A8F0-C352BF1E45CF}" type="pres">
      <dgm:prSet presAssocID="{1A0AA293-9695-4DA7-94DC-0B9B02E2285E}" presName="parentText" presStyleLbl="node1" presStyleIdx="2" presStyleCnt="4" custScaleX="59873" custScaleY="62514" custLinFactNeighborX="-19579" custLinFactNeighborY="-32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F17EC9-B795-4563-983F-82E38096EE46}" type="pres">
      <dgm:prSet presAssocID="{1A0AA293-9695-4DA7-94DC-0B9B02E2285E}" presName="childText" presStyleLbl="revTx" presStyleIdx="2" presStyleCnt="4" custLinFactNeighborY="-4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4B2F9-0109-4CF5-A088-49C979456B25}" type="pres">
      <dgm:prSet presAssocID="{FDFDEC8C-5CAD-4A40-B508-9ABD4A1BEDA9}" presName="parentText" presStyleLbl="node1" presStyleIdx="3" presStyleCnt="4" custScaleX="59873" custScaleY="63349" custLinFactNeighborX="-19579" custLinFactNeighborY="30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BEE44-63A3-4C23-9E27-B119210F0B3B}" type="pres">
      <dgm:prSet presAssocID="{FDFDEC8C-5CAD-4A40-B508-9ABD4A1BEDA9}" presName="childText" presStyleLbl="revTx" presStyleIdx="3" presStyleCnt="4" custScaleY="130895" custLinFactNeighborY="4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FA34EB-42D0-4651-B6F1-108AD9EE7831}" srcId="{2CAF9320-D81F-41D2-AC6D-936D81872C06}" destId="{B1AB71BB-6A71-48BA-B5B6-76E362A20FEA}" srcOrd="0" destOrd="0" parTransId="{4BECA04C-1885-4F31-938F-43E7ECA8C563}" sibTransId="{854BE577-EDBD-4EAC-8739-CC582EA2AAFD}"/>
    <dgm:cxn modelId="{7CD6EBE0-DF13-4AEF-B301-1CAC7AACC867}" type="presOf" srcId="{B1AB71BB-6A71-48BA-B5B6-76E362A20FEA}" destId="{96D90D9D-235C-47AE-978B-D4BDA02F298B}" srcOrd="0" destOrd="0" presId="urn:microsoft.com/office/officeart/2005/8/layout/vList2"/>
    <dgm:cxn modelId="{4623ED27-ABD9-4672-B3B4-9CC95965E760}" srcId="{1A0AA293-9695-4DA7-94DC-0B9B02E2285E}" destId="{E95C5334-F3E1-44B9-99E8-17DCD9B2613F}" srcOrd="0" destOrd="0" parTransId="{B52006D2-5AC2-411D-A930-B31C3A616329}" sibTransId="{759BE644-9F1B-4FB7-9CDD-50158837EF5A}"/>
    <dgm:cxn modelId="{0DBF84AD-C285-41B4-8F4E-FABB858A6FB8}" type="presOf" srcId="{1A0AA293-9695-4DA7-94DC-0B9B02E2285E}" destId="{080B84FA-CAF6-4D7C-A8F0-C352BF1E45CF}" srcOrd="0" destOrd="0" presId="urn:microsoft.com/office/officeart/2005/8/layout/vList2"/>
    <dgm:cxn modelId="{1F64D5A4-9F09-4976-B8EF-739AE924DA77}" srcId="{5BBA5109-E748-4C22-985E-A8E3A4DD119D}" destId="{1A0AA293-9695-4DA7-94DC-0B9B02E2285E}" srcOrd="2" destOrd="0" parTransId="{6319E7B2-DA95-445E-B7DE-2BA6B0EA6C8E}" sibTransId="{1CA5C3BF-FC16-4539-8FA7-450B358C09E3}"/>
    <dgm:cxn modelId="{E64DDD3A-6D0A-4950-BD66-B29BE66EBAEB}" type="presOf" srcId="{9700D635-38F6-4B30-A253-44295349ED3A}" destId="{365BEE44-63A3-4C23-9E27-B119210F0B3B}" srcOrd="0" destOrd="0" presId="urn:microsoft.com/office/officeart/2005/8/layout/vList2"/>
    <dgm:cxn modelId="{BA2F1DDC-69F6-4FA2-A3AA-69EA570B0124}" type="presOf" srcId="{E95C5334-F3E1-44B9-99E8-17DCD9B2613F}" destId="{CEF17EC9-B795-4563-983F-82E38096EE46}" srcOrd="0" destOrd="0" presId="urn:microsoft.com/office/officeart/2005/8/layout/vList2"/>
    <dgm:cxn modelId="{FED0E381-90EA-448C-90CC-CDD8F147C2F0}" type="presOf" srcId="{5BBA5109-E748-4C22-985E-A8E3A4DD119D}" destId="{FD8D376A-BA54-4329-AADC-A35D592553A0}" srcOrd="0" destOrd="0" presId="urn:microsoft.com/office/officeart/2005/8/layout/vList2"/>
    <dgm:cxn modelId="{A3B0782F-46EE-4B42-8815-4B098AB87C65}" srcId="{452A379D-04F1-4D89-8FE6-3441C090CF5B}" destId="{AC3FD5B0-B309-4409-8E7F-1416A080C1ED}" srcOrd="0" destOrd="0" parTransId="{0CB7C6B5-FC4D-4747-8C45-B07BB8A5CB3E}" sibTransId="{42F4E6C6-300E-4690-8353-3AC48FFC9B99}"/>
    <dgm:cxn modelId="{3FDB3566-AC91-4C20-868E-5EB6F1D7237C}" srcId="{FDFDEC8C-5CAD-4A40-B508-9ABD4A1BEDA9}" destId="{9700D635-38F6-4B30-A253-44295349ED3A}" srcOrd="0" destOrd="0" parTransId="{ECA53544-9381-43CA-89A3-41D05BF91EED}" sibTransId="{7A57297B-BD90-40F6-830D-F658A849727A}"/>
    <dgm:cxn modelId="{9E466A95-9DEA-4F51-B900-56FDB625DE40}" type="presOf" srcId="{452A379D-04F1-4D89-8FE6-3441C090CF5B}" destId="{C5FE6F9A-DA6A-49E0-B1D8-2AE2FBEF6C97}" srcOrd="0" destOrd="0" presId="urn:microsoft.com/office/officeart/2005/8/layout/vList2"/>
    <dgm:cxn modelId="{BD0AC6BB-A30A-4E7B-B863-EAD4C0BB3540}" srcId="{5BBA5109-E748-4C22-985E-A8E3A4DD119D}" destId="{452A379D-04F1-4D89-8FE6-3441C090CF5B}" srcOrd="1" destOrd="0" parTransId="{EC88E5AE-098C-4324-B4A8-B42E3D40ADD4}" sibTransId="{EB65DCD1-860E-4918-A69F-49159016DCED}"/>
    <dgm:cxn modelId="{6C926C14-6460-450C-9011-8AE6C66DC2D5}" type="presOf" srcId="{AC3FD5B0-B309-4409-8E7F-1416A080C1ED}" destId="{8924B499-B02C-4754-96EC-3352E3121E3A}" srcOrd="0" destOrd="0" presId="urn:microsoft.com/office/officeart/2005/8/layout/vList2"/>
    <dgm:cxn modelId="{B9AC4039-792A-4973-9EF0-FEF289612B1B}" srcId="{5BBA5109-E748-4C22-985E-A8E3A4DD119D}" destId="{2CAF9320-D81F-41D2-AC6D-936D81872C06}" srcOrd="0" destOrd="0" parTransId="{35503A9F-0726-4DB8-A7DC-A5890297EDBB}" sibTransId="{89EF3F83-D79A-4BF2-9CFB-E37A8D8A1AD0}"/>
    <dgm:cxn modelId="{989A9DE0-A078-4539-B563-A3747EB0FE6D}" type="presOf" srcId="{FDFDEC8C-5CAD-4A40-B508-9ABD4A1BEDA9}" destId="{E284B2F9-0109-4CF5-A088-49C979456B25}" srcOrd="0" destOrd="0" presId="urn:microsoft.com/office/officeart/2005/8/layout/vList2"/>
    <dgm:cxn modelId="{9AB85A1E-1998-4725-81AE-E158B61DB896}" srcId="{5BBA5109-E748-4C22-985E-A8E3A4DD119D}" destId="{FDFDEC8C-5CAD-4A40-B508-9ABD4A1BEDA9}" srcOrd="3" destOrd="0" parTransId="{1B7FBA8A-D406-4F7F-8AFC-A9C816800469}" sibTransId="{8E07D6DD-9E28-4EC5-82DC-A9B4E8972510}"/>
    <dgm:cxn modelId="{CE4F7B73-DB3B-4FA3-9BB8-A28C8D0C44D8}" type="presOf" srcId="{2CAF9320-D81F-41D2-AC6D-936D81872C06}" destId="{12F793BD-05DF-46CC-88A2-EA5DBED3D954}" srcOrd="0" destOrd="0" presId="urn:microsoft.com/office/officeart/2005/8/layout/vList2"/>
    <dgm:cxn modelId="{98A68584-D4A5-43D0-83A5-455AF288DC07}" type="presParOf" srcId="{FD8D376A-BA54-4329-AADC-A35D592553A0}" destId="{12F793BD-05DF-46CC-88A2-EA5DBED3D954}" srcOrd="0" destOrd="0" presId="urn:microsoft.com/office/officeart/2005/8/layout/vList2"/>
    <dgm:cxn modelId="{A419C04B-6FFE-4F65-8B55-DE050477301D}" type="presParOf" srcId="{FD8D376A-BA54-4329-AADC-A35D592553A0}" destId="{96D90D9D-235C-47AE-978B-D4BDA02F298B}" srcOrd="1" destOrd="0" presId="urn:microsoft.com/office/officeart/2005/8/layout/vList2"/>
    <dgm:cxn modelId="{C9EF3527-3F23-4189-93FB-9C3B6C30F905}" type="presParOf" srcId="{FD8D376A-BA54-4329-AADC-A35D592553A0}" destId="{C5FE6F9A-DA6A-49E0-B1D8-2AE2FBEF6C97}" srcOrd="2" destOrd="0" presId="urn:microsoft.com/office/officeart/2005/8/layout/vList2"/>
    <dgm:cxn modelId="{C5A83E25-3483-4AC5-B377-839794BB5C13}" type="presParOf" srcId="{FD8D376A-BA54-4329-AADC-A35D592553A0}" destId="{8924B499-B02C-4754-96EC-3352E3121E3A}" srcOrd="3" destOrd="0" presId="urn:microsoft.com/office/officeart/2005/8/layout/vList2"/>
    <dgm:cxn modelId="{73B467B6-A9E7-4AD3-9C90-CDC4A5CF1206}" type="presParOf" srcId="{FD8D376A-BA54-4329-AADC-A35D592553A0}" destId="{080B84FA-CAF6-4D7C-A8F0-C352BF1E45CF}" srcOrd="4" destOrd="0" presId="urn:microsoft.com/office/officeart/2005/8/layout/vList2"/>
    <dgm:cxn modelId="{1B799FE7-B375-4B53-BCFD-085BF32E6C10}" type="presParOf" srcId="{FD8D376A-BA54-4329-AADC-A35D592553A0}" destId="{CEF17EC9-B795-4563-983F-82E38096EE46}" srcOrd="5" destOrd="0" presId="urn:microsoft.com/office/officeart/2005/8/layout/vList2"/>
    <dgm:cxn modelId="{97A1B705-473C-464F-96E0-DFCA95948712}" type="presParOf" srcId="{FD8D376A-BA54-4329-AADC-A35D592553A0}" destId="{E284B2F9-0109-4CF5-A088-49C979456B25}" srcOrd="6" destOrd="0" presId="urn:microsoft.com/office/officeart/2005/8/layout/vList2"/>
    <dgm:cxn modelId="{1E0CC93E-877C-412D-89B1-B64EC355699D}" type="presParOf" srcId="{FD8D376A-BA54-4329-AADC-A35D592553A0}" destId="{365BEE44-63A3-4C23-9E27-B119210F0B3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6E020F-FC1A-4AAE-BA81-D1FF9C140A4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E565541B-0A50-41B6-94C4-0A6980D627A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1300" dirty="0" smtClean="0">
              <a:latin typeface="Century Schoolbook" panose="02040604050505020304" pitchFamily="18" charset="0"/>
            </a:rPr>
            <a:t>Консолидированный бюджет </a:t>
          </a:r>
        </a:p>
        <a:p>
          <a:pPr>
            <a:spcAft>
              <a:spcPts val="0"/>
            </a:spcAft>
          </a:pPr>
          <a:r>
            <a:rPr lang="ru-RU" sz="1300" dirty="0" smtClean="0">
              <a:latin typeface="Century Schoolbook" panose="02040604050505020304" pitchFamily="18" charset="0"/>
            </a:rPr>
            <a:t>Российской Федерации</a:t>
          </a:r>
          <a:endParaRPr lang="ru-RU" sz="1300" dirty="0">
            <a:latin typeface="Century Schoolbook" panose="02040604050505020304" pitchFamily="18" charset="0"/>
          </a:endParaRPr>
        </a:p>
      </dgm:t>
    </dgm:pt>
    <dgm:pt modelId="{B5220B13-CE47-407E-A04C-633B74B3B638}" type="parTrans" cxnId="{FCA7671B-DF32-4921-AC71-CA71ADA707BB}">
      <dgm:prSet/>
      <dgm:spPr/>
      <dgm:t>
        <a:bodyPr/>
        <a:lstStyle/>
        <a:p>
          <a:endParaRPr lang="ru-RU" sz="130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D6C6272C-0BE0-4BED-91FA-9AE1603973DC}" type="sibTrans" cxnId="{FCA7671B-DF32-4921-AC71-CA71ADA707BB}">
      <dgm:prSet custT="1"/>
      <dgm:spPr/>
      <dgm:t>
        <a:bodyPr/>
        <a:lstStyle/>
        <a:p>
          <a:endParaRPr lang="ru-RU" sz="130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F90D5856-EF17-4B11-8F8C-9302BF23CC9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dirty="0" smtClean="0">
              <a:latin typeface="Century Schoolbook" panose="02040604050505020304" pitchFamily="18" charset="0"/>
            </a:rPr>
            <a:t>Федеральный </a:t>
          </a:r>
        </a:p>
        <a:p>
          <a:r>
            <a:rPr lang="ru-RU" sz="1300" dirty="0" smtClean="0">
              <a:latin typeface="Century Schoolbook" panose="02040604050505020304" pitchFamily="18" charset="0"/>
            </a:rPr>
            <a:t>бюджет</a:t>
          </a:r>
          <a:endParaRPr lang="ru-RU" sz="1300" dirty="0">
            <a:latin typeface="Century Schoolbook" panose="02040604050505020304" pitchFamily="18" charset="0"/>
          </a:endParaRPr>
        </a:p>
      </dgm:t>
    </dgm:pt>
    <dgm:pt modelId="{A675B87D-2B0C-4EAC-853D-6B4D5CD9EE96}" type="parTrans" cxnId="{B2D0E5F0-2751-4B4B-8375-7E35E93F03D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30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2F7D006F-59E6-4C2D-A835-0A07284BF6DF}" type="sibTrans" cxnId="{B2D0E5F0-2751-4B4B-8375-7E35E93F03D5}">
      <dgm:prSet custT="1"/>
      <dgm:spPr/>
      <dgm:t>
        <a:bodyPr/>
        <a:lstStyle/>
        <a:p>
          <a:pPr algn="ctr"/>
          <a:endParaRPr lang="ru-RU" sz="1300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6841FB08-6801-4A3D-A32C-864CEF3DA811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dirty="0" smtClean="0">
              <a:latin typeface="Century Schoolbook" panose="02040604050505020304" pitchFamily="18" charset="0"/>
            </a:rPr>
            <a:t>Консолидированные бюджеты субъектов РФ</a:t>
          </a:r>
          <a:endParaRPr lang="ru-RU" sz="1300" dirty="0">
            <a:latin typeface="Century Schoolbook" panose="02040604050505020304" pitchFamily="18" charset="0"/>
          </a:endParaRPr>
        </a:p>
      </dgm:t>
    </dgm:pt>
    <dgm:pt modelId="{778B09A8-D85A-40BA-B1CD-4181DE536832}" type="parTrans" cxnId="{32E232A5-8E6D-4581-B92A-F454A6F45A8A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30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0F5FB927-C3E6-4874-B98E-7153807BAD51}" type="sibTrans" cxnId="{32E232A5-8E6D-4581-B92A-F454A6F45A8A}">
      <dgm:prSet custT="1"/>
      <dgm:spPr/>
      <dgm:t>
        <a:bodyPr/>
        <a:lstStyle/>
        <a:p>
          <a:endParaRPr lang="ru-RU" sz="1300">
            <a:latin typeface="Century Schoolbook" panose="02040604050505020304" pitchFamily="18" charset="0"/>
          </a:endParaRPr>
        </a:p>
      </dgm:t>
    </dgm:pt>
    <dgm:pt modelId="{A947A7B8-33EB-46D7-8535-1C2E11FA68F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dirty="0" smtClean="0">
              <a:latin typeface="Century Schoolbook" panose="02040604050505020304" pitchFamily="18" charset="0"/>
            </a:rPr>
            <a:t>Областной бюджет</a:t>
          </a:r>
          <a:endParaRPr lang="ru-RU" sz="1300" dirty="0">
            <a:latin typeface="Century Schoolbook" panose="02040604050505020304" pitchFamily="18" charset="0"/>
          </a:endParaRPr>
        </a:p>
      </dgm:t>
    </dgm:pt>
    <dgm:pt modelId="{914E7D18-24F0-4FD4-B375-8D0CDA6D0D44}" type="parTrans" cxnId="{76E7529E-A3B3-4606-BA7B-CF9A757D8CA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300">
            <a:latin typeface="Century Schoolbook" panose="02040604050505020304" pitchFamily="18" charset="0"/>
          </a:endParaRPr>
        </a:p>
      </dgm:t>
    </dgm:pt>
    <dgm:pt modelId="{9A9B0150-4C0C-44D8-B994-65AC0D66FD71}" type="sibTrans" cxnId="{76E7529E-A3B3-4606-BA7B-CF9A757D8CA5}">
      <dgm:prSet/>
      <dgm:spPr/>
      <dgm:t>
        <a:bodyPr/>
        <a:lstStyle/>
        <a:p>
          <a:endParaRPr lang="ru-RU" sz="1300">
            <a:latin typeface="Century Schoolbook" panose="02040604050505020304" pitchFamily="18" charset="0"/>
          </a:endParaRPr>
        </a:p>
      </dgm:t>
    </dgm:pt>
    <dgm:pt modelId="{9C0B7F67-A59E-4BB6-B298-42273FDA6C7A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dirty="0" smtClean="0">
              <a:latin typeface="Century Schoolbook" panose="02040604050505020304" pitchFamily="18" charset="0"/>
            </a:rPr>
            <a:t>Консолидированные бюджеты муниципальных образований районов</a:t>
          </a:r>
          <a:endParaRPr lang="ru-RU" sz="1300" dirty="0">
            <a:latin typeface="Century Schoolbook" panose="02040604050505020304" pitchFamily="18" charset="0"/>
          </a:endParaRPr>
        </a:p>
      </dgm:t>
    </dgm:pt>
    <dgm:pt modelId="{EDB91E53-3944-4A3B-920B-9112B988703A}" type="parTrans" cxnId="{C3ACF848-09E8-4895-BBCF-4602AE389221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300">
            <a:latin typeface="Century Schoolbook" panose="02040604050505020304" pitchFamily="18" charset="0"/>
          </a:endParaRPr>
        </a:p>
      </dgm:t>
    </dgm:pt>
    <dgm:pt modelId="{37C984C4-E1D2-456F-B084-2ED2A1DA4161}" type="sibTrans" cxnId="{C3ACF848-09E8-4895-BBCF-4602AE389221}">
      <dgm:prSet/>
      <dgm:spPr/>
      <dgm:t>
        <a:bodyPr/>
        <a:lstStyle/>
        <a:p>
          <a:endParaRPr lang="ru-RU" sz="1300">
            <a:latin typeface="Century Schoolbook" panose="02040604050505020304" pitchFamily="18" charset="0"/>
          </a:endParaRPr>
        </a:p>
      </dgm:t>
    </dgm:pt>
    <dgm:pt modelId="{3F1B6672-A2EE-4843-947B-E3F3F94A7ADC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dirty="0" smtClean="0">
              <a:latin typeface="Century Schoolbook" panose="02040604050505020304" pitchFamily="18" charset="0"/>
            </a:rPr>
            <a:t>Бюджет муниципального образования районов</a:t>
          </a:r>
          <a:endParaRPr lang="ru-RU" sz="1300" dirty="0">
            <a:latin typeface="Century Schoolbook" panose="02040604050505020304" pitchFamily="18" charset="0"/>
          </a:endParaRPr>
        </a:p>
      </dgm:t>
    </dgm:pt>
    <dgm:pt modelId="{E03B3FA0-5021-41F5-9017-9F65A73EE621}" type="parTrans" cxnId="{D9A55BF5-15AD-40D7-896F-319975305AF7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300">
            <a:latin typeface="Century Schoolbook" panose="02040604050505020304" pitchFamily="18" charset="0"/>
          </a:endParaRPr>
        </a:p>
      </dgm:t>
    </dgm:pt>
    <dgm:pt modelId="{AD20341D-1643-43FC-AB84-876666510026}" type="sibTrans" cxnId="{D9A55BF5-15AD-40D7-896F-319975305AF7}">
      <dgm:prSet/>
      <dgm:spPr/>
      <dgm:t>
        <a:bodyPr/>
        <a:lstStyle/>
        <a:p>
          <a:endParaRPr lang="ru-RU" sz="1300">
            <a:latin typeface="Century Schoolbook" panose="02040604050505020304" pitchFamily="18" charset="0"/>
          </a:endParaRPr>
        </a:p>
      </dgm:t>
    </dgm:pt>
    <dgm:pt modelId="{2CBA66CC-3612-4E22-93B0-91E06AE1EDB1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dirty="0" smtClean="0">
              <a:latin typeface="Century Schoolbook" panose="02040604050505020304" pitchFamily="18" charset="0"/>
            </a:rPr>
            <a:t>Бюджеты поселений</a:t>
          </a:r>
          <a:endParaRPr lang="ru-RU" sz="1300" dirty="0">
            <a:latin typeface="Century Schoolbook" panose="02040604050505020304" pitchFamily="18" charset="0"/>
          </a:endParaRPr>
        </a:p>
      </dgm:t>
    </dgm:pt>
    <dgm:pt modelId="{CF8EFFF4-E372-4F40-8D38-7152B0128A8F}" type="parTrans" cxnId="{73C620A0-E80D-437B-B59A-D19B4B3B4000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300">
            <a:latin typeface="Century Schoolbook" panose="02040604050505020304" pitchFamily="18" charset="0"/>
          </a:endParaRPr>
        </a:p>
      </dgm:t>
    </dgm:pt>
    <dgm:pt modelId="{637A12B7-721E-454D-976E-514794557E72}" type="sibTrans" cxnId="{73C620A0-E80D-437B-B59A-D19B4B3B4000}">
      <dgm:prSet/>
      <dgm:spPr/>
      <dgm:t>
        <a:bodyPr/>
        <a:lstStyle/>
        <a:p>
          <a:endParaRPr lang="ru-RU" sz="1300">
            <a:latin typeface="Century Schoolbook" panose="02040604050505020304" pitchFamily="18" charset="0"/>
          </a:endParaRPr>
        </a:p>
      </dgm:t>
    </dgm:pt>
    <dgm:pt modelId="{00913FB7-2F39-428A-80D0-E9AB3AAFEB11}">
      <dgm:prSet/>
      <dgm:spPr/>
      <dgm:t>
        <a:bodyPr/>
        <a:lstStyle/>
        <a:p>
          <a:r>
            <a:rPr lang="ru-RU" altLang="en-US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Консолидированным бюджетом обычно называют общий свод бюджетов, который используется при анализе, расчетах и прогнозировании. Консолидированный бюджет в России – это Федеральный бюджет и Консолидированные бюджеты субъектов без бюджетов государственных внебюджетных фондов.</a:t>
          </a:r>
          <a:endParaRPr lang="ru-RU" altLang="en-US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5608730E-B97F-45A4-81BF-DDDEE90D962F}" type="parTrans" cxnId="{38CB0D06-7C51-4CDE-846F-6172884C8CC0}">
      <dgm:prSet/>
      <dgm:spPr/>
      <dgm:t>
        <a:bodyPr/>
        <a:lstStyle/>
        <a:p>
          <a:endParaRPr lang="ru-RU"/>
        </a:p>
      </dgm:t>
    </dgm:pt>
    <dgm:pt modelId="{DB3A28D1-ECB1-497B-8764-F4D6FC490499}" type="sibTrans" cxnId="{38CB0D06-7C51-4CDE-846F-6172884C8CC0}">
      <dgm:prSet/>
      <dgm:spPr/>
      <dgm:t>
        <a:bodyPr/>
        <a:lstStyle/>
        <a:p>
          <a:endParaRPr lang="ru-RU"/>
        </a:p>
      </dgm:t>
    </dgm:pt>
    <dgm:pt modelId="{7B9DFF0E-DEB1-4A92-A96B-3CDFA86E9A09}" type="pres">
      <dgm:prSet presAssocID="{706E020F-FC1A-4AAE-BA81-D1FF9C140A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494E500-B1F7-435B-87E0-A866318CEA88}" type="pres">
      <dgm:prSet presAssocID="{E565541B-0A50-41B6-94C4-0A6980D627A6}" presName="hierRoot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5B8B9012-A603-40B5-9E52-C1A1253CE9C6}" type="pres">
      <dgm:prSet presAssocID="{E565541B-0A50-41B6-94C4-0A6980D627A6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B2CDBD53-147F-4007-8134-30AA85E2B130}" type="pres">
      <dgm:prSet presAssocID="{E565541B-0A50-41B6-94C4-0A6980D627A6}" presName="background" presStyleLbl="node0" presStyleIdx="0" presStyleCnt="2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8CD5324A-A4C8-481B-B6CA-2668066CA3A2}" type="pres">
      <dgm:prSet presAssocID="{E565541B-0A50-41B6-94C4-0A6980D627A6}" presName="text" presStyleLbl="fgAcc0" presStyleIdx="0" presStyleCnt="2" custScaleX="140863" custLinFactNeighborX="-89771" custLinFactNeighborY="-2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ABB86E-9F45-455E-BE01-5E31DC82A3A9}" type="pres">
      <dgm:prSet presAssocID="{E565541B-0A50-41B6-94C4-0A6980D627A6}" presName="hierChild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329769E5-FEB0-40D4-969E-DADB8497E2DE}" type="pres">
      <dgm:prSet presAssocID="{A675B87D-2B0C-4EAC-853D-6B4D5CD9EE96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CA27F1C-78CB-4698-9577-F4CC2238C7E1}" type="pres">
      <dgm:prSet presAssocID="{F90D5856-EF17-4B11-8F8C-9302BF23CC96}" presName="hier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EDB9EEC2-D521-446E-BDCA-E21F3DC2DAFE}" type="pres">
      <dgm:prSet presAssocID="{F90D5856-EF17-4B11-8F8C-9302BF23CC96}" presName="composite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CD5BC1CF-844B-4DBE-866B-5CEBF0BF08A7}" type="pres">
      <dgm:prSet presAssocID="{F90D5856-EF17-4B11-8F8C-9302BF23CC96}" presName="background2" presStyleLbl="node2" presStyleIdx="0" presStyleCnt="2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C158EA76-1DD0-4EE2-9C6F-F94D2C9FC27A}" type="pres">
      <dgm:prSet presAssocID="{F90D5856-EF17-4B11-8F8C-9302BF23CC96}" presName="text2" presStyleLbl="fgAcc2" presStyleIdx="0" presStyleCnt="2" custScaleX="132320" custLinFactNeighborX="26363" custLinFactNeighborY="-126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430D58-085F-41A5-AA78-DA8B0709CACB}" type="pres">
      <dgm:prSet presAssocID="{F90D5856-EF17-4B11-8F8C-9302BF23CC96}" presName="hierChild3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B52D2BFF-86AC-441C-B038-EA1E383AC10D}" type="pres">
      <dgm:prSet presAssocID="{778B09A8-D85A-40BA-B1CD-4181DE53683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8CEB1BB5-4558-4B4F-9FAC-53AAF1CCAEF8}" type="pres">
      <dgm:prSet presAssocID="{6841FB08-6801-4A3D-A32C-864CEF3DA811}" presName="hier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BA06A205-C014-487B-BCBF-9EC36AA74288}" type="pres">
      <dgm:prSet presAssocID="{6841FB08-6801-4A3D-A32C-864CEF3DA811}" presName="composite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D9109060-DCF1-44C9-9325-17BF72EADB6C}" type="pres">
      <dgm:prSet presAssocID="{6841FB08-6801-4A3D-A32C-864CEF3DA811}" presName="background2" presStyleLbl="node2" presStyleIdx="1" presStyleCnt="2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4140BAE2-17AD-45F8-9344-FF38274CE725}" type="pres">
      <dgm:prSet presAssocID="{6841FB08-6801-4A3D-A32C-864CEF3DA811}" presName="text2" presStyleLbl="fgAcc2" presStyleIdx="1" presStyleCnt="2" custScaleX="150859" custLinFactNeighborX="14458" custLinFactNeighborY="-126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734553-1520-4EBF-985D-3371D95FE3EC}" type="pres">
      <dgm:prSet presAssocID="{6841FB08-6801-4A3D-A32C-864CEF3DA811}" presName="hierChild3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28F59548-F3A6-4FA8-9C49-522CD585401E}" type="pres">
      <dgm:prSet presAssocID="{914E7D18-24F0-4FD4-B375-8D0CDA6D0D44}" presName="Name17" presStyleLbl="parChTrans1D3" presStyleIdx="0" presStyleCnt="2"/>
      <dgm:spPr/>
      <dgm:t>
        <a:bodyPr/>
        <a:lstStyle/>
        <a:p>
          <a:endParaRPr lang="ru-RU"/>
        </a:p>
      </dgm:t>
    </dgm:pt>
    <dgm:pt modelId="{95D69905-4BE9-4A9B-BB2E-F9C3E17CFC02}" type="pres">
      <dgm:prSet presAssocID="{A947A7B8-33EB-46D7-8535-1C2E11FA68FB}" presName="hierRoot3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A571106F-F083-42BC-B5F7-4C9AD26E0FE9}" type="pres">
      <dgm:prSet presAssocID="{A947A7B8-33EB-46D7-8535-1C2E11FA68FB}" presName="composite3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38668973-CB23-424E-88E2-4507BE9766A5}" type="pres">
      <dgm:prSet presAssocID="{A947A7B8-33EB-46D7-8535-1C2E11FA68FB}" presName="background3" presStyleLbl="node3" presStyleIdx="0" presStyleCnt="2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7F4EF7B8-6170-4AE6-93B1-08B18FEEB56A}" type="pres">
      <dgm:prSet presAssocID="{A947A7B8-33EB-46D7-8535-1C2E11FA68FB}" presName="text3" presStyleLbl="fgAcc3" presStyleIdx="0" presStyleCnt="2" custLinFactNeighborX="21021" custLinFactNeighborY="-110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CC9928-1F18-4928-9ED7-C2C76B149F52}" type="pres">
      <dgm:prSet presAssocID="{A947A7B8-33EB-46D7-8535-1C2E11FA68FB}" presName="hierChild4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25D322F4-398C-48E4-998E-9E20EC3D6CA7}" type="pres">
      <dgm:prSet presAssocID="{EDB91E53-3944-4A3B-920B-9112B988703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1C718912-4D45-4850-95CD-14AC4CD97204}" type="pres">
      <dgm:prSet presAssocID="{9C0B7F67-A59E-4BB6-B298-42273FDA6C7A}" presName="hierRoot3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248A82B0-329F-48C3-B92B-47E90E4EA53B}" type="pres">
      <dgm:prSet presAssocID="{9C0B7F67-A59E-4BB6-B298-42273FDA6C7A}" presName="composite3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80AA37DE-BD45-4417-BE2D-8C9E6F590472}" type="pres">
      <dgm:prSet presAssocID="{9C0B7F67-A59E-4BB6-B298-42273FDA6C7A}" presName="background3" presStyleLbl="node3" presStyleIdx="1" presStyleCnt="2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205E16CB-DDF8-4E6D-82DE-FA39AF87A698}" type="pres">
      <dgm:prSet presAssocID="{9C0B7F67-A59E-4BB6-B298-42273FDA6C7A}" presName="text3" presStyleLbl="fgAcc3" presStyleIdx="1" presStyleCnt="2" custScaleX="157655" custLinFactNeighborX="19149" custLinFactNeighborY="-110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A8A4AC-6BA3-414F-8C44-7133C7D58AE9}" type="pres">
      <dgm:prSet presAssocID="{9C0B7F67-A59E-4BB6-B298-42273FDA6C7A}" presName="hierChild4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CD2F0078-8D93-49D6-87AC-2EF1CB086D25}" type="pres">
      <dgm:prSet presAssocID="{E03B3FA0-5021-41F5-9017-9F65A73EE621}" presName="Name23" presStyleLbl="parChTrans1D4" presStyleIdx="0" presStyleCnt="2"/>
      <dgm:spPr/>
      <dgm:t>
        <a:bodyPr/>
        <a:lstStyle/>
        <a:p>
          <a:endParaRPr lang="ru-RU"/>
        </a:p>
      </dgm:t>
    </dgm:pt>
    <dgm:pt modelId="{D37044C6-3D19-495A-90F0-1978506DFC57}" type="pres">
      <dgm:prSet presAssocID="{3F1B6672-A2EE-4843-947B-E3F3F94A7ADC}" presName="hierRoot4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278628DA-51FB-435D-B1B7-2D847E16358A}" type="pres">
      <dgm:prSet presAssocID="{3F1B6672-A2EE-4843-947B-E3F3F94A7ADC}" presName="composite4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10670DF6-A64D-4B54-8A87-EA5F72EA7989}" type="pres">
      <dgm:prSet presAssocID="{3F1B6672-A2EE-4843-947B-E3F3F94A7ADC}" presName="background4" presStyleLbl="node4" presStyleIdx="0" presStyleCnt="2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781C3A03-7285-41CC-ACE0-B61035EF8EA9}" type="pres">
      <dgm:prSet presAssocID="{3F1B6672-A2EE-4843-947B-E3F3F94A7ADC}" presName="text4" presStyleLbl="fgAcc4" presStyleIdx="0" presStyleCnt="2" custScaleX="128401" custLinFactNeighborX="25516" custLinFactNeighborY="-305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D72CD5-49F5-4DD1-A37B-8EEED9E6B860}" type="pres">
      <dgm:prSet presAssocID="{3F1B6672-A2EE-4843-947B-E3F3F94A7ADC}" presName="hierChild5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1A69D556-6C9D-4955-9891-6F7835687174}" type="pres">
      <dgm:prSet presAssocID="{CF8EFFF4-E372-4F40-8D38-7152B0128A8F}" presName="Name23" presStyleLbl="parChTrans1D4" presStyleIdx="1" presStyleCnt="2"/>
      <dgm:spPr/>
      <dgm:t>
        <a:bodyPr/>
        <a:lstStyle/>
        <a:p>
          <a:endParaRPr lang="ru-RU"/>
        </a:p>
      </dgm:t>
    </dgm:pt>
    <dgm:pt modelId="{D89354AF-4D5B-4E49-87B1-334B21E39228}" type="pres">
      <dgm:prSet presAssocID="{2CBA66CC-3612-4E22-93B0-91E06AE1EDB1}" presName="hierRoot4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8F8D90BD-5A06-4ECB-B50A-76BFD4487705}" type="pres">
      <dgm:prSet presAssocID="{2CBA66CC-3612-4E22-93B0-91E06AE1EDB1}" presName="composite4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F3E285D4-BEB2-4C69-B6B0-265FA3CA46FD}" type="pres">
      <dgm:prSet presAssocID="{2CBA66CC-3612-4E22-93B0-91E06AE1EDB1}" presName="background4" presStyleLbl="node4" presStyleIdx="1" presStyleCnt="2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72E2318D-99B7-4AEF-9B52-D52857493842}" type="pres">
      <dgm:prSet presAssocID="{2CBA66CC-3612-4E22-93B0-91E06AE1EDB1}" presName="text4" presStyleLbl="fgAcc4" presStyleIdx="1" presStyleCnt="2" custLinFactNeighborX="17530" custLinFactNeighborY="-305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A29F1C-EC16-42E0-8374-D35A3BC8E2A6}" type="pres">
      <dgm:prSet presAssocID="{2CBA66CC-3612-4E22-93B0-91E06AE1EDB1}" presName="hierChild5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0B3F899E-1E3C-49F3-BD9C-07BBBE3D289B}" type="pres">
      <dgm:prSet presAssocID="{00913FB7-2F39-428A-80D0-E9AB3AAFEB11}" presName="hierRoot1" presStyleCnt="0"/>
      <dgm:spPr/>
    </dgm:pt>
    <dgm:pt modelId="{8E1676F7-329C-475D-9845-A8DC8D1ACDBC}" type="pres">
      <dgm:prSet presAssocID="{00913FB7-2F39-428A-80D0-E9AB3AAFEB11}" presName="composite" presStyleCnt="0"/>
      <dgm:spPr/>
    </dgm:pt>
    <dgm:pt modelId="{8C5045AB-F0D9-4D1D-8DFE-CBD4395C1A89}" type="pres">
      <dgm:prSet presAssocID="{00913FB7-2F39-428A-80D0-E9AB3AAFEB11}" presName="background" presStyleLbl="node0" presStyleIdx="1" presStyleCnt="2"/>
      <dgm:spPr/>
    </dgm:pt>
    <dgm:pt modelId="{6EC36172-AF5E-4006-8104-28ED7F31664C}" type="pres">
      <dgm:prSet presAssocID="{00913FB7-2F39-428A-80D0-E9AB3AAFEB11}" presName="text" presStyleLbl="fgAcc0" presStyleIdx="1" presStyleCnt="2" custScaleX="179714" custScaleY="245810" custLinFactNeighborX="9797" custLinFactNeighborY="67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7F1E02-979B-414D-A158-97441B9375A4}" type="pres">
      <dgm:prSet presAssocID="{00913FB7-2F39-428A-80D0-E9AB3AAFEB11}" presName="hierChild2" presStyleCnt="0"/>
      <dgm:spPr/>
    </dgm:pt>
  </dgm:ptLst>
  <dgm:cxnLst>
    <dgm:cxn modelId="{32E232A5-8E6D-4581-B92A-F454A6F45A8A}" srcId="{E565541B-0A50-41B6-94C4-0A6980D627A6}" destId="{6841FB08-6801-4A3D-A32C-864CEF3DA811}" srcOrd="1" destOrd="0" parTransId="{778B09A8-D85A-40BA-B1CD-4181DE536832}" sibTransId="{0F5FB927-C3E6-4874-B98E-7153807BAD51}"/>
    <dgm:cxn modelId="{C1D1C81C-ED6A-46FC-A9C8-577DE0E1582F}" type="presOf" srcId="{914E7D18-24F0-4FD4-B375-8D0CDA6D0D44}" destId="{28F59548-F3A6-4FA8-9C49-522CD585401E}" srcOrd="0" destOrd="0" presId="urn:microsoft.com/office/officeart/2005/8/layout/hierarchy1"/>
    <dgm:cxn modelId="{76E7529E-A3B3-4606-BA7B-CF9A757D8CA5}" srcId="{6841FB08-6801-4A3D-A32C-864CEF3DA811}" destId="{A947A7B8-33EB-46D7-8535-1C2E11FA68FB}" srcOrd="0" destOrd="0" parTransId="{914E7D18-24F0-4FD4-B375-8D0CDA6D0D44}" sibTransId="{9A9B0150-4C0C-44D8-B994-65AC0D66FD71}"/>
    <dgm:cxn modelId="{CABD922D-1D95-4CD4-ACF9-D3778CE0E71D}" type="presOf" srcId="{F90D5856-EF17-4B11-8F8C-9302BF23CC96}" destId="{C158EA76-1DD0-4EE2-9C6F-F94D2C9FC27A}" srcOrd="0" destOrd="0" presId="urn:microsoft.com/office/officeart/2005/8/layout/hierarchy1"/>
    <dgm:cxn modelId="{92284ED5-BAFE-4C8C-BADC-2F1FA23BF6F2}" type="presOf" srcId="{778B09A8-D85A-40BA-B1CD-4181DE536832}" destId="{B52D2BFF-86AC-441C-B038-EA1E383AC10D}" srcOrd="0" destOrd="0" presId="urn:microsoft.com/office/officeart/2005/8/layout/hierarchy1"/>
    <dgm:cxn modelId="{DE86F53A-5DEB-4758-ACF2-C786D78A3E4A}" type="presOf" srcId="{A947A7B8-33EB-46D7-8535-1C2E11FA68FB}" destId="{7F4EF7B8-6170-4AE6-93B1-08B18FEEB56A}" srcOrd="0" destOrd="0" presId="urn:microsoft.com/office/officeart/2005/8/layout/hierarchy1"/>
    <dgm:cxn modelId="{B2D0E5F0-2751-4B4B-8375-7E35E93F03D5}" srcId="{E565541B-0A50-41B6-94C4-0A6980D627A6}" destId="{F90D5856-EF17-4B11-8F8C-9302BF23CC96}" srcOrd="0" destOrd="0" parTransId="{A675B87D-2B0C-4EAC-853D-6B4D5CD9EE96}" sibTransId="{2F7D006F-59E6-4C2D-A835-0A07284BF6DF}"/>
    <dgm:cxn modelId="{38CB0D06-7C51-4CDE-846F-6172884C8CC0}" srcId="{706E020F-FC1A-4AAE-BA81-D1FF9C140A45}" destId="{00913FB7-2F39-428A-80D0-E9AB3AAFEB11}" srcOrd="1" destOrd="0" parTransId="{5608730E-B97F-45A4-81BF-DDDEE90D962F}" sibTransId="{DB3A28D1-ECB1-497B-8764-F4D6FC490499}"/>
    <dgm:cxn modelId="{593D00DA-7D41-4DE6-A092-D5C438A5F41D}" type="presOf" srcId="{E03B3FA0-5021-41F5-9017-9F65A73EE621}" destId="{CD2F0078-8D93-49D6-87AC-2EF1CB086D25}" srcOrd="0" destOrd="0" presId="urn:microsoft.com/office/officeart/2005/8/layout/hierarchy1"/>
    <dgm:cxn modelId="{2A52CF1C-F1E9-4463-A67F-DD82D9C3991C}" type="presOf" srcId="{CF8EFFF4-E372-4F40-8D38-7152B0128A8F}" destId="{1A69D556-6C9D-4955-9891-6F7835687174}" srcOrd="0" destOrd="0" presId="urn:microsoft.com/office/officeart/2005/8/layout/hierarchy1"/>
    <dgm:cxn modelId="{FCA7671B-DF32-4921-AC71-CA71ADA707BB}" srcId="{706E020F-FC1A-4AAE-BA81-D1FF9C140A45}" destId="{E565541B-0A50-41B6-94C4-0A6980D627A6}" srcOrd="0" destOrd="0" parTransId="{B5220B13-CE47-407E-A04C-633B74B3B638}" sibTransId="{D6C6272C-0BE0-4BED-91FA-9AE1603973DC}"/>
    <dgm:cxn modelId="{A513035B-303C-4787-97E1-0DA7F89AA4EE}" type="presOf" srcId="{3F1B6672-A2EE-4843-947B-E3F3F94A7ADC}" destId="{781C3A03-7285-41CC-ACE0-B61035EF8EA9}" srcOrd="0" destOrd="0" presId="urn:microsoft.com/office/officeart/2005/8/layout/hierarchy1"/>
    <dgm:cxn modelId="{826F5B79-54B1-44CA-93DC-3C99814EB3F5}" type="presOf" srcId="{9C0B7F67-A59E-4BB6-B298-42273FDA6C7A}" destId="{205E16CB-DDF8-4E6D-82DE-FA39AF87A698}" srcOrd="0" destOrd="0" presId="urn:microsoft.com/office/officeart/2005/8/layout/hierarchy1"/>
    <dgm:cxn modelId="{8F44CC22-E799-403E-B725-5ED534C7D79E}" type="presOf" srcId="{6841FB08-6801-4A3D-A32C-864CEF3DA811}" destId="{4140BAE2-17AD-45F8-9344-FF38274CE725}" srcOrd="0" destOrd="0" presId="urn:microsoft.com/office/officeart/2005/8/layout/hierarchy1"/>
    <dgm:cxn modelId="{C3ACF848-09E8-4895-BBCF-4602AE389221}" srcId="{6841FB08-6801-4A3D-A32C-864CEF3DA811}" destId="{9C0B7F67-A59E-4BB6-B298-42273FDA6C7A}" srcOrd="1" destOrd="0" parTransId="{EDB91E53-3944-4A3B-920B-9112B988703A}" sibTransId="{37C984C4-E1D2-456F-B084-2ED2A1DA4161}"/>
    <dgm:cxn modelId="{C7248436-5C35-4F6C-B570-EEEB90A75E78}" type="presOf" srcId="{EDB91E53-3944-4A3B-920B-9112B988703A}" destId="{25D322F4-398C-48E4-998E-9E20EC3D6CA7}" srcOrd="0" destOrd="0" presId="urn:microsoft.com/office/officeart/2005/8/layout/hierarchy1"/>
    <dgm:cxn modelId="{D9A55BF5-15AD-40D7-896F-319975305AF7}" srcId="{9C0B7F67-A59E-4BB6-B298-42273FDA6C7A}" destId="{3F1B6672-A2EE-4843-947B-E3F3F94A7ADC}" srcOrd="0" destOrd="0" parTransId="{E03B3FA0-5021-41F5-9017-9F65A73EE621}" sibTransId="{AD20341D-1643-43FC-AB84-876666510026}"/>
    <dgm:cxn modelId="{C60FAC16-BFDC-4417-BBB1-A3FA1A568B50}" type="presOf" srcId="{00913FB7-2F39-428A-80D0-E9AB3AAFEB11}" destId="{6EC36172-AF5E-4006-8104-28ED7F31664C}" srcOrd="0" destOrd="0" presId="urn:microsoft.com/office/officeart/2005/8/layout/hierarchy1"/>
    <dgm:cxn modelId="{FC3130CF-4ECB-4A4A-9233-C94D4AEC966A}" type="presOf" srcId="{2CBA66CC-3612-4E22-93B0-91E06AE1EDB1}" destId="{72E2318D-99B7-4AEF-9B52-D52857493842}" srcOrd="0" destOrd="0" presId="urn:microsoft.com/office/officeart/2005/8/layout/hierarchy1"/>
    <dgm:cxn modelId="{E6F1EF96-CF81-4768-BC6A-929C1BBBC1C8}" type="presOf" srcId="{E565541B-0A50-41B6-94C4-0A6980D627A6}" destId="{8CD5324A-A4C8-481B-B6CA-2668066CA3A2}" srcOrd="0" destOrd="0" presId="urn:microsoft.com/office/officeart/2005/8/layout/hierarchy1"/>
    <dgm:cxn modelId="{ABA815F3-94BC-4391-A728-34F776C15C2B}" type="presOf" srcId="{706E020F-FC1A-4AAE-BA81-D1FF9C140A45}" destId="{7B9DFF0E-DEB1-4A92-A96B-3CDFA86E9A09}" srcOrd="0" destOrd="0" presId="urn:microsoft.com/office/officeart/2005/8/layout/hierarchy1"/>
    <dgm:cxn modelId="{ACF08A33-D172-4783-97BF-EE8903B943C2}" type="presOf" srcId="{A675B87D-2B0C-4EAC-853D-6B4D5CD9EE96}" destId="{329769E5-FEB0-40D4-969E-DADB8497E2DE}" srcOrd="0" destOrd="0" presId="urn:microsoft.com/office/officeart/2005/8/layout/hierarchy1"/>
    <dgm:cxn modelId="{73C620A0-E80D-437B-B59A-D19B4B3B4000}" srcId="{9C0B7F67-A59E-4BB6-B298-42273FDA6C7A}" destId="{2CBA66CC-3612-4E22-93B0-91E06AE1EDB1}" srcOrd="1" destOrd="0" parTransId="{CF8EFFF4-E372-4F40-8D38-7152B0128A8F}" sibTransId="{637A12B7-721E-454D-976E-514794557E72}"/>
    <dgm:cxn modelId="{55DE3460-89CF-419D-99D6-E834749B0338}" type="presParOf" srcId="{7B9DFF0E-DEB1-4A92-A96B-3CDFA86E9A09}" destId="{2494E500-B1F7-435B-87E0-A866318CEA88}" srcOrd="0" destOrd="0" presId="urn:microsoft.com/office/officeart/2005/8/layout/hierarchy1"/>
    <dgm:cxn modelId="{CE78B4E8-9340-4241-9A6A-C6A8F24CAF6B}" type="presParOf" srcId="{2494E500-B1F7-435B-87E0-A866318CEA88}" destId="{5B8B9012-A603-40B5-9E52-C1A1253CE9C6}" srcOrd="0" destOrd="0" presId="urn:microsoft.com/office/officeart/2005/8/layout/hierarchy1"/>
    <dgm:cxn modelId="{3C640C43-5AEF-48F5-B032-4BFDEE467552}" type="presParOf" srcId="{5B8B9012-A603-40B5-9E52-C1A1253CE9C6}" destId="{B2CDBD53-147F-4007-8134-30AA85E2B130}" srcOrd="0" destOrd="0" presId="urn:microsoft.com/office/officeart/2005/8/layout/hierarchy1"/>
    <dgm:cxn modelId="{BF445418-FA2E-4513-94A7-7B4BA45E147A}" type="presParOf" srcId="{5B8B9012-A603-40B5-9E52-C1A1253CE9C6}" destId="{8CD5324A-A4C8-481B-B6CA-2668066CA3A2}" srcOrd="1" destOrd="0" presId="urn:microsoft.com/office/officeart/2005/8/layout/hierarchy1"/>
    <dgm:cxn modelId="{1D698F42-A8E9-49C6-8F85-728F7E86CB10}" type="presParOf" srcId="{2494E500-B1F7-435B-87E0-A866318CEA88}" destId="{4DABB86E-9F45-455E-BE01-5E31DC82A3A9}" srcOrd="1" destOrd="0" presId="urn:microsoft.com/office/officeart/2005/8/layout/hierarchy1"/>
    <dgm:cxn modelId="{6A0F4DA4-4F83-4A29-AF4F-0B256D3FB065}" type="presParOf" srcId="{4DABB86E-9F45-455E-BE01-5E31DC82A3A9}" destId="{329769E5-FEB0-40D4-969E-DADB8497E2DE}" srcOrd="0" destOrd="0" presId="urn:microsoft.com/office/officeart/2005/8/layout/hierarchy1"/>
    <dgm:cxn modelId="{8CEB4635-739F-4609-9224-4FAA1E33C20E}" type="presParOf" srcId="{4DABB86E-9F45-455E-BE01-5E31DC82A3A9}" destId="{DCA27F1C-78CB-4698-9577-F4CC2238C7E1}" srcOrd="1" destOrd="0" presId="urn:microsoft.com/office/officeart/2005/8/layout/hierarchy1"/>
    <dgm:cxn modelId="{493FB9E3-CC80-458E-A844-6EB91C8E057D}" type="presParOf" srcId="{DCA27F1C-78CB-4698-9577-F4CC2238C7E1}" destId="{EDB9EEC2-D521-446E-BDCA-E21F3DC2DAFE}" srcOrd="0" destOrd="0" presId="urn:microsoft.com/office/officeart/2005/8/layout/hierarchy1"/>
    <dgm:cxn modelId="{F3A1CAFC-6621-42A8-B081-ABC30613CE42}" type="presParOf" srcId="{EDB9EEC2-D521-446E-BDCA-E21F3DC2DAFE}" destId="{CD5BC1CF-844B-4DBE-866B-5CEBF0BF08A7}" srcOrd="0" destOrd="0" presId="urn:microsoft.com/office/officeart/2005/8/layout/hierarchy1"/>
    <dgm:cxn modelId="{DAB66BB4-47E5-4AEC-BD22-4F12F40DAFE1}" type="presParOf" srcId="{EDB9EEC2-D521-446E-BDCA-E21F3DC2DAFE}" destId="{C158EA76-1DD0-4EE2-9C6F-F94D2C9FC27A}" srcOrd="1" destOrd="0" presId="urn:microsoft.com/office/officeart/2005/8/layout/hierarchy1"/>
    <dgm:cxn modelId="{9DAA652A-A86E-4FFC-865D-0D5927C9993A}" type="presParOf" srcId="{DCA27F1C-78CB-4698-9577-F4CC2238C7E1}" destId="{F7430D58-085F-41A5-AA78-DA8B0709CACB}" srcOrd="1" destOrd="0" presId="urn:microsoft.com/office/officeart/2005/8/layout/hierarchy1"/>
    <dgm:cxn modelId="{9C13EAA8-A624-4543-BADA-00951C8C0AE9}" type="presParOf" srcId="{4DABB86E-9F45-455E-BE01-5E31DC82A3A9}" destId="{B52D2BFF-86AC-441C-B038-EA1E383AC10D}" srcOrd="2" destOrd="0" presId="urn:microsoft.com/office/officeart/2005/8/layout/hierarchy1"/>
    <dgm:cxn modelId="{9C6D0B79-19E9-44A2-B89B-B703A54F0F23}" type="presParOf" srcId="{4DABB86E-9F45-455E-BE01-5E31DC82A3A9}" destId="{8CEB1BB5-4558-4B4F-9FAC-53AAF1CCAEF8}" srcOrd="3" destOrd="0" presId="urn:microsoft.com/office/officeart/2005/8/layout/hierarchy1"/>
    <dgm:cxn modelId="{D27B109B-7565-47DC-A57E-027F0B8398AA}" type="presParOf" srcId="{8CEB1BB5-4558-4B4F-9FAC-53AAF1CCAEF8}" destId="{BA06A205-C014-487B-BCBF-9EC36AA74288}" srcOrd="0" destOrd="0" presId="urn:microsoft.com/office/officeart/2005/8/layout/hierarchy1"/>
    <dgm:cxn modelId="{7C93ABD4-E221-42A7-9A84-EA8E98EB05E7}" type="presParOf" srcId="{BA06A205-C014-487B-BCBF-9EC36AA74288}" destId="{D9109060-DCF1-44C9-9325-17BF72EADB6C}" srcOrd="0" destOrd="0" presId="urn:microsoft.com/office/officeart/2005/8/layout/hierarchy1"/>
    <dgm:cxn modelId="{483716C3-A14E-4664-92E2-7196CE0FA467}" type="presParOf" srcId="{BA06A205-C014-487B-BCBF-9EC36AA74288}" destId="{4140BAE2-17AD-45F8-9344-FF38274CE725}" srcOrd="1" destOrd="0" presId="urn:microsoft.com/office/officeart/2005/8/layout/hierarchy1"/>
    <dgm:cxn modelId="{DCCE1139-7C8E-4722-B3EC-0FB30C6714CC}" type="presParOf" srcId="{8CEB1BB5-4558-4B4F-9FAC-53AAF1CCAEF8}" destId="{56734553-1520-4EBF-985D-3371D95FE3EC}" srcOrd="1" destOrd="0" presId="urn:microsoft.com/office/officeart/2005/8/layout/hierarchy1"/>
    <dgm:cxn modelId="{203B0AAD-5648-4F39-B324-8C7DC638473C}" type="presParOf" srcId="{56734553-1520-4EBF-985D-3371D95FE3EC}" destId="{28F59548-F3A6-4FA8-9C49-522CD585401E}" srcOrd="0" destOrd="0" presId="urn:microsoft.com/office/officeart/2005/8/layout/hierarchy1"/>
    <dgm:cxn modelId="{54CB091B-A611-4D7A-B455-051B4C9D4FFC}" type="presParOf" srcId="{56734553-1520-4EBF-985D-3371D95FE3EC}" destId="{95D69905-4BE9-4A9B-BB2E-F9C3E17CFC02}" srcOrd="1" destOrd="0" presId="urn:microsoft.com/office/officeart/2005/8/layout/hierarchy1"/>
    <dgm:cxn modelId="{8703FDAE-D630-43D3-A8EB-238488D326E7}" type="presParOf" srcId="{95D69905-4BE9-4A9B-BB2E-F9C3E17CFC02}" destId="{A571106F-F083-42BC-B5F7-4C9AD26E0FE9}" srcOrd="0" destOrd="0" presId="urn:microsoft.com/office/officeart/2005/8/layout/hierarchy1"/>
    <dgm:cxn modelId="{96EF528C-7647-48C7-B5DC-B61487A7615C}" type="presParOf" srcId="{A571106F-F083-42BC-B5F7-4C9AD26E0FE9}" destId="{38668973-CB23-424E-88E2-4507BE9766A5}" srcOrd="0" destOrd="0" presId="urn:microsoft.com/office/officeart/2005/8/layout/hierarchy1"/>
    <dgm:cxn modelId="{7F35C238-85D3-46C7-805E-C915D8C4967D}" type="presParOf" srcId="{A571106F-F083-42BC-B5F7-4C9AD26E0FE9}" destId="{7F4EF7B8-6170-4AE6-93B1-08B18FEEB56A}" srcOrd="1" destOrd="0" presId="urn:microsoft.com/office/officeart/2005/8/layout/hierarchy1"/>
    <dgm:cxn modelId="{35C36F2C-BB73-4F59-B9A3-4822D1AF104A}" type="presParOf" srcId="{95D69905-4BE9-4A9B-BB2E-F9C3E17CFC02}" destId="{5BCC9928-1F18-4928-9ED7-C2C76B149F52}" srcOrd="1" destOrd="0" presId="urn:microsoft.com/office/officeart/2005/8/layout/hierarchy1"/>
    <dgm:cxn modelId="{5C5412E6-1445-47AA-8632-5CD031ED26B7}" type="presParOf" srcId="{56734553-1520-4EBF-985D-3371D95FE3EC}" destId="{25D322F4-398C-48E4-998E-9E20EC3D6CA7}" srcOrd="2" destOrd="0" presId="urn:microsoft.com/office/officeart/2005/8/layout/hierarchy1"/>
    <dgm:cxn modelId="{6EEC4D64-0379-4179-A734-DDB6EA4BF5BE}" type="presParOf" srcId="{56734553-1520-4EBF-985D-3371D95FE3EC}" destId="{1C718912-4D45-4850-95CD-14AC4CD97204}" srcOrd="3" destOrd="0" presId="urn:microsoft.com/office/officeart/2005/8/layout/hierarchy1"/>
    <dgm:cxn modelId="{5DCD3AE3-C5EC-4828-A9C5-D6CA4840296D}" type="presParOf" srcId="{1C718912-4D45-4850-95CD-14AC4CD97204}" destId="{248A82B0-329F-48C3-B92B-47E90E4EA53B}" srcOrd="0" destOrd="0" presId="urn:microsoft.com/office/officeart/2005/8/layout/hierarchy1"/>
    <dgm:cxn modelId="{41DD6F74-7A32-4E02-BACD-1935BB21D145}" type="presParOf" srcId="{248A82B0-329F-48C3-B92B-47E90E4EA53B}" destId="{80AA37DE-BD45-4417-BE2D-8C9E6F590472}" srcOrd="0" destOrd="0" presId="urn:microsoft.com/office/officeart/2005/8/layout/hierarchy1"/>
    <dgm:cxn modelId="{374C7BE3-085E-41EE-AB4B-A93011DB637B}" type="presParOf" srcId="{248A82B0-329F-48C3-B92B-47E90E4EA53B}" destId="{205E16CB-DDF8-4E6D-82DE-FA39AF87A698}" srcOrd="1" destOrd="0" presId="urn:microsoft.com/office/officeart/2005/8/layout/hierarchy1"/>
    <dgm:cxn modelId="{5C63DD85-518B-421B-B455-659C363A79BC}" type="presParOf" srcId="{1C718912-4D45-4850-95CD-14AC4CD97204}" destId="{37A8A4AC-6BA3-414F-8C44-7133C7D58AE9}" srcOrd="1" destOrd="0" presId="urn:microsoft.com/office/officeart/2005/8/layout/hierarchy1"/>
    <dgm:cxn modelId="{97399BB3-D0FB-40F7-A0DF-87AC755B918F}" type="presParOf" srcId="{37A8A4AC-6BA3-414F-8C44-7133C7D58AE9}" destId="{CD2F0078-8D93-49D6-87AC-2EF1CB086D25}" srcOrd="0" destOrd="0" presId="urn:microsoft.com/office/officeart/2005/8/layout/hierarchy1"/>
    <dgm:cxn modelId="{466A13FB-E49C-4408-9E21-45C86EDB743A}" type="presParOf" srcId="{37A8A4AC-6BA3-414F-8C44-7133C7D58AE9}" destId="{D37044C6-3D19-495A-90F0-1978506DFC57}" srcOrd="1" destOrd="0" presId="urn:microsoft.com/office/officeart/2005/8/layout/hierarchy1"/>
    <dgm:cxn modelId="{B55B03C5-EFF6-4E63-B8C7-13CCE58101E1}" type="presParOf" srcId="{D37044C6-3D19-495A-90F0-1978506DFC57}" destId="{278628DA-51FB-435D-B1B7-2D847E16358A}" srcOrd="0" destOrd="0" presId="urn:microsoft.com/office/officeart/2005/8/layout/hierarchy1"/>
    <dgm:cxn modelId="{ACD4B783-4B4E-49E4-8FEA-8793BD422A8D}" type="presParOf" srcId="{278628DA-51FB-435D-B1B7-2D847E16358A}" destId="{10670DF6-A64D-4B54-8A87-EA5F72EA7989}" srcOrd="0" destOrd="0" presId="urn:microsoft.com/office/officeart/2005/8/layout/hierarchy1"/>
    <dgm:cxn modelId="{3B3284A3-DA6E-4D5A-9C48-6B1E9097C6D2}" type="presParOf" srcId="{278628DA-51FB-435D-B1B7-2D847E16358A}" destId="{781C3A03-7285-41CC-ACE0-B61035EF8EA9}" srcOrd="1" destOrd="0" presId="urn:microsoft.com/office/officeart/2005/8/layout/hierarchy1"/>
    <dgm:cxn modelId="{099D10FC-7F15-4528-9A99-6ECCA71E8E63}" type="presParOf" srcId="{D37044C6-3D19-495A-90F0-1978506DFC57}" destId="{29D72CD5-49F5-4DD1-A37B-8EEED9E6B860}" srcOrd="1" destOrd="0" presId="urn:microsoft.com/office/officeart/2005/8/layout/hierarchy1"/>
    <dgm:cxn modelId="{6F9B1176-0B50-4D11-80AF-9F0C6A475637}" type="presParOf" srcId="{37A8A4AC-6BA3-414F-8C44-7133C7D58AE9}" destId="{1A69D556-6C9D-4955-9891-6F7835687174}" srcOrd="2" destOrd="0" presId="urn:microsoft.com/office/officeart/2005/8/layout/hierarchy1"/>
    <dgm:cxn modelId="{995D5616-B3FE-444D-B8E0-3BE9C4008DBA}" type="presParOf" srcId="{37A8A4AC-6BA3-414F-8C44-7133C7D58AE9}" destId="{D89354AF-4D5B-4E49-87B1-334B21E39228}" srcOrd="3" destOrd="0" presId="urn:microsoft.com/office/officeart/2005/8/layout/hierarchy1"/>
    <dgm:cxn modelId="{E8EF530E-7A36-4D94-A11D-5FAEB898E3D0}" type="presParOf" srcId="{D89354AF-4D5B-4E49-87B1-334B21E39228}" destId="{8F8D90BD-5A06-4ECB-B50A-76BFD4487705}" srcOrd="0" destOrd="0" presId="urn:microsoft.com/office/officeart/2005/8/layout/hierarchy1"/>
    <dgm:cxn modelId="{9F0164C4-848A-4632-B460-907D3C81B278}" type="presParOf" srcId="{8F8D90BD-5A06-4ECB-B50A-76BFD4487705}" destId="{F3E285D4-BEB2-4C69-B6B0-265FA3CA46FD}" srcOrd="0" destOrd="0" presId="urn:microsoft.com/office/officeart/2005/8/layout/hierarchy1"/>
    <dgm:cxn modelId="{39E2CFEE-A39B-46E6-BBB3-9EDE4B6098A9}" type="presParOf" srcId="{8F8D90BD-5A06-4ECB-B50A-76BFD4487705}" destId="{72E2318D-99B7-4AEF-9B52-D52857493842}" srcOrd="1" destOrd="0" presId="urn:microsoft.com/office/officeart/2005/8/layout/hierarchy1"/>
    <dgm:cxn modelId="{9FCE49DA-E2B1-4473-A738-36A7CCFB3C2C}" type="presParOf" srcId="{D89354AF-4D5B-4E49-87B1-334B21E39228}" destId="{4EA29F1C-EC16-42E0-8374-D35A3BC8E2A6}" srcOrd="1" destOrd="0" presId="urn:microsoft.com/office/officeart/2005/8/layout/hierarchy1"/>
    <dgm:cxn modelId="{ABCCB71B-9746-4FE1-BE38-A0726C18DF44}" type="presParOf" srcId="{7B9DFF0E-DEB1-4A92-A96B-3CDFA86E9A09}" destId="{0B3F899E-1E3C-49F3-BD9C-07BBBE3D289B}" srcOrd="1" destOrd="0" presId="urn:microsoft.com/office/officeart/2005/8/layout/hierarchy1"/>
    <dgm:cxn modelId="{D57E9929-591C-45BC-944C-FE2E9C6EA0DD}" type="presParOf" srcId="{0B3F899E-1E3C-49F3-BD9C-07BBBE3D289B}" destId="{8E1676F7-329C-475D-9845-A8DC8D1ACDBC}" srcOrd="0" destOrd="0" presId="urn:microsoft.com/office/officeart/2005/8/layout/hierarchy1"/>
    <dgm:cxn modelId="{EE00000A-440B-414A-ACBC-998FFCBF0D83}" type="presParOf" srcId="{8E1676F7-329C-475D-9845-A8DC8D1ACDBC}" destId="{8C5045AB-F0D9-4D1D-8DFE-CBD4395C1A89}" srcOrd="0" destOrd="0" presId="urn:microsoft.com/office/officeart/2005/8/layout/hierarchy1"/>
    <dgm:cxn modelId="{88C44463-BB8A-41F8-8C5F-87B8A8261AB2}" type="presParOf" srcId="{8E1676F7-329C-475D-9845-A8DC8D1ACDBC}" destId="{6EC36172-AF5E-4006-8104-28ED7F31664C}" srcOrd="1" destOrd="0" presId="urn:microsoft.com/office/officeart/2005/8/layout/hierarchy1"/>
    <dgm:cxn modelId="{D6A5AE5F-ED0F-4ECA-9710-7346F53D01CA}" type="presParOf" srcId="{0B3F899E-1E3C-49F3-BD9C-07BBBE3D289B}" destId="{7D7F1E02-979B-414D-A158-97441B9375A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C6117F-3DA5-4A71-BAE3-910088626C81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</dgm:spPr>
      <dgm:t>
        <a:bodyPr/>
        <a:lstStyle/>
        <a:p>
          <a:endParaRPr lang="ru-RU"/>
        </a:p>
      </dgm:t>
    </dgm:pt>
    <dgm:pt modelId="{0033AC1B-7F20-467E-B468-84D6A3F87374}">
      <dgm:prSet phldrT="[Текст]" custT="1"/>
      <dgm:spPr>
        <a:solidFill>
          <a:srgbClr val="C9A4E4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3000" b="1" dirty="0" smtClean="0">
              <a:solidFill>
                <a:schemeClr val="tx1"/>
              </a:solidFill>
              <a:latin typeface="Century Schoolbook" panose="02040604050505020304" pitchFamily="18" charset="0"/>
            </a:rPr>
            <a:t>ДОХОДЫ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500" dirty="0" smtClean="0">
              <a:solidFill>
                <a:schemeClr val="tx1"/>
              </a:solidFill>
              <a:latin typeface="Century Schoolbook" panose="02040604050505020304" pitchFamily="18" charset="0"/>
              <a:ea typeface="PMingLiU" panose="02020500000000000000" pitchFamily="18" charset="-120"/>
              <a:cs typeface="Times New Roman" panose="02020603050405020304" pitchFamily="18" charset="0"/>
            </a:rPr>
            <a:t>поступающие в бюджет денежные средства</a:t>
          </a:r>
          <a:endParaRPr lang="ru-RU" sz="2500" b="1" dirty="0" smtClean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2D180218-B0F0-4DFA-B42C-58F5D8B6B44B}" type="parTrans" cxnId="{56054C92-0F56-4913-ACA3-D2F31E216691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87454465-2BF4-42B2-81AA-D89A4EA3CF38}" type="sibTrans" cxnId="{56054C92-0F56-4913-ACA3-D2F31E216691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A3A6E728-D3F1-4F02-8A75-E7B3A6CB571E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rgbClr val="0000FF"/>
          </a:solidFill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anchor="t"/>
        <a:lstStyle/>
        <a:p>
          <a:endParaRPr lang="ru-RU" sz="1700" b="1" dirty="0" smtClean="0">
            <a:solidFill>
              <a:schemeClr val="tx1"/>
            </a:solidFill>
            <a:latin typeface="Century Schoolbook" panose="02040604050505020304" pitchFamily="18" charset="0"/>
          </a:endParaRPr>
        </a:p>
        <a:p>
          <a:r>
            <a:rPr lang="ru-RU" sz="1700" b="1" dirty="0" smtClean="0">
              <a:solidFill>
                <a:schemeClr val="tx1"/>
              </a:solidFill>
              <a:latin typeface="Century Schoolbook" panose="02040604050505020304" pitchFamily="18" charset="0"/>
            </a:rPr>
            <a:t>НАЛОГОВЫЕ </a:t>
          </a:r>
        </a:p>
        <a:p>
          <a:r>
            <a:rPr lang="ru-RU" sz="1700" b="1" dirty="0" smtClean="0">
              <a:solidFill>
                <a:schemeClr val="tx1"/>
              </a:solidFill>
              <a:latin typeface="Century Schoolbook" panose="02040604050505020304" pitchFamily="18" charset="0"/>
            </a:rPr>
            <a:t>ДОХОДЫ</a:t>
          </a:r>
          <a:endParaRPr lang="ru-RU" sz="1700" dirty="0" smtClean="0">
            <a:solidFill>
              <a:schemeClr val="tx1"/>
            </a:solidFill>
            <a:latin typeface="Century Schoolbook" panose="02040604050505020304" pitchFamily="18" charset="0"/>
          </a:endParaRPr>
        </a:p>
        <a:p>
          <a:r>
            <a:rPr lang="ru-RU" sz="1500" dirty="0" smtClean="0">
              <a:solidFill>
                <a:schemeClr val="tx1"/>
              </a:solidFill>
              <a:latin typeface="Century Schoolbook" panose="02040604050505020304" pitchFamily="18" charset="0"/>
            </a:rPr>
            <a:t>поступления от уплаты налогов, установленных Налоговым кодексом Российской Федерации</a:t>
          </a:r>
          <a:endParaRPr lang="ru-RU" sz="1500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7779EFC0-0F1E-4247-B33A-ECD7E44ADD7B}" type="parTrans" cxnId="{347F396C-55B9-47B7-98A6-BF90FE08D4A9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1235E027-5EE2-4726-9206-155A4C5EF6D7}" type="sibTrans" cxnId="{347F396C-55B9-47B7-98A6-BF90FE08D4A9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5AC39C03-BD0F-45AE-A254-E130D12ED934}">
      <dgm:prSet phldrT="[Текст]" custT="1"/>
      <dgm:spPr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anchor="t"/>
        <a:lstStyle/>
        <a:p>
          <a:endParaRPr lang="ru-RU" sz="1700" b="1" dirty="0" smtClean="0">
            <a:solidFill>
              <a:schemeClr val="tx1"/>
            </a:solidFill>
            <a:latin typeface="Century Schoolbook" panose="02040604050505020304" pitchFamily="18" charset="0"/>
          </a:endParaRPr>
        </a:p>
        <a:p>
          <a:r>
            <a:rPr lang="ru-RU" sz="1700" b="1" dirty="0" smtClean="0">
              <a:solidFill>
                <a:schemeClr val="tx1"/>
              </a:solidFill>
              <a:latin typeface="Century Schoolbook" panose="02040604050505020304" pitchFamily="18" charset="0"/>
            </a:rPr>
            <a:t>НЕНАЛОГОВЫЕ ДОХОДЫ</a:t>
          </a:r>
        </a:p>
        <a:p>
          <a:r>
            <a:rPr lang="ru-RU" sz="1500" dirty="0" smtClean="0">
              <a:solidFill>
                <a:schemeClr val="tx1"/>
              </a:solidFill>
              <a:latin typeface="Century Schoolbook" panose="020406040505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endParaRPr lang="ru-RU" sz="1500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831E3460-013C-4079-826A-1C0AC906F3D1}" type="parTrans" cxnId="{BEE5327B-7973-41E4-BE29-598B1F5E4DD3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B72E9590-D9A0-4060-8C21-966DEE0D922A}" type="sibTrans" cxnId="{BEE5327B-7973-41E4-BE29-598B1F5E4DD3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FF2C82C5-84E2-4CD7-AE06-7217296E5D78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anchor="t"/>
        <a:lstStyle/>
        <a:p>
          <a:endParaRPr lang="ru-RU" sz="1700" b="1" dirty="0" smtClean="0">
            <a:solidFill>
              <a:schemeClr val="tx1"/>
            </a:solidFill>
            <a:latin typeface="Century Schoolbook" panose="02040604050505020304" pitchFamily="18" charset="0"/>
          </a:endParaRPr>
        </a:p>
        <a:p>
          <a:r>
            <a:rPr lang="ru-RU" sz="1700" b="1" dirty="0" smtClean="0">
              <a:solidFill>
                <a:schemeClr val="tx1"/>
              </a:solidFill>
              <a:latin typeface="Century Schoolbook" panose="02040604050505020304" pitchFamily="18" charset="0"/>
            </a:rPr>
            <a:t>БЕЗВОЗМЕЗДНЫЕ ПОСТУПЛЕНИЯ</a:t>
          </a:r>
        </a:p>
        <a:p>
          <a:r>
            <a:rPr lang="ru-RU" sz="1500" dirty="0" smtClean="0">
              <a:solidFill>
                <a:schemeClr val="tx1"/>
              </a:solidFill>
              <a:latin typeface="Century Schoolbook" panose="02040604050505020304" pitchFamily="18" charset="0"/>
            </a:rPr>
            <a:t>поступающие в бюджет денежные средства на безвозвратной и безвозмездной основе из других бюджетов бюджетной системы РФ (межбюджетные трансферты в виде дотаций, субсидий, субвенций), а также перечисления от физических и юридических лиц</a:t>
          </a:r>
          <a:endParaRPr lang="ru-RU" sz="1500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7EC1517E-7102-46ED-93E3-156E189B1B42}" type="parTrans" cxnId="{A06F45A5-EABD-4E63-8315-E452ADB04604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48AD579A-EFDB-4E08-A2CF-0B9ED98B4471}" type="sibTrans" cxnId="{A06F45A5-EABD-4E63-8315-E452ADB04604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A3E3A852-92ED-4913-8814-C6F45CA823AB}" type="pres">
      <dgm:prSet presAssocID="{B1C6117F-3DA5-4A71-BAE3-910088626C8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5A21F2-915A-45AF-9696-83DFDC5E7B03}" type="pres">
      <dgm:prSet presAssocID="{0033AC1B-7F20-467E-B468-84D6A3F87374}" presName="roof" presStyleLbl="dkBgShp" presStyleIdx="0" presStyleCnt="2" custScaleY="64251" custLinFactNeighborY="15217"/>
      <dgm:spPr/>
      <dgm:t>
        <a:bodyPr/>
        <a:lstStyle/>
        <a:p>
          <a:endParaRPr lang="ru-RU"/>
        </a:p>
      </dgm:t>
    </dgm:pt>
    <dgm:pt modelId="{02CDB8DA-96DC-4783-9940-2025609FDF31}" type="pres">
      <dgm:prSet presAssocID="{0033AC1B-7F20-467E-B468-84D6A3F87374}" presName="pillars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ru-RU"/>
        </a:p>
      </dgm:t>
    </dgm:pt>
    <dgm:pt modelId="{9D52E19E-6D21-4812-9D99-AE3ECF465361}" type="pres">
      <dgm:prSet presAssocID="{0033AC1B-7F20-467E-B468-84D6A3F87374}" presName="pillar1" presStyleLbl="node1" presStyleIdx="0" presStyleCnt="3" custScaleX="104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3B5CEC-AC62-41A2-B008-AA8C4F43BC5B}" type="pres">
      <dgm:prSet presAssocID="{5AC39C03-BD0F-45AE-A254-E130D12ED934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7A6D1-A047-46EF-94EB-37A67B75D49E}" type="pres">
      <dgm:prSet presAssocID="{FF2C82C5-84E2-4CD7-AE06-7217296E5D78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6E2B0-F8C6-40AE-8B22-4F7C271210CB}" type="pres">
      <dgm:prSet presAssocID="{0033AC1B-7F20-467E-B468-84D6A3F87374}" presName="base" presStyleLbl="dkBgShp" presStyleIdx="1" presStyleCnt="2" custLinFactNeighborY="17599"/>
      <dgm:spPr>
        <a:solidFill>
          <a:srgbClr val="C9A4E4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ru-RU"/>
        </a:p>
      </dgm:t>
    </dgm:pt>
  </dgm:ptLst>
  <dgm:cxnLst>
    <dgm:cxn modelId="{BEE5327B-7973-41E4-BE29-598B1F5E4DD3}" srcId="{0033AC1B-7F20-467E-B468-84D6A3F87374}" destId="{5AC39C03-BD0F-45AE-A254-E130D12ED934}" srcOrd="1" destOrd="0" parTransId="{831E3460-013C-4079-826A-1C0AC906F3D1}" sibTransId="{B72E9590-D9A0-4060-8C21-966DEE0D922A}"/>
    <dgm:cxn modelId="{D671D46C-8619-41C5-B2BC-EAAD5F8DC909}" type="presOf" srcId="{0033AC1B-7F20-467E-B468-84D6A3F87374}" destId="{AD5A21F2-915A-45AF-9696-83DFDC5E7B03}" srcOrd="0" destOrd="0" presId="urn:microsoft.com/office/officeart/2005/8/layout/hList3"/>
    <dgm:cxn modelId="{347F396C-55B9-47B7-98A6-BF90FE08D4A9}" srcId="{0033AC1B-7F20-467E-B468-84D6A3F87374}" destId="{A3A6E728-D3F1-4F02-8A75-E7B3A6CB571E}" srcOrd="0" destOrd="0" parTransId="{7779EFC0-0F1E-4247-B33A-ECD7E44ADD7B}" sibTransId="{1235E027-5EE2-4726-9206-155A4C5EF6D7}"/>
    <dgm:cxn modelId="{561911F3-E8F1-4358-91EB-63F1911139A4}" type="presOf" srcId="{B1C6117F-3DA5-4A71-BAE3-910088626C81}" destId="{A3E3A852-92ED-4913-8814-C6F45CA823AB}" srcOrd="0" destOrd="0" presId="urn:microsoft.com/office/officeart/2005/8/layout/hList3"/>
    <dgm:cxn modelId="{E0166564-8D9F-4426-8E25-A3AD092F13BD}" type="presOf" srcId="{A3A6E728-D3F1-4F02-8A75-E7B3A6CB571E}" destId="{9D52E19E-6D21-4812-9D99-AE3ECF465361}" srcOrd="0" destOrd="0" presId="urn:microsoft.com/office/officeart/2005/8/layout/hList3"/>
    <dgm:cxn modelId="{56054C92-0F56-4913-ACA3-D2F31E216691}" srcId="{B1C6117F-3DA5-4A71-BAE3-910088626C81}" destId="{0033AC1B-7F20-467E-B468-84D6A3F87374}" srcOrd="0" destOrd="0" parTransId="{2D180218-B0F0-4DFA-B42C-58F5D8B6B44B}" sibTransId="{87454465-2BF4-42B2-81AA-D89A4EA3CF38}"/>
    <dgm:cxn modelId="{D8F63AA5-1F4D-45C3-9A3E-DC2094379FAF}" type="presOf" srcId="{5AC39C03-BD0F-45AE-A254-E130D12ED934}" destId="{DB3B5CEC-AC62-41A2-B008-AA8C4F43BC5B}" srcOrd="0" destOrd="0" presId="urn:microsoft.com/office/officeart/2005/8/layout/hList3"/>
    <dgm:cxn modelId="{DF51B422-5A2B-44CB-A174-507DC785099A}" type="presOf" srcId="{FF2C82C5-84E2-4CD7-AE06-7217296E5D78}" destId="{3EE7A6D1-A047-46EF-94EB-37A67B75D49E}" srcOrd="0" destOrd="0" presId="urn:microsoft.com/office/officeart/2005/8/layout/hList3"/>
    <dgm:cxn modelId="{A06F45A5-EABD-4E63-8315-E452ADB04604}" srcId="{0033AC1B-7F20-467E-B468-84D6A3F87374}" destId="{FF2C82C5-84E2-4CD7-AE06-7217296E5D78}" srcOrd="2" destOrd="0" parTransId="{7EC1517E-7102-46ED-93E3-156E189B1B42}" sibTransId="{48AD579A-EFDB-4E08-A2CF-0B9ED98B4471}"/>
    <dgm:cxn modelId="{7BF9E126-1917-418A-AC06-900FA5BF50A5}" type="presParOf" srcId="{A3E3A852-92ED-4913-8814-C6F45CA823AB}" destId="{AD5A21F2-915A-45AF-9696-83DFDC5E7B03}" srcOrd="0" destOrd="0" presId="urn:microsoft.com/office/officeart/2005/8/layout/hList3"/>
    <dgm:cxn modelId="{D701A871-7E20-46D3-BEDB-3A32EC4940E4}" type="presParOf" srcId="{A3E3A852-92ED-4913-8814-C6F45CA823AB}" destId="{02CDB8DA-96DC-4783-9940-2025609FDF31}" srcOrd="1" destOrd="0" presId="urn:microsoft.com/office/officeart/2005/8/layout/hList3"/>
    <dgm:cxn modelId="{ADFF1B93-5FFE-4400-9EC9-CBDA10B9B166}" type="presParOf" srcId="{02CDB8DA-96DC-4783-9940-2025609FDF31}" destId="{9D52E19E-6D21-4812-9D99-AE3ECF465361}" srcOrd="0" destOrd="0" presId="urn:microsoft.com/office/officeart/2005/8/layout/hList3"/>
    <dgm:cxn modelId="{1B55AD8D-41C2-4FD0-930E-71140F7F5690}" type="presParOf" srcId="{02CDB8DA-96DC-4783-9940-2025609FDF31}" destId="{DB3B5CEC-AC62-41A2-B008-AA8C4F43BC5B}" srcOrd="1" destOrd="0" presId="urn:microsoft.com/office/officeart/2005/8/layout/hList3"/>
    <dgm:cxn modelId="{8FCF181B-5D2A-4228-AE5B-9044472A7DEA}" type="presParOf" srcId="{02CDB8DA-96DC-4783-9940-2025609FDF31}" destId="{3EE7A6D1-A047-46EF-94EB-37A67B75D49E}" srcOrd="2" destOrd="0" presId="urn:microsoft.com/office/officeart/2005/8/layout/hList3"/>
    <dgm:cxn modelId="{15CFB3E0-68C3-4C0C-8A2E-9696920FC7E9}" type="presParOf" srcId="{A3E3A852-92ED-4913-8814-C6F45CA823AB}" destId="{5516E2B0-F8C6-40AE-8B22-4F7C271210C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DB930F-3435-4799-82E9-0F1FB2A0E679}" type="doc">
      <dgm:prSet loTypeId="urn:microsoft.com/office/officeart/2008/layout/AlternatingPictureBlocks" loCatId="list" qsTypeId="urn:microsoft.com/office/officeart/2005/8/quickstyle/simple5" qsCatId="simple" csTypeId="urn:microsoft.com/office/officeart/2005/8/colors/colorful1" csCatId="colorful" phldr="1"/>
      <dgm:spPr/>
    </dgm:pt>
    <dgm:pt modelId="{319ACF3E-E03A-4F36-8875-188B4687F1BB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Century Schoolbook" panose="020406040505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DC6845C4-BC0A-4F5E-8744-29CCE690AC56}" type="parTrans" cxnId="{9C731122-F3DC-4634-9AD1-560847D46214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BED6396C-D136-48AA-AF1F-2EDA6D2F4E3B}" type="sibTrans" cxnId="{9C731122-F3DC-4634-9AD1-560847D46214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1281CD2D-2A89-46BC-9CDC-0204BA52CE71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Century Schoolbook" panose="02040604050505020304" pitchFamily="18" charset="0"/>
            </a:rPr>
            <a:t>Плата за негативное воздействие на окружающею среду</a:t>
          </a:r>
          <a:endParaRPr lang="ru-RU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CDABCBAB-49EB-4EBA-90F9-636F87FA9755}" type="parTrans" cxnId="{72C47B62-A4AE-4B87-B781-3D724F997B19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7AC78499-B82F-4670-A93C-58A6A780F6F7}" type="sibTrans" cxnId="{72C47B62-A4AE-4B87-B781-3D724F997B19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B7FA1E9F-BB6D-4326-A1E5-F0D0C4CA6B42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Century Schoolbook" panose="02040604050505020304" pitchFamily="18" charset="0"/>
            </a:rPr>
            <a:t>Денежные взыскания (штрафы) за правонарушения в области дорожного движения</a:t>
          </a:r>
          <a:endParaRPr lang="ru-RU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65B607F6-9A11-47EF-BDB8-BBE567090EB9}" type="parTrans" cxnId="{55E76770-0543-4719-8EA4-15A3768F6DD5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3D334D94-7AF0-4B85-90A2-CA8E390CD731}" type="sibTrans" cxnId="{55E76770-0543-4719-8EA4-15A3768F6DD5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D0BC2D5D-380A-49D9-A5C8-2E39FA92646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Century Schoolbook" panose="02040604050505020304" pitchFamily="18" charset="0"/>
            </a:rPr>
            <a:t>Платежи при пользовании природными ресурсами</a:t>
          </a:r>
          <a:endParaRPr lang="ru-RU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1155211B-1BEC-4F2A-91C1-C41FDAE6B37F}" type="parTrans" cxnId="{3F65B980-EE09-46E2-A353-FE16AD7C9689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53ABE3EA-A47F-41D0-A092-B452A6847D7E}" type="sibTrans" cxnId="{3F65B980-EE09-46E2-A353-FE16AD7C9689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B7F2006A-EE03-4145-B66A-AF74C0D55B7D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Century Schoolbook" panose="02040604050505020304" pitchFamily="18" charset="0"/>
            </a:rPr>
            <a:t>Другие неналоговые доходы</a:t>
          </a:r>
          <a:endParaRPr lang="ru-RU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25391679-1A47-415B-99D0-DB45C65CBFCA}" type="parTrans" cxnId="{A58B1DE8-6D36-4B08-AEA9-1642CDB251D8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A0A14D32-FEF6-4735-B15A-CC9D247361E4}" type="sibTrans" cxnId="{A58B1DE8-6D36-4B08-AEA9-1642CDB251D8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7A3C10C4-7E7E-4F9E-987A-CA603D1B5786}" type="pres">
      <dgm:prSet presAssocID="{8EDB930F-3435-4799-82E9-0F1FB2A0E679}" presName="linearFlow" presStyleCnt="0">
        <dgm:presLayoutVars>
          <dgm:dir/>
          <dgm:resizeHandles val="exact"/>
        </dgm:presLayoutVars>
      </dgm:prSet>
      <dgm:spPr/>
    </dgm:pt>
    <dgm:pt modelId="{0DC399C4-582C-47E4-BFB5-A241ECF681A1}" type="pres">
      <dgm:prSet presAssocID="{319ACF3E-E03A-4F36-8875-188B4687F1BB}" presName="comp" presStyleCnt="0"/>
      <dgm:spPr/>
    </dgm:pt>
    <dgm:pt modelId="{6136D21A-E8A9-4B65-A695-39BEE155E90E}" type="pres">
      <dgm:prSet presAssocID="{319ACF3E-E03A-4F36-8875-188B4687F1BB}" presName="rect2" presStyleLbl="node1" presStyleIdx="0" presStyleCnt="5" custScaleX="266020" custLinFactNeighborX="24243" custLinFactNeighborY="-1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FDEAD-087A-411A-A547-D3A7C105D3C7}" type="pres">
      <dgm:prSet presAssocID="{319ACF3E-E03A-4F36-8875-188B4687F1BB}" presName="rect1" presStyleLbl="lnNode1" presStyleIdx="0" presStyleCnt="5" custLinFactX="-24647" custLinFactNeighborX="-100000" custLinFactNeighborY="-195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563622A6-E4C0-4562-BD75-B9968A79F2C3}" type="pres">
      <dgm:prSet presAssocID="{BED6396C-D136-48AA-AF1F-2EDA6D2F4E3B}" presName="sibTrans" presStyleCnt="0"/>
      <dgm:spPr/>
    </dgm:pt>
    <dgm:pt modelId="{10CBC46D-7CCD-434F-B596-3076BBF51AC2}" type="pres">
      <dgm:prSet presAssocID="{1281CD2D-2A89-46BC-9CDC-0204BA52CE71}" presName="comp" presStyleCnt="0"/>
      <dgm:spPr/>
    </dgm:pt>
    <dgm:pt modelId="{F8A24FAF-3AFA-4E66-B666-494AB1BD8540}" type="pres">
      <dgm:prSet presAssocID="{1281CD2D-2A89-46BC-9CDC-0204BA52CE71}" presName="rect2" presStyleLbl="node1" presStyleIdx="1" presStyleCnt="5" custScaleX="262932" custLinFactNeighborX="-27026" custLinFactNeighborY="-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694AA-BAA1-4EE9-8D0C-0B0DE6787B13}" type="pres">
      <dgm:prSet presAssocID="{1281CD2D-2A89-46BC-9CDC-0204BA52CE71}" presName="rect1" presStyleLbl="lnNode1" presStyleIdx="1" presStyleCnt="5" custLinFactX="20172" custLinFactNeighborX="100000" custLinFactNeighborY="-481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68367C2F-4221-46BE-839D-8AC4DC0E8235}" type="pres">
      <dgm:prSet presAssocID="{7AC78499-B82F-4670-A93C-58A6A780F6F7}" presName="sibTrans" presStyleCnt="0"/>
      <dgm:spPr/>
    </dgm:pt>
    <dgm:pt modelId="{7EEFC8AE-0FA5-4F8B-9D25-FE5EA04BD916}" type="pres">
      <dgm:prSet presAssocID="{B7FA1E9F-BB6D-4326-A1E5-F0D0C4CA6B42}" presName="comp" presStyleCnt="0"/>
      <dgm:spPr/>
    </dgm:pt>
    <dgm:pt modelId="{ABC8B3A1-8B77-4258-927F-85AF71F255A2}" type="pres">
      <dgm:prSet presAssocID="{B7FA1E9F-BB6D-4326-A1E5-F0D0C4CA6B42}" presName="rect2" presStyleLbl="node1" presStyleIdx="2" presStyleCnt="5" custScaleX="249300" custLinFactNeighborX="30827" custLinFactNeighborY="-7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D8B96-24A7-4CD9-A05F-10FD7F291440}" type="pres">
      <dgm:prSet presAssocID="{B7FA1E9F-BB6D-4326-A1E5-F0D0C4CA6B42}" presName="rect1" presStyleLbl="lnNode1" presStyleIdx="2" presStyleCnt="5" custScaleX="114276" custLinFactX="-16994" custLinFactNeighborX="-100000" custLinFactNeighborY="-766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FA2DBE3F-3494-4239-AEC8-16F2C204AA50}" type="pres">
      <dgm:prSet presAssocID="{3D334D94-7AF0-4B85-90A2-CA8E390CD731}" presName="sibTrans" presStyleCnt="0"/>
      <dgm:spPr/>
    </dgm:pt>
    <dgm:pt modelId="{BD9B59ED-4C48-4DF3-B818-EB5A589C6D0D}" type="pres">
      <dgm:prSet presAssocID="{D0BC2D5D-380A-49D9-A5C8-2E39FA92646E}" presName="comp" presStyleCnt="0"/>
      <dgm:spPr/>
    </dgm:pt>
    <dgm:pt modelId="{EE51A698-D124-4E02-9C1F-8493C576B44E}" type="pres">
      <dgm:prSet presAssocID="{D0BC2D5D-380A-49D9-A5C8-2E39FA92646E}" presName="rect2" presStyleLbl="node1" presStyleIdx="3" presStyleCnt="5" custScaleX="269270" custLinFactNeighborX="-27284" custLinFactNeighborY="-10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08229-AD8A-4EF3-BC19-8A0779C5591D}" type="pres">
      <dgm:prSet presAssocID="{D0BC2D5D-380A-49D9-A5C8-2E39FA92646E}" presName="rect1" presStyleLbl="lnNode1" presStyleIdx="3" presStyleCnt="5" custLinFactX="28029" custLinFactNeighborX="100000" custLinFactNeighborY="-1052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849CE2A-9612-43F3-B5F3-F7715BBBBB18}" type="pres">
      <dgm:prSet presAssocID="{53ABE3EA-A47F-41D0-A092-B452A6847D7E}" presName="sibTrans" presStyleCnt="0"/>
      <dgm:spPr/>
    </dgm:pt>
    <dgm:pt modelId="{606371C4-8212-4EBC-A748-E8C9A5B77136}" type="pres">
      <dgm:prSet presAssocID="{B7F2006A-EE03-4145-B66A-AF74C0D55B7D}" presName="comp" presStyleCnt="0"/>
      <dgm:spPr/>
    </dgm:pt>
    <dgm:pt modelId="{5B9881E8-1118-4737-B096-E0017B008F70}" type="pres">
      <dgm:prSet presAssocID="{B7F2006A-EE03-4145-B66A-AF74C0D55B7D}" presName="rect2" presStyleLbl="node1" presStyleIdx="4" presStyleCnt="5" custScaleX="265601" custLinFactNeighborX="20040" custLinFactNeighborY="-14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FA4EF-9427-4494-AE6A-0F91D50DC85F}" type="pres">
      <dgm:prSet presAssocID="{B7F2006A-EE03-4145-B66A-AF74C0D55B7D}" presName="rect1" presStyleLbl="lnNode1" presStyleIdx="4" presStyleCnt="5" custLinFactX="-39953" custLinFactNeighborX="-100000" custLinFactNeighborY="-13381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</dgm:ptLst>
  <dgm:cxnLst>
    <dgm:cxn modelId="{3F65B980-EE09-46E2-A353-FE16AD7C9689}" srcId="{8EDB930F-3435-4799-82E9-0F1FB2A0E679}" destId="{D0BC2D5D-380A-49D9-A5C8-2E39FA92646E}" srcOrd="3" destOrd="0" parTransId="{1155211B-1BEC-4F2A-91C1-C41FDAE6B37F}" sibTransId="{53ABE3EA-A47F-41D0-A092-B452A6847D7E}"/>
    <dgm:cxn modelId="{BDFA0E47-8B06-44C2-9F91-EA081199F975}" type="presOf" srcId="{1281CD2D-2A89-46BC-9CDC-0204BA52CE71}" destId="{F8A24FAF-3AFA-4E66-B666-494AB1BD8540}" srcOrd="0" destOrd="0" presId="urn:microsoft.com/office/officeart/2008/layout/AlternatingPictureBlocks"/>
    <dgm:cxn modelId="{C2107388-9A44-4341-B6D0-542CEE63DFDB}" type="presOf" srcId="{B7FA1E9F-BB6D-4326-A1E5-F0D0C4CA6B42}" destId="{ABC8B3A1-8B77-4258-927F-85AF71F255A2}" srcOrd="0" destOrd="0" presId="urn:microsoft.com/office/officeart/2008/layout/AlternatingPictureBlocks"/>
    <dgm:cxn modelId="{A58B1DE8-6D36-4B08-AEA9-1642CDB251D8}" srcId="{8EDB930F-3435-4799-82E9-0F1FB2A0E679}" destId="{B7F2006A-EE03-4145-B66A-AF74C0D55B7D}" srcOrd="4" destOrd="0" parTransId="{25391679-1A47-415B-99D0-DB45C65CBFCA}" sibTransId="{A0A14D32-FEF6-4735-B15A-CC9D247361E4}"/>
    <dgm:cxn modelId="{55E76770-0543-4719-8EA4-15A3768F6DD5}" srcId="{8EDB930F-3435-4799-82E9-0F1FB2A0E679}" destId="{B7FA1E9F-BB6D-4326-A1E5-F0D0C4CA6B42}" srcOrd="2" destOrd="0" parTransId="{65B607F6-9A11-47EF-BDB8-BBE567090EB9}" sibTransId="{3D334D94-7AF0-4B85-90A2-CA8E390CD731}"/>
    <dgm:cxn modelId="{6C9F54A1-1E44-4731-80E7-DB6F0CA651E1}" type="presOf" srcId="{D0BC2D5D-380A-49D9-A5C8-2E39FA92646E}" destId="{EE51A698-D124-4E02-9C1F-8493C576B44E}" srcOrd="0" destOrd="0" presId="urn:microsoft.com/office/officeart/2008/layout/AlternatingPictureBlocks"/>
    <dgm:cxn modelId="{72C47B62-A4AE-4B87-B781-3D724F997B19}" srcId="{8EDB930F-3435-4799-82E9-0F1FB2A0E679}" destId="{1281CD2D-2A89-46BC-9CDC-0204BA52CE71}" srcOrd="1" destOrd="0" parTransId="{CDABCBAB-49EB-4EBA-90F9-636F87FA9755}" sibTransId="{7AC78499-B82F-4670-A93C-58A6A780F6F7}"/>
    <dgm:cxn modelId="{2B31BD7C-6E4E-428E-B674-A24368AD7E85}" type="presOf" srcId="{319ACF3E-E03A-4F36-8875-188B4687F1BB}" destId="{6136D21A-E8A9-4B65-A695-39BEE155E90E}" srcOrd="0" destOrd="0" presId="urn:microsoft.com/office/officeart/2008/layout/AlternatingPictureBlocks"/>
    <dgm:cxn modelId="{9C731122-F3DC-4634-9AD1-560847D46214}" srcId="{8EDB930F-3435-4799-82E9-0F1FB2A0E679}" destId="{319ACF3E-E03A-4F36-8875-188B4687F1BB}" srcOrd="0" destOrd="0" parTransId="{DC6845C4-BC0A-4F5E-8744-29CCE690AC56}" sibTransId="{BED6396C-D136-48AA-AF1F-2EDA6D2F4E3B}"/>
    <dgm:cxn modelId="{281D3BE3-9902-4EA5-896C-01B393CE34F9}" type="presOf" srcId="{8EDB930F-3435-4799-82E9-0F1FB2A0E679}" destId="{7A3C10C4-7E7E-4F9E-987A-CA603D1B5786}" srcOrd="0" destOrd="0" presId="urn:microsoft.com/office/officeart/2008/layout/AlternatingPictureBlocks"/>
    <dgm:cxn modelId="{DFAC1539-DF18-4C26-9907-B0E9F31DC19D}" type="presOf" srcId="{B7F2006A-EE03-4145-B66A-AF74C0D55B7D}" destId="{5B9881E8-1118-4737-B096-E0017B008F70}" srcOrd="0" destOrd="0" presId="urn:microsoft.com/office/officeart/2008/layout/AlternatingPictureBlocks"/>
    <dgm:cxn modelId="{D5AB32EA-B812-4FF4-969D-84F271A1A2C6}" type="presParOf" srcId="{7A3C10C4-7E7E-4F9E-987A-CA603D1B5786}" destId="{0DC399C4-582C-47E4-BFB5-A241ECF681A1}" srcOrd="0" destOrd="0" presId="urn:microsoft.com/office/officeart/2008/layout/AlternatingPictureBlocks"/>
    <dgm:cxn modelId="{3BD6ADFD-96D9-4461-84AE-1C5E351C9852}" type="presParOf" srcId="{0DC399C4-582C-47E4-BFB5-A241ECF681A1}" destId="{6136D21A-E8A9-4B65-A695-39BEE155E90E}" srcOrd="0" destOrd="0" presId="urn:microsoft.com/office/officeart/2008/layout/AlternatingPictureBlocks"/>
    <dgm:cxn modelId="{3EE9665A-CDBA-4CEA-8140-0EE3D75C2EA1}" type="presParOf" srcId="{0DC399C4-582C-47E4-BFB5-A241ECF681A1}" destId="{638FDEAD-087A-411A-A547-D3A7C105D3C7}" srcOrd="1" destOrd="0" presId="urn:microsoft.com/office/officeart/2008/layout/AlternatingPictureBlocks"/>
    <dgm:cxn modelId="{5FEF80E6-D145-4666-A4B5-EE792E7BD35E}" type="presParOf" srcId="{7A3C10C4-7E7E-4F9E-987A-CA603D1B5786}" destId="{563622A6-E4C0-4562-BD75-B9968A79F2C3}" srcOrd="1" destOrd="0" presId="urn:microsoft.com/office/officeart/2008/layout/AlternatingPictureBlocks"/>
    <dgm:cxn modelId="{FECD15DE-EBD1-48F4-BCE1-E30D61FB3AFE}" type="presParOf" srcId="{7A3C10C4-7E7E-4F9E-987A-CA603D1B5786}" destId="{10CBC46D-7CCD-434F-B596-3076BBF51AC2}" srcOrd="2" destOrd="0" presId="urn:microsoft.com/office/officeart/2008/layout/AlternatingPictureBlocks"/>
    <dgm:cxn modelId="{C4966701-8857-4982-831F-237C2B04D93D}" type="presParOf" srcId="{10CBC46D-7CCD-434F-B596-3076BBF51AC2}" destId="{F8A24FAF-3AFA-4E66-B666-494AB1BD8540}" srcOrd="0" destOrd="0" presId="urn:microsoft.com/office/officeart/2008/layout/AlternatingPictureBlocks"/>
    <dgm:cxn modelId="{142C28D5-E45B-4231-BF28-DEF015E27068}" type="presParOf" srcId="{10CBC46D-7CCD-434F-B596-3076BBF51AC2}" destId="{857694AA-BAA1-4EE9-8D0C-0B0DE6787B13}" srcOrd="1" destOrd="0" presId="urn:microsoft.com/office/officeart/2008/layout/AlternatingPictureBlocks"/>
    <dgm:cxn modelId="{10ACF1FD-5C72-4A1D-8965-57AB00A9D9C3}" type="presParOf" srcId="{7A3C10C4-7E7E-4F9E-987A-CA603D1B5786}" destId="{68367C2F-4221-46BE-839D-8AC4DC0E8235}" srcOrd="3" destOrd="0" presId="urn:microsoft.com/office/officeart/2008/layout/AlternatingPictureBlocks"/>
    <dgm:cxn modelId="{47ED515C-C21C-46A9-B655-76C1D4D48590}" type="presParOf" srcId="{7A3C10C4-7E7E-4F9E-987A-CA603D1B5786}" destId="{7EEFC8AE-0FA5-4F8B-9D25-FE5EA04BD916}" srcOrd="4" destOrd="0" presId="urn:microsoft.com/office/officeart/2008/layout/AlternatingPictureBlocks"/>
    <dgm:cxn modelId="{5AE04E42-9615-4BE1-94D6-B4E0F03C6D4B}" type="presParOf" srcId="{7EEFC8AE-0FA5-4F8B-9D25-FE5EA04BD916}" destId="{ABC8B3A1-8B77-4258-927F-85AF71F255A2}" srcOrd="0" destOrd="0" presId="urn:microsoft.com/office/officeart/2008/layout/AlternatingPictureBlocks"/>
    <dgm:cxn modelId="{C9863548-C69B-48BC-B4B4-C83ACF1BD628}" type="presParOf" srcId="{7EEFC8AE-0FA5-4F8B-9D25-FE5EA04BD916}" destId="{194D8B96-24A7-4CD9-A05F-10FD7F291440}" srcOrd="1" destOrd="0" presId="urn:microsoft.com/office/officeart/2008/layout/AlternatingPictureBlocks"/>
    <dgm:cxn modelId="{16AD338D-040F-4638-8A97-013A950D3ABA}" type="presParOf" srcId="{7A3C10C4-7E7E-4F9E-987A-CA603D1B5786}" destId="{FA2DBE3F-3494-4239-AEC8-16F2C204AA50}" srcOrd="5" destOrd="0" presId="urn:microsoft.com/office/officeart/2008/layout/AlternatingPictureBlocks"/>
    <dgm:cxn modelId="{52349EE4-6EFE-4278-8A76-2CAAFDE61015}" type="presParOf" srcId="{7A3C10C4-7E7E-4F9E-987A-CA603D1B5786}" destId="{BD9B59ED-4C48-4DF3-B818-EB5A589C6D0D}" srcOrd="6" destOrd="0" presId="urn:microsoft.com/office/officeart/2008/layout/AlternatingPictureBlocks"/>
    <dgm:cxn modelId="{375B11A1-F17D-49F1-94B5-125131F6FC8A}" type="presParOf" srcId="{BD9B59ED-4C48-4DF3-B818-EB5A589C6D0D}" destId="{EE51A698-D124-4E02-9C1F-8493C576B44E}" srcOrd="0" destOrd="0" presId="urn:microsoft.com/office/officeart/2008/layout/AlternatingPictureBlocks"/>
    <dgm:cxn modelId="{F47615EC-25B7-45E8-BEB6-1D09353BFBDA}" type="presParOf" srcId="{BD9B59ED-4C48-4DF3-B818-EB5A589C6D0D}" destId="{1A308229-AD8A-4EF3-BC19-8A0779C5591D}" srcOrd="1" destOrd="0" presId="urn:microsoft.com/office/officeart/2008/layout/AlternatingPictureBlocks"/>
    <dgm:cxn modelId="{78FC9622-C3AA-4973-A320-471BC8AEE673}" type="presParOf" srcId="{7A3C10C4-7E7E-4F9E-987A-CA603D1B5786}" destId="{E849CE2A-9612-43F3-B5F3-F7715BBBBB18}" srcOrd="7" destOrd="0" presId="urn:microsoft.com/office/officeart/2008/layout/AlternatingPictureBlocks"/>
    <dgm:cxn modelId="{F890E891-2947-4DB0-B9B8-5DBE345392D4}" type="presParOf" srcId="{7A3C10C4-7E7E-4F9E-987A-CA603D1B5786}" destId="{606371C4-8212-4EBC-A748-E8C9A5B77136}" srcOrd="8" destOrd="0" presId="urn:microsoft.com/office/officeart/2008/layout/AlternatingPictureBlocks"/>
    <dgm:cxn modelId="{ECA011FC-3D6D-478B-A39E-5EB9F28B38D6}" type="presParOf" srcId="{606371C4-8212-4EBC-A748-E8C9A5B77136}" destId="{5B9881E8-1118-4737-B096-E0017B008F70}" srcOrd="0" destOrd="0" presId="urn:microsoft.com/office/officeart/2008/layout/AlternatingPictureBlocks"/>
    <dgm:cxn modelId="{E18BE126-C6D2-4483-9945-572160FE603A}" type="presParOf" srcId="{606371C4-8212-4EBC-A748-E8C9A5B77136}" destId="{E62FA4EF-9427-4494-AE6A-0F91D50DC85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8DF33C-A52D-4BB1-9246-25B280C63708}" type="doc">
      <dgm:prSet loTypeId="urn:microsoft.com/office/officeart/2009/3/layout/HorizontalOrganizationChart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88D74CF-986B-4131-8EBB-AB3044028E9F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dirty="0" smtClean="0">
              <a:latin typeface="Century Schoolbook" panose="02040604050505020304" pitchFamily="18" charset="0"/>
            </a:rPr>
            <a:t>Состав бюджетной классификации (статья 19 Бюджетного кодекса)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4CC0BA42-E3B6-41EB-89C6-A159B879BB5E}" type="parTrans" cxnId="{6A73ABF5-56EC-4D15-A346-DDCFFAAC425B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DA0A3EB5-39F2-43D2-BB49-A7E458A0BF2B}" type="sibTrans" cxnId="{6A73ABF5-56EC-4D15-A346-DDCFFAAC425B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E3FD37A9-414D-4B7E-9A06-29435120C2AB}" type="asst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dirty="0" smtClean="0">
              <a:latin typeface="Century Schoolbook" panose="02040604050505020304" pitchFamily="18" charset="0"/>
            </a:rPr>
            <a:t>Классификация доходов бюджета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189CC585-714E-4EC8-BC71-82F6DFB95F80}" type="parTrans" cxnId="{72F8440E-E307-45D3-A7DD-B0E3731744E2}">
      <dgm:prSet/>
      <dgm:spPr>
        <a:ln w="9525">
          <a:solidFill>
            <a:srgbClr val="E3296B"/>
          </a:solidFill>
        </a:ln>
      </dgm:spPr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D37B552D-5F96-4D79-B4D7-79D9C41B6FCF}" type="sibTrans" cxnId="{72F8440E-E307-45D3-A7DD-B0E3731744E2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94669F0B-F777-460E-B338-2F214DE39A43}" type="asst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dirty="0" smtClean="0">
              <a:latin typeface="Century Schoolbook" panose="02040604050505020304" pitchFamily="18" charset="0"/>
            </a:rPr>
            <a:t>Классификация расходов бюджета*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BAB12C53-76E1-4574-A499-35652020B3AF}" type="parTrans" cxnId="{D2890F92-A051-44FB-92C3-04C2907BEA5F}">
      <dgm:prSet/>
      <dgm:spPr>
        <a:ln w="9525">
          <a:solidFill>
            <a:srgbClr val="E3296B"/>
          </a:solidFill>
        </a:ln>
      </dgm:spPr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1CF51199-DA43-4435-80A6-161AB790FA0F}" type="sibTrans" cxnId="{D2890F92-A051-44FB-92C3-04C2907BEA5F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6981092A-A98D-4917-A367-A9A4391A2DF1}" type="asst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dirty="0" smtClean="0">
              <a:latin typeface="Century Schoolbook" panose="02040604050505020304" pitchFamily="18" charset="0"/>
            </a:rPr>
            <a:t>Классификация источников финансирования дефицита бюджетов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8B872C2F-921E-4874-B109-8A824D337928}" type="parTrans" cxnId="{F22338D4-52D3-4E4E-9E27-E8FE885565A6}">
      <dgm:prSet/>
      <dgm:spPr>
        <a:solidFill>
          <a:srgbClr val="E3296B"/>
        </a:solidFill>
        <a:ln w="12700">
          <a:solidFill>
            <a:srgbClr val="E3296B"/>
          </a:solidFill>
        </a:ln>
      </dgm:spPr>
      <dgm:t>
        <a:bodyPr/>
        <a:lstStyle/>
        <a:p>
          <a:endParaRPr lang="ru-RU" sz="1400"/>
        </a:p>
      </dgm:t>
    </dgm:pt>
    <dgm:pt modelId="{ACF655D4-71A0-40D5-AB69-2C97A20AD7E8}" type="sibTrans" cxnId="{F22338D4-52D3-4E4E-9E27-E8FE885565A6}">
      <dgm:prSet/>
      <dgm:spPr/>
      <dgm:t>
        <a:bodyPr/>
        <a:lstStyle/>
        <a:p>
          <a:endParaRPr lang="ru-RU" sz="1400"/>
        </a:p>
      </dgm:t>
    </dgm:pt>
    <dgm:pt modelId="{5E311BDF-F918-49E6-9E52-5F6D99495170}" type="asst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dirty="0" smtClean="0">
              <a:latin typeface="Century Schoolbook" panose="02040604050505020304" pitchFamily="18" charset="0"/>
            </a:rPr>
            <a:t>Классификация операций публично-правовых образований («классификация операций сектора государственного управления»)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027A4593-1E36-4974-88A9-7A5A5CD6CA1F}" type="parTrans" cxnId="{5A285288-27A8-4377-A821-18CC2B4F1FC5}">
      <dgm:prSet/>
      <dgm:spPr>
        <a:solidFill>
          <a:srgbClr val="E3296B"/>
        </a:solidFill>
        <a:ln w="9525">
          <a:solidFill>
            <a:srgbClr val="E3296B"/>
          </a:solidFill>
        </a:ln>
      </dgm:spPr>
      <dgm:t>
        <a:bodyPr/>
        <a:lstStyle/>
        <a:p>
          <a:endParaRPr lang="ru-RU" sz="1400"/>
        </a:p>
      </dgm:t>
    </dgm:pt>
    <dgm:pt modelId="{DA42122C-0B2C-4510-B35A-CC7A4CE5A52F}" type="sibTrans" cxnId="{5A285288-27A8-4377-A821-18CC2B4F1FC5}">
      <dgm:prSet/>
      <dgm:spPr/>
      <dgm:t>
        <a:bodyPr/>
        <a:lstStyle/>
        <a:p>
          <a:endParaRPr lang="ru-RU" sz="1400"/>
        </a:p>
      </dgm:t>
    </dgm:pt>
    <dgm:pt modelId="{CAA01091-942F-4DC7-9A72-63140E7536E4}" type="pres">
      <dgm:prSet presAssocID="{768DF33C-A52D-4BB1-9246-25B280C6370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6F0A1FC-C1A1-4E7E-80BE-106530F0314E}" type="pres">
      <dgm:prSet presAssocID="{D88D74CF-986B-4131-8EBB-AB3044028E9F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69D8568-A50B-413B-BA28-BB05AFE22F45}" type="pres">
      <dgm:prSet presAssocID="{D88D74CF-986B-4131-8EBB-AB3044028E9F}" presName="rootComposite1" presStyleCnt="0"/>
      <dgm:spPr/>
      <dgm:t>
        <a:bodyPr/>
        <a:lstStyle/>
        <a:p>
          <a:endParaRPr lang="ru-RU"/>
        </a:p>
      </dgm:t>
    </dgm:pt>
    <dgm:pt modelId="{BB71E5F9-9172-4F9D-ACD4-F48B1600B404}" type="pres">
      <dgm:prSet presAssocID="{D88D74CF-986B-4131-8EBB-AB3044028E9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0B3199-6F6E-426E-A2AB-F0637997A0FF}" type="pres">
      <dgm:prSet presAssocID="{D88D74CF-986B-4131-8EBB-AB3044028E9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7C6529B-B9C2-4F72-915F-6F4EF0353C91}" type="pres">
      <dgm:prSet presAssocID="{D88D74CF-986B-4131-8EBB-AB3044028E9F}" presName="hierChild2" presStyleCnt="0"/>
      <dgm:spPr/>
      <dgm:t>
        <a:bodyPr/>
        <a:lstStyle/>
        <a:p>
          <a:endParaRPr lang="ru-RU"/>
        </a:p>
      </dgm:t>
    </dgm:pt>
    <dgm:pt modelId="{3E69738E-C78E-4636-B47F-E360321CC793}" type="pres">
      <dgm:prSet presAssocID="{D88D74CF-986B-4131-8EBB-AB3044028E9F}" presName="hierChild3" presStyleCnt="0"/>
      <dgm:spPr/>
      <dgm:t>
        <a:bodyPr/>
        <a:lstStyle/>
        <a:p>
          <a:endParaRPr lang="ru-RU"/>
        </a:p>
      </dgm:t>
    </dgm:pt>
    <dgm:pt modelId="{B7F3F307-33A9-41E5-815B-22D5FA39AC01}" type="pres">
      <dgm:prSet presAssocID="{189CC585-714E-4EC8-BC71-82F6DFB95F80}" presName="Name115" presStyleLbl="parChTrans1D2" presStyleIdx="0" presStyleCnt="4"/>
      <dgm:spPr/>
      <dgm:t>
        <a:bodyPr/>
        <a:lstStyle/>
        <a:p>
          <a:endParaRPr lang="ru-RU"/>
        </a:p>
      </dgm:t>
    </dgm:pt>
    <dgm:pt modelId="{731EC8A4-7916-465B-A4CD-5A7A267CF31A}" type="pres">
      <dgm:prSet presAssocID="{E3FD37A9-414D-4B7E-9A06-29435120C2AB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5F661A19-137A-472D-892F-38D8885CEF3D}" type="pres">
      <dgm:prSet presAssocID="{E3FD37A9-414D-4B7E-9A06-29435120C2AB}" presName="rootComposite3" presStyleCnt="0"/>
      <dgm:spPr/>
      <dgm:t>
        <a:bodyPr/>
        <a:lstStyle/>
        <a:p>
          <a:endParaRPr lang="ru-RU"/>
        </a:p>
      </dgm:t>
    </dgm:pt>
    <dgm:pt modelId="{B93EE808-5F54-4B8E-8A73-62F6EE78AAA7}" type="pres">
      <dgm:prSet presAssocID="{E3FD37A9-414D-4B7E-9A06-29435120C2AB}" presName="rootText3" presStyleLbl="asst1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595A25-91D1-40D3-BB4A-0D44BF00C41E}" type="pres">
      <dgm:prSet presAssocID="{E3FD37A9-414D-4B7E-9A06-29435120C2AB}" presName="rootConnector3" presStyleLbl="asst1" presStyleIdx="0" presStyleCnt="4"/>
      <dgm:spPr/>
      <dgm:t>
        <a:bodyPr/>
        <a:lstStyle/>
        <a:p>
          <a:endParaRPr lang="ru-RU"/>
        </a:p>
      </dgm:t>
    </dgm:pt>
    <dgm:pt modelId="{AFADDEA4-42DB-405B-9BBA-17FD96C73600}" type="pres">
      <dgm:prSet presAssocID="{E3FD37A9-414D-4B7E-9A06-29435120C2AB}" presName="hierChild6" presStyleCnt="0"/>
      <dgm:spPr/>
      <dgm:t>
        <a:bodyPr/>
        <a:lstStyle/>
        <a:p>
          <a:endParaRPr lang="ru-RU"/>
        </a:p>
      </dgm:t>
    </dgm:pt>
    <dgm:pt modelId="{ED6E2A31-116B-4BEF-8A11-E483C3ED9825}" type="pres">
      <dgm:prSet presAssocID="{E3FD37A9-414D-4B7E-9A06-29435120C2AB}" presName="hierChild7" presStyleCnt="0"/>
      <dgm:spPr/>
      <dgm:t>
        <a:bodyPr/>
        <a:lstStyle/>
        <a:p>
          <a:endParaRPr lang="ru-RU"/>
        </a:p>
      </dgm:t>
    </dgm:pt>
    <dgm:pt modelId="{D0213DBB-C3CC-4A71-9AA7-059CE0EA7CCC}" type="pres">
      <dgm:prSet presAssocID="{BAB12C53-76E1-4574-A499-35652020B3AF}" presName="Name115" presStyleLbl="parChTrans1D2" presStyleIdx="1" presStyleCnt="4"/>
      <dgm:spPr/>
      <dgm:t>
        <a:bodyPr/>
        <a:lstStyle/>
        <a:p>
          <a:endParaRPr lang="ru-RU"/>
        </a:p>
      </dgm:t>
    </dgm:pt>
    <dgm:pt modelId="{471EA995-0518-404E-9141-2FD09851489F}" type="pres">
      <dgm:prSet presAssocID="{94669F0B-F777-460E-B338-2F214DE39A43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6BCE24D-BA09-4F09-A9CE-6211E9BB76EB}" type="pres">
      <dgm:prSet presAssocID="{94669F0B-F777-460E-B338-2F214DE39A43}" presName="rootComposite3" presStyleCnt="0"/>
      <dgm:spPr/>
      <dgm:t>
        <a:bodyPr/>
        <a:lstStyle/>
        <a:p>
          <a:endParaRPr lang="ru-RU"/>
        </a:p>
      </dgm:t>
    </dgm:pt>
    <dgm:pt modelId="{B0A48FDF-DCE5-4694-A8DD-CFC9857991CE}" type="pres">
      <dgm:prSet presAssocID="{94669F0B-F777-460E-B338-2F214DE39A43}" presName="rootText3" presStyleLbl="asst1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D15066-50D7-480E-812E-60B11EC30A31}" type="pres">
      <dgm:prSet presAssocID="{94669F0B-F777-460E-B338-2F214DE39A43}" presName="rootConnector3" presStyleLbl="asst1" presStyleIdx="1" presStyleCnt="4"/>
      <dgm:spPr/>
      <dgm:t>
        <a:bodyPr/>
        <a:lstStyle/>
        <a:p>
          <a:endParaRPr lang="ru-RU"/>
        </a:p>
      </dgm:t>
    </dgm:pt>
    <dgm:pt modelId="{59C17B15-F2C7-4A72-B341-64F35FAA7755}" type="pres">
      <dgm:prSet presAssocID="{94669F0B-F777-460E-B338-2F214DE39A43}" presName="hierChild6" presStyleCnt="0"/>
      <dgm:spPr/>
      <dgm:t>
        <a:bodyPr/>
        <a:lstStyle/>
        <a:p>
          <a:endParaRPr lang="ru-RU"/>
        </a:p>
      </dgm:t>
    </dgm:pt>
    <dgm:pt modelId="{4001C949-5E14-467B-AD28-52140A128726}" type="pres">
      <dgm:prSet presAssocID="{94669F0B-F777-460E-B338-2F214DE39A43}" presName="hierChild7" presStyleCnt="0"/>
      <dgm:spPr/>
      <dgm:t>
        <a:bodyPr/>
        <a:lstStyle/>
        <a:p>
          <a:endParaRPr lang="ru-RU"/>
        </a:p>
      </dgm:t>
    </dgm:pt>
    <dgm:pt modelId="{7DCF0504-92AE-4B48-9AF3-8A4204024646}" type="pres">
      <dgm:prSet presAssocID="{8B872C2F-921E-4874-B109-8A824D337928}" presName="Name115" presStyleLbl="parChTrans1D2" presStyleIdx="2" presStyleCnt="4"/>
      <dgm:spPr/>
      <dgm:t>
        <a:bodyPr/>
        <a:lstStyle/>
        <a:p>
          <a:endParaRPr lang="ru-RU"/>
        </a:p>
      </dgm:t>
    </dgm:pt>
    <dgm:pt modelId="{7633DAE9-AC72-454C-9595-F3AB8C968107}" type="pres">
      <dgm:prSet presAssocID="{6981092A-A98D-4917-A367-A9A4391A2DF1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5EF889D-3FC7-4E7B-9C4D-700E50C6FF9F}" type="pres">
      <dgm:prSet presAssocID="{6981092A-A98D-4917-A367-A9A4391A2DF1}" presName="rootComposite3" presStyleCnt="0"/>
      <dgm:spPr/>
      <dgm:t>
        <a:bodyPr/>
        <a:lstStyle/>
        <a:p>
          <a:endParaRPr lang="ru-RU"/>
        </a:p>
      </dgm:t>
    </dgm:pt>
    <dgm:pt modelId="{981706B8-782B-48ED-9414-C5FDE13019AA}" type="pres">
      <dgm:prSet presAssocID="{6981092A-A98D-4917-A367-A9A4391A2DF1}" presName="rootText3" presStyleLbl="asst1" presStyleIdx="2" presStyleCnt="4" custScaleY="1081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6DA37B-076D-4D4B-964A-BA9A96CEFD40}" type="pres">
      <dgm:prSet presAssocID="{6981092A-A98D-4917-A367-A9A4391A2DF1}" presName="rootConnector3" presStyleLbl="asst1" presStyleIdx="2" presStyleCnt="4"/>
      <dgm:spPr/>
      <dgm:t>
        <a:bodyPr/>
        <a:lstStyle/>
        <a:p>
          <a:endParaRPr lang="ru-RU"/>
        </a:p>
      </dgm:t>
    </dgm:pt>
    <dgm:pt modelId="{7366E11F-4779-4B5D-9857-9874DB480F0F}" type="pres">
      <dgm:prSet presAssocID="{6981092A-A98D-4917-A367-A9A4391A2DF1}" presName="hierChild6" presStyleCnt="0"/>
      <dgm:spPr/>
      <dgm:t>
        <a:bodyPr/>
        <a:lstStyle/>
        <a:p>
          <a:endParaRPr lang="ru-RU"/>
        </a:p>
      </dgm:t>
    </dgm:pt>
    <dgm:pt modelId="{BEAA63E5-EF66-4782-B5B8-E961565BF1EF}" type="pres">
      <dgm:prSet presAssocID="{6981092A-A98D-4917-A367-A9A4391A2DF1}" presName="hierChild7" presStyleCnt="0"/>
      <dgm:spPr/>
      <dgm:t>
        <a:bodyPr/>
        <a:lstStyle/>
        <a:p>
          <a:endParaRPr lang="ru-RU"/>
        </a:p>
      </dgm:t>
    </dgm:pt>
    <dgm:pt modelId="{4488AB33-9E7D-4C20-93F5-02F812F63B85}" type="pres">
      <dgm:prSet presAssocID="{027A4593-1E36-4974-88A9-7A5A5CD6CA1F}" presName="Name115" presStyleLbl="parChTrans1D2" presStyleIdx="3" presStyleCnt="4"/>
      <dgm:spPr/>
      <dgm:t>
        <a:bodyPr/>
        <a:lstStyle/>
        <a:p>
          <a:endParaRPr lang="ru-RU"/>
        </a:p>
      </dgm:t>
    </dgm:pt>
    <dgm:pt modelId="{2BFB1649-99CD-4667-A4C3-6DA1CADB7ED8}" type="pres">
      <dgm:prSet presAssocID="{5E311BDF-F918-49E6-9E52-5F6D99495170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B17AC87-101C-4D6E-9350-BB64FC4865D0}" type="pres">
      <dgm:prSet presAssocID="{5E311BDF-F918-49E6-9E52-5F6D99495170}" presName="rootComposite3" presStyleCnt="0"/>
      <dgm:spPr/>
      <dgm:t>
        <a:bodyPr/>
        <a:lstStyle/>
        <a:p>
          <a:endParaRPr lang="ru-RU"/>
        </a:p>
      </dgm:t>
    </dgm:pt>
    <dgm:pt modelId="{4CDE57C0-5DAB-4B22-81A0-DF86A2D7D699}" type="pres">
      <dgm:prSet presAssocID="{5E311BDF-F918-49E6-9E52-5F6D99495170}" presName="rootText3" presStyleLbl="asst1" presStyleIdx="3" presStyleCnt="4" custScaleY="2012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696BDC-5A33-48B6-9502-386570E3047B}" type="pres">
      <dgm:prSet presAssocID="{5E311BDF-F918-49E6-9E52-5F6D99495170}" presName="rootConnector3" presStyleLbl="asst1" presStyleIdx="3" presStyleCnt="4"/>
      <dgm:spPr/>
      <dgm:t>
        <a:bodyPr/>
        <a:lstStyle/>
        <a:p>
          <a:endParaRPr lang="ru-RU"/>
        </a:p>
      </dgm:t>
    </dgm:pt>
    <dgm:pt modelId="{44034282-285E-49BF-88B7-32E9F8384B3D}" type="pres">
      <dgm:prSet presAssocID="{5E311BDF-F918-49E6-9E52-5F6D99495170}" presName="hierChild6" presStyleCnt="0"/>
      <dgm:spPr/>
      <dgm:t>
        <a:bodyPr/>
        <a:lstStyle/>
        <a:p>
          <a:endParaRPr lang="ru-RU"/>
        </a:p>
      </dgm:t>
    </dgm:pt>
    <dgm:pt modelId="{4EDC9E7C-DF13-4296-AAD7-121246C20F90}" type="pres">
      <dgm:prSet presAssocID="{5E311BDF-F918-49E6-9E52-5F6D99495170}" presName="hierChild7" presStyleCnt="0"/>
      <dgm:spPr/>
      <dgm:t>
        <a:bodyPr/>
        <a:lstStyle/>
        <a:p>
          <a:endParaRPr lang="ru-RU"/>
        </a:p>
      </dgm:t>
    </dgm:pt>
  </dgm:ptLst>
  <dgm:cxnLst>
    <dgm:cxn modelId="{F22338D4-52D3-4E4E-9E27-E8FE885565A6}" srcId="{D88D74CF-986B-4131-8EBB-AB3044028E9F}" destId="{6981092A-A98D-4917-A367-A9A4391A2DF1}" srcOrd="2" destOrd="0" parTransId="{8B872C2F-921E-4874-B109-8A824D337928}" sibTransId="{ACF655D4-71A0-40D5-AB69-2C97A20AD7E8}"/>
    <dgm:cxn modelId="{522434DB-6A37-4DC2-ACF4-8736967B1B6F}" type="presOf" srcId="{6981092A-A98D-4917-A367-A9A4391A2DF1}" destId="{981706B8-782B-48ED-9414-C5FDE13019AA}" srcOrd="0" destOrd="0" presId="urn:microsoft.com/office/officeart/2009/3/layout/HorizontalOrganizationChart"/>
    <dgm:cxn modelId="{D12C808D-F9F5-4644-BE31-C37A6A3C1BD1}" type="presOf" srcId="{94669F0B-F777-460E-B338-2F214DE39A43}" destId="{B0A48FDF-DCE5-4694-A8DD-CFC9857991CE}" srcOrd="0" destOrd="0" presId="urn:microsoft.com/office/officeart/2009/3/layout/HorizontalOrganizationChart"/>
    <dgm:cxn modelId="{102D81DE-4740-4E6D-9A9E-6727BA8188FE}" type="presOf" srcId="{5E311BDF-F918-49E6-9E52-5F6D99495170}" destId="{4CDE57C0-5DAB-4B22-81A0-DF86A2D7D699}" srcOrd="0" destOrd="0" presId="urn:microsoft.com/office/officeart/2009/3/layout/HorizontalOrganizationChart"/>
    <dgm:cxn modelId="{48D6AF63-9463-4FE3-A4E2-D7933165BF80}" type="presOf" srcId="{94669F0B-F777-460E-B338-2F214DE39A43}" destId="{27D15066-50D7-480E-812E-60B11EC30A31}" srcOrd="1" destOrd="0" presId="urn:microsoft.com/office/officeart/2009/3/layout/HorizontalOrganizationChart"/>
    <dgm:cxn modelId="{32204E46-6D32-4445-84E5-8E7510F163B4}" type="presOf" srcId="{BAB12C53-76E1-4574-A499-35652020B3AF}" destId="{D0213DBB-C3CC-4A71-9AA7-059CE0EA7CCC}" srcOrd="0" destOrd="0" presId="urn:microsoft.com/office/officeart/2009/3/layout/HorizontalOrganizationChart"/>
    <dgm:cxn modelId="{749E96E2-CA55-4048-9D51-32E932519210}" type="presOf" srcId="{768DF33C-A52D-4BB1-9246-25B280C63708}" destId="{CAA01091-942F-4DC7-9A72-63140E7536E4}" srcOrd="0" destOrd="0" presId="urn:microsoft.com/office/officeart/2009/3/layout/HorizontalOrganizationChart"/>
    <dgm:cxn modelId="{6A73ABF5-56EC-4D15-A346-DDCFFAAC425B}" srcId="{768DF33C-A52D-4BB1-9246-25B280C63708}" destId="{D88D74CF-986B-4131-8EBB-AB3044028E9F}" srcOrd="0" destOrd="0" parTransId="{4CC0BA42-E3B6-41EB-89C6-A159B879BB5E}" sibTransId="{DA0A3EB5-39F2-43D2-BB49-A7E458A0BF2B}"/>
    <dgm:cxn modelId="{D2890F92-A051-44FB-92C3-04C2907BEA5F}" srcId="{D88D74CF-986B-4131-8EBB-AB3044028E9F}" destId="{94669F0B-F777-460E-B338-2F214DE39A43}" srcOrd="1" destOrd="0" parTransId="{BAB12C53-76E1-4574-A499-35652020B3AF}" sibTransId="{1CF51199-DA43-4435-80A6-161AB790FA0F}"/>
    <dgm:cxn modelId="{FAFCE08B-E64D-4220-82F6-14C0B1B3920E}" type="presOf" srcId="{189CC585-714E-4EC8-BC71-82F6DFB95F80}" destId="{B7F3F307-33A9-41E5-815B-22D5FA39AC01}" srcOrd="0" destOrd="0" presId="urn:microsoft.com/office/officeart/2009/3/layout/HorizontalOrganizationChart"/>
    <dgm:cxn modelId="{A00E2DD5-FCC7-4E62-B10A-DAD86EF7699B}" type="presOf" srcId="{E3FD37A9-414D-4B7E-9A06-29435120C2AB}" destId="{B93EE808-5F54-4B8E-8A73-62F6EE78AAA7}" srcOrd="0" destOrd="0" presId="urn:microsoft.com/office/officeart/2009/3/layout/HorizontalOrganizationChart"/>
    <dgm:cxn modelId="{13A1609B-3FF2-448E-85C1-E1D9AEF58D4A}" type="presOf" srcId="{027A4593-1E36-4974-88A9-7A5A5CD6CA1F}" destId="{4488AB33-9E7D-4C20-93F5-02F812F63B85}" srcOrd="0" destOrd="0" presId="urn:microsoft.com/office/officeart/2009/3/layout/HorizontalOrganizationChart"/>
    <dgm:cxn modelId="{106F23C0-5F39-4CA6-A460-58570EB29DFE}" type="presOf" srcId="{5E311BDF-F918-49E6-9E52-5F6D99495170}" destId="{95696BDC-5A33-48B6-9502-386570E3047B}" srcOrd="1" destOrd="0" presId="urn:microsoft.com/office/officeart/2009/3/layout/HorizontalOrganizationChart"/>
    <dgm:cxn modelId="{FC658AD9-F699-42ED-B5C1-8A72D2EF0D4D}" type="presOf" srcId="{D88D74CF-986B-4131-8EBB-AB3044028E9F}" destId="{8F0B3199-6F6E-426E-A2AB-F0637997A0FF}" srcOrd="1" destOrd="0" presId="urn:microsoft.com/office/officeart/2009/3/layout/HorizontalOrganizationChart"/>
    <dgm:cxn modelId="{6BACC9EF-AEFA-42A1-9844-0EE7CA70BD68}" type="presOf" srcId="{8B872C2F-921E-4874-B109-8A824D337928}" destId="{7DCF0504-92AE-4B48-9AF3-8A4204024646}" srcOrd="0" destOrd="0" presId="urn:microsoft.com/office/officeart/2009/3/layout/HorizontalOrganizationChart"/>
    <dgm:cxn modelId="{5A285288-27A8-4377-A821-18CC2B4F1FC5}" srcId="{D88D74CF-986B-4131-8EBB-AB3044028E9F}" destId="{5E311BDF-F918-49E6-9E52-5F6D99495170}" srcOrd="3" destOrd="0" parTransId="{027A4593-1E36-4974-88A9-7A5A5CD6CA1F}" sibTransId="{DA42122C-0B2C-4510-B35A-CC7A4CE5A52F}"/>
    <dgm:cxn modelId="{A9D72C90-71EF-4B57-8302-BFB86FB29E6A}" type="presOf" srcId="{6981092A-A98D-4917-A367-A9A4391A2DF1}" destId="{7C6DA37B-076D-4D4B-964A-BA9A96CEFD40}" srcOrd="1" destOrd="0" presId="urn:microsoft.com/office/officeart/2009/3/layout/HorizontalOrganizationChart"/>
    <dgm:cxn modelId="{E02B459F-C77D-4542-9FF0-9688830C649C}" type="presOf" srcId="{E3FD37A9-414D-4B7E-9A06-29435120C2AB}" destId="{5B595A25-91D1-40D3-BB4A-0D44BF00C41E}" srcOrd="1" destOrd="0" presId="urn:microsoft.com/office/officeart/2009/3/layout/HorizontalOrganizationChart"/>
    <dgm:cxn modelId="{61709E59-3880-40D1-8B74-A39D7A97F107}" type="presOf" srcId="{D88D74CF-986B-4131-8EBB-AB3044028E9F}" destId="{BB71E5F9-9172-4F9D-ACD4-F48B1600B404}" srcOrd="0" destOrd="0" presId="urn:microsoft.com/office/officeart/2009/3/layout/HorizontalOrganizationChart"/>
    <dgm:cxn modelId="{72F8440E-E307-45D3-A7DD-B0E3731744E2}" srcId="{D88D74CF-986B-4131-8EBB-AB3044028E9F}" destId="{E3FD37A9-414D-4B7E-9A06-29435120C2AB}" srcOrd="0" destOrd="0" parTransId="{189CC585-714E-4EC8-BC71-82F6DFB95F80}" sibTransId="{D37B552D-5F96-4D79-B4D7-79D9C41B6FCF}"/>
    <dgm:cxn modelId="{8B5D7DEC-CFE4-408E-A223-B6D674F9316E}" type="presParOf" srcId="{CAA01091-942F-4DC7-9A72-63140E7536E4}" destId="{46F0A1FC-C1A1-4E7E-80BE-106530F0314E}" srcOrd="0" destOrd="0" presId="urn:microsoft.com/office/officeart/2009/3/layout/HorizontalOrganizationChart"/>
    <dgm:cxn modelId="{83AF4A65-2CD7-4091-A955-0221C0AFBD0E}" type="presParOf" srcId="{46F0A1FC-C1A1-4E7E-80BE-106530F0314E}" destId="{B69D8568-A50B-413B-BA28-BB05AFE22F45}" srcOrd="0" destOrd="0" presId="urn:microsoft.com/office/officeart/2009/3/layout/HorizontalOrganizationChart"/>
    <dgm:cxn modelId="{B7112A2D-27BC-48D8-8148-F2DAAF224EED}" type="presParOf" srcId="{B69D8568-A50B-413B-BA28-BB05AFE22F45}" destId="{BB71E5F9-9172-4F9D-ACD4-F48B1600B404}" srcOrd="0" destOrd="0" presId="urn:microsoft.com/office/officeart/2009/3/layout/HorizontalOrganizationChart"/>
    <dgm:cxn modelId="{06FA3EE3-1E79-4311-A996-4BCB1E1B7805}" type="presParOf" srcId="{B69D8568-A50B-413B-BA28-BB05AFE22F45}" destId="{8F0B3199-6F6E-426E-A2AB-F0637997A0FF}" srcOrd="1" destOrd="0" presId="urn:microsoft.com/office/officeart/2009/3/layout/HorizontalOrganizationChart"/>
    <dgm:cxn modelId="{DC8128D8-50C7-488C-8D16-C28DBE253560}" type="presParOf" srcId="{46F0A1FC-C1A1-4E7E-80BE-106530F0314E}" destId="{C7C6529B-B9C2-4F72-915F-6F4EF0353C91}" srcOrd="1" destOrd="0" presId="urn:microsoft.com/office/officeart/2009/3/layout/HorizontalOrganizationChart"/>
    <dgm:cxn modelId="{12BA31BE-BB16-4411-A554-943F2CAC4078}" type="presParOf" srcId="{46F0A1FC-C1A1-4E7E-80BE-106530F0314E}" destId="{3E69738E-C78E-4636-B47F-E360321CC793}" srcOrd="2" destOrd="0" presId="urn:microsoft.com/office/officeart/2009/3/layout/HorizontalOrganizationChart"/>
    <dgm:cxn modelId="{108D4FAD-0A45-47A0-B30F-4BFF1ADBCF6D}" type="presParOf" srcId="{3E69738E-C78E-4636-B47F-E360321CC793}" destId="{B7F3F307-33A9-41E5-815B-22D5FA39AC01}" srcOrd="0" destOrd="0" presId="urn:microsoft.com/office/officeart/2009/3/layout/HorizontalOrganizationChart"/>
    <dgm:cxn modelId="{49583138-2C6C-4921-9EA8-CABE2CAF81ED}" type="presParOf" srcId="{3E69738E-C78E-4636-B47F-E360321CC793}" destId="{731EC8A4-7916-465B-A4CD-5A7A267CF31A}" srcOrd="1" destOrd="0" presId="urn:microsoft.com/office/officeart/2009/3/layout/HorizontalOrganizationChart"/>
    <dgm:cxn modelId="{19C54916-6AB2-4EFC-B98F-F69CAB3C3415}" type="presParOf" srcId="{731EC8A4-7916-465B-A4CD-5A7A267CF31A}" destId="{5F661A19-137A-472D-892F-38D8885CEF3D}" srcOrd="0" destOrd="0" presId="urn:microsoft.com/office/officeart/2009/3/layout/HorizontalOrganizationChart"/>
    <dgm:cxn modelId="{C65DDD7B-804D-45EF-B41F-FDAEE7B52DFE}" type="presParOf" srcId="{5F661A19-137A-472D-892F-38D8885CEF3D}" destId="{B93EE808-5F54-4B8E-8A73-62F6EE78AAA7}" srcOrd="0" destOrd="0" presId="urn:microsoft.com/office/officeart/2009/3/layout/HorizontalOrganizationChart"/>
    <dgm:cxn modelId="{2684A03D-120D-4AAF-BEA0-C4EEEA44C43E}" type="presParOf" srcId="{5F661A19-137A-472D-892F-38D8885CEF3D}" destId="{5B595A25-91D1-40D3-BB4A-0D44BF00C41E}" srcOrd="1" destOrd="0" presId="urn:microsoft.com/office/officeart/2009/3/layout/HorizontalOrganizationChart"/>
    <dgm:cxn modelId="{C76075EC-C8F3-4B4E-A160-D24CE90CB7DC}" type="presParOf" srcId="{731EC8A4-7916-465B-A4CD-5A7A267CF31A}" destId="{AFADDEA4-42DB-405B-9BBA-17FD96C73600}" srcOrd="1" destOrd="0" presId="urn:microsoft.com/office/officeart/2009/3/layout/HorizontalOrganizationChart"/>
    <dgm:cxn modelId="{DB2E72BF-72AA-4E10-B5DD-42F4E2B36E46}" type="presParOf" srcId="{731EC8A4-7916-465B-A4CD-5A7A267CF31A}" destId="{ED6E2A31-116B-4BEF-8A11-E483C3ED9825}" srcOrd="2" destOrd="0" presId="urn:microsoft.com/office/officeart/2009/3/layout/HorizontalOrganizationChart"/>
    <dgm:cxn modelId="{50960DA7-15F9-40ED-A278-9FDB1521CE70}" type="presParOf" srcId="{3E69738E-C78E-4636-B47F-E360321CC793}" destId="{D0213DBB-C3CC-4A71-9AA7-059CE0EA7CCC}" srcOrd="2" destOrd="0" presId="urn:microsoft.com/office/officeart/2009/3/layout/HorizontalOrganizationChart"/>
    <dgm:cxn modelId="{B1741482-4676-4322-9CDE-4F0592C5A2A0}" type="presParOf" srcId="{3E69738E-C78E-4636-B47F-E360321CC793}" destId="{471EA995-0518-404E-9141-2FD09851489F}" srcOrd="3" destOrd="0" presId="urn:microsoft.com/office/officeart/2009/3/layout/HorizontalOrganizationChart"/>
    <dgm:cxn modelId="{0F83BD30-10B5-4377-BE69-025301308177}" type="presParOf" srcId="{471EA995-0518-404E-9141-2FD09851489F}" destId="{26BCE24D-BA09-4F09-A9CE-6211E9BB76EB}" srcOrd="0" destOrd="0" presId="urn:microsoft.com/office/officeart/2009/3/layout/HorizontalOrganizationChart"/>
    <dgm:cxn modelId="{E60E55D9-13DE-478B-A017-C9470FBF74A4}" type="presParOf" srcId="{26BCE24D-BA09-4F09-A9CE-6211E9BB76EB}" destId="{B0A48FDF-DCE5-4694-A8DD-CFC9857991CE}" srcOrd="0" destOrd="0" presId="urn:microsoft.com/office/officeart/2009/3/layout/HorizontalOrganizationChart"/>
    <dgm:cxn modelId="{E9B16CB8-54A0-40A3-B435-6A0AA21E276F}" type="presParOf" srcId="{26BCE24D-BA09-4F09-A9CE-6211E9BB76EB}" destId="{27D15066-50D7-480E-812E-60B11EC30A31}" srcOrd="1" destOrd="0" presId="urn:microsoft.com/office/officeart/2009/3/layout/HorizontalOrganizationChart"/>
    <dgm:cxn modelId="{B142ABDD-351A-4AA6-8446-D6E293EA6C52}" type="presParOf" srcId="{471EA995-0518-404E-9141-2FD09851489F}" destId="{59C17B15-F2C7-4A72-B341-64F35FAA7755}" srcOrd="1" destOrd="0" presId="urn:microsoft.com/office/officeart/2009/3/layout/HorizontalOrganizationChart"/>
    <dgm:cxn modelId="{46C74A12-DA11-4986-8EAE-67D861085ED1}" type="presParOf" srcId="{471EA995-0518-404E-9141-2FD09851489F}" destId="{4001C949-5E14-467B-AD28-52140A128726}" srcOrd="2" destOrd="0" presId="urn:microsoft.com/office/officeart/2009/3/layout/HorizontalOrganizationChart"/>
    <dgm:cxn modelId="{9BC04B58-4B3A-452C-B767-D0211798DC1B}" type="presParOf" srcId="{3E69738E-C78E-4636-B47F-E360321CC793}" destId="{7DCF0504-92AE-4B48-9AF3-8A4204024646}" srcOrd="4" destOrd="0" presId="urn:microsoft.com/office/officeart/2009/3/layout/HorizontalOrganizationChart"/>
    <dgm:cxn modelId="{357DBBE4-2968-4383-AFF2-D2DA8FC99620}" type="presParOf" srcId="{3E69738E-C78E-4636-B47F-E360321CC793}" destId="{7633DAE9-AC72-454C-9595-F3AB8C968107}" srcOrd="5" destOrd="0" presId="urn:microsoft.com/office/officeart/2009/3/layout/HorizontalOrganizationChart"/>
    <dgm:cxn modelId="{2D54949C-C5C5-4AAF-94C9-36FAD7393C7E}" type="presParOf" srcId="{7633DAE9-AC72-454C-9595-F3AB8C968107}" destId="{85EF889D-3FC7-4E7B-9C4D-700E50C6FF9F}" srcOrd="0" destOrd="0" presId="urn:microsoft.com/office/officeart/2009/3/layout/HorizontalOrganizationChart"/>
    <dgm:cxn modelId="{F7378097-6820-40A2-99D5-DADC1A59290C}" type="presParOf" srcId="{85EF889D-3FC7-4E7B-9C4D-700E50C6FF9F}" destId="{981706B8-782B-48ED-9414-C5FDE13019AA}" srcOrd="0" destOrd="0" presId="urn:microsoft.com/office/officeart/2009/3/layout/HorizontalOrganizationChart"/>
    <dgm:cxn modelId="{CE4169BA-ED99-4F6D-99F8-11E0B2ADE913}" type="presParOf" srcId="{85EF889D-3FC7-4E7B-9C4D-700E50C6FF9F}" destId="{7C6DA37B-076D-4D4B-964A-BA9A96CEFD40}" srcOrd="1" destOrd="0" presId="urn:microsoft.com/office/officeart/2009/3/layout/HorizontalOrganizationChart"/>
    <dgm:cxn modelId="{F4C830DB-3820-4958-9280-3459A2F6EA1C}" type="presParOf" srcId="{7633DAE9-AC72-454C-9595-F3AB8C968107}" destId="{7366E11F-4779-4B5D-9857-9874DB480F0F}" srcOrd="1" destOrd="0" presId="urn:microsoft.com/office/officeart/2009/3/layout/HorizontalOrganizationChart"/>
    <dgm:cxn modelId="{5F3BE6F5-1202-4A1C-8B69-336A47E7BDB9}" type="presParOf" srcId="{7633DAE9-AC72-454C-9595-F3AB8C968107}" destId="{BEAA63E5-EF66-4782-B5B8-E961565BF1EF}" srcOrd="2" destOrd="0" presId="urn:microsoft.com/office/officeart/2009/3/layout/HorizontalOrganizationChart"/>
    <dgm:cxn modelId="{C58BC0D4-BE78-4DA2-8C3A-EC791C859C74}" type="presParOf" srcId="{3E69738E-C78E-4636-B47F-E360321CC793}" destId="{4488AB33-9E7D-4C20-93F5-02F812F63B85}" srcOrd="6" destOrd="0" presId="urn:microsoft.com/office/officeart/2009/3/layout/HorizontalOrganizationChart"/>
    <dgm:cxn modelId="{C438A1B9-B171-4878-A010-695721F9A088}" type="presParOf" srcId="{3E69738E-C78E-4636-B47F-E360321CC793}" destId="{2BFB1649-99CD-4667-A4C3-6DA1CADB7ED8}" srcOrd="7" destOrd="0" presId="urn:microsoft.com/office/officeart/2009/3/layout/HorizontalOrganizationChart"/>
    <dgm:cxn modelId="{BEFD1ECD-6240-4BD2-9961-B18676A08CAF}" type="presParOf" srcId="{2BFB1649-99CD-4667-A4C3-6DA1CADB7ED8}" destId="{8B17AC87-101C-4D6E-9350-BB64FC4865D0}" srcOrd="0" destOrd="0" presId="urn:microsoft.com/office/officeart/2009/3/layout/HorizontalOrganizationChart"/>
    <dgm:cxn modelId="{5D89730E-4F0F-4246-8BBD-30BB5965208D}" type="presParOf" srcId="{8B17AC87-101C-4D6E-9350-BB64FC4865D0}" destId="{4CDE57C0-5DAB-4B22-81A0-DF86A2D7D699}" srcOrd="0" destOrd="0" presId="urn:microsoft.com/office/officeart/2009/3/layout/HorizontalOrganizationChart"/>
    <dgm:cxn modelId="{BB64B331-9859-4D79-8AB5-DE31C5196911}" type="presParOf" srcId="{8B17AC87-101C-4D6E-9350-BB64FC4865D0}" destId="{95696BDC-5A33-48B6-9502-386570E3047B}" srcOrd="1" destOrd="0" presId="urn:microsoft.com/office/officeart/2009/3/layout/HorizontalOrganizationChart"/>
    <dgm:cxn modelId="{48ABF5D4-A160-4189-8C1E-9A946D0A1381}" type="presParOf" srcId="{2BFB1649-99CD-4667-A4C3-6DA1CADB7ED8}" destId="{44034282-285E-49BF-88B7-32E9F8384B3D}" srcOrd="1" destOrd="0" presId="urn:microsoft.com/office/officeart/2009/3/layout/HorizontalOrganizationChart"/>
    <dgm:cxn modelId="{1D74D996-524C-4108-B0BE-78A832658860}" type="presParOf" srcId="{2BFB1649-99CD-4667-A4C3-6DA1CADB7ED8}" destId="{4EDC9E7C-DF13-4296-AAD7-121246C20F9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3E7FDA-62DD-4B3E-A1C7-54205C8613FD}" type="doc">
      <dgm:prSet loTypeId="urn:microsoft.com/office/officeart/2005/8/layout/radial4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3D55D92-C823-40C5-A945-9964C8015A46}">
      <dgm:prSet phldrT="[Текст]" custT="1"/>
      <dgm:spPr>
        <a:solidFill>
          <a:srgbClr val="0594FF"/>
        </a:solidFill>
      </dgm:spPr>
      <dgm:t>
        <a:bodyPr/>
        <a:lstStyle/>
        <a:p>
          <a:r>
            <a:rPr lang="ru-RU" sz="1300" dirty="0" smtClean="0">
              <a:solidFill>
                <a:schemeClr val="bg1"/>
              </a:solidFill>
              <a:latin typeface="Century Schoolbook" panose="02040604050505020304" pitchFamily="18" charset="0"/>
            </a:rPr>
            <a:t>К средствам бюджетного регулирования местных бюджетов относятся</a:t>
          </a:r>
          <a:endParaRPr lang="ru-RU" sz="1300" dirty="0">
            <a:solidFill>
              <a:schemeClr val="bg1"/>
            </a:solidFill>
            <a:latin typeface="Century Schoolbook" panose="02040604050505020304" pitchFamily="18" charset="0"/>
          </a:endParaRPr>
        </a:p>
      </dgm:t>
    </dgm:pt>
    <dgm:pt modelId="{507A8119-C36F-4D0E-AD97-DB53C4ADD745}" type="parTrans" cxnId="{63AAB529-94B7-4861-B830-AAD97A276F5B}">
      <dgm:prSet/>
      <dgm:spPr/>
      <dgm:t>
        <a:bodyPr/>
        <a:lstStyle/>
        <a:p>
          <a:endParaRPr lang="ru-RU">
            <a:solidFill>
              <a:schemeClr val="tx1"/>
            </a:solidFill>
            <a:latin typeface="Sylfaen" panose="010A0502050306030303" pitchFamily="18" charset="0"/>
          </a:endParaRPr>
        </a:p>
      </dgm:t>
    </dgm:pt>
    <dgm:pt modelId="{AF25B52A-31EE-4EB8-93E0-C2E932E2979C}" type="sibTrans" cxnId="{63AAB529-94B7-4861-B830-AAD97A276F5B}">
      <dgm:prSet/>
      <dgm:spPr/>
      <dgm:t>
        <a:bodyPr/>
        <a:lstStyle/>
        <a:p>
          <a:endParaRPr lang="ru-RU">
            <a:solidFill>
              <a:schemeClr val="tx1"/>
            </a:solidFill>
            <a:latin typeface="Sylfaen" panose="010A0502050306030303" pitchFamily="18" charset="0"/>
          </a:endParaRPr>
        </a:p>
      </dgm:t>
    </dgm:pt>
    <dgm:pt modelId="{3AAE508A-A4AB-44F1-B3AA-42904F431231}">
      <dgm:prSet phldrT="[Текст]"/>
      <dgm:spPr>
        <a:solidFill>
          <a:srgbClr val="0594FF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Century Schoolbook" panose="02040604050505020304" pitchFamily="18" charset="0"/>
            </a:rPr>
            <a:t>нормативные отчисления от регулирующих доходов</a:t>
          </a:r>
          <a:endParaRPr lang="ru-RU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915BBBC4-C3AB-4BDD-A2B7-1C1FC043F5D7}" type="parTrans" cxnId="{072C423F-746F-4250-9944-D488D9921B0D}">
      <dgm:prSet/>
      <dgm:spPr>
        <a:solidFill>
          <a:srgbClr val="0594FF"/>
        </a:solidFill>
      </dgm:spPr>
      <dgm:t>
        <a:bodyPr/>
        <a:lstStyle/>
        <a:p>
          <a:endParaRPr lang="ru-RU">
            <a:solidFill>
              <a:schemeClr val="tx1"/>
            </a:solidFill>
            <a:latin typeface="Sylfaen" panose="010A0502050306030303" pitchFamily="18" charset="0"/>
          </a:endParaRPr>
        </a:p>
      </dgm:t>
    </dgm:pt>
    <dgm:pt modelId="{31549BBC-5526-4A27-9DCE-7830FCF49963}" type="sibTrans" cxnId="{072C423F-746F-4250-9944-D488D9921B0D}">
      <dgm:prSet/>
      <dgm:spPr/>
      <dgm:t>
        <a:bodyPr/>
        <a:lstStyle/>
        <a:p>
          <a:endParaRPr lang="ru-RU">
            <a:solidFill>
              <a:schemeClr val="tx1"/>
            </a:solidFill>
            <a:latin typeface="Sylfaen" panose="010A0502050306030303" pitchFamily="18" charset="0"/>
          </a:endParaRPr>
        </a:p>
      </dgm:t>
    </dgm:pt>
    <dgm:pt modelId="{DB9D33C7-CD8B-4BC6-B52B-6066EE0BF2FA}">
      <dgm:prSet phldrT="[Текст]"/>
      <dgm:spPr>
        <a:solidFill>
          <a:srgbClr val="0594FF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Century Schoolbook" panose="02040604050505020304" pitchFamily="18" charset="0"/>
            </a:rPr>
            <a:t>дотации и субвенции местным бюджетам</a:t>
          </a:r>
          <a:endParaRPr lang="ru-RU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95E15A1D-2661-44DD-9739-C0876E668A6E}" type="parTrans" cxnId="{EDAF58C8-9B74-4B8C-A5D2-042265591134}">
      <dgm:prSet/>
      <dgm:spPr>
        <a:solidFill>
          <a:srgbClr val="0594FF"/>
        </a:solidFill>
      </dgm:spPr>
      <dgm:t>
        <a:bodyPr/>
        <a:lstStyle/>
        <a:p>
          <a:endParaRPr lang="ru-RU">
            <a:solidFill>
              <a:schemeClr val="tx1"/>
            </a:solidFill>
            <a:latin typeface="Sylfaen" panose="010A0502050306030303" pitchFamily="18" charset="0"/>
          </a:endParaRPr>
        </a:p>
      </dgm:t>
    </dgm:pt>
    <dgm:pt modelId="{C1E04BB0-7133-45CF-A80D-6CC4E3D84C27}" type="sibTrans" cxnId="{EDAF58C8-9B74-4B8C-A5D2-042265591134}">
      <dgm:prSet/>
      <dgm:spPr/>
      <dgm:t>
        <a:bodyPr/>
        <a:lstStyle/>
        <a:p>
          <a:endParaRPr lang="ru-RU">
            <a:solidFill>
              <a:schemeClr val="tx1"/>
            </a:solidFill>
            <a:latin typeface="Sylfaen" panose="010A0502050306030303" pitchFamily="18" charset="0"/>
          </a:endParaRPr>
        </a:p>
      </dgm:t>
    </dgm:pt>
    <dgm:pt modelId="{E91E7C84-C31B-4708-8C46-AA9B7777CDDE}">
      <dgm:prSet phldrT="[Текст]"/>
      <dgm:spPr>
        <a:solidFill>
          <a:srgbClr val="0594FF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Century Schoolbook" panose="02040604050505020304" pitchFamily="18" charset="0"/>
            </a:rPr>
            <a:t>средства, поступающие по взаимным расчетам из федерального бюджета и бюджетов субъектов РФ</a:t>
          </a:r>
          <a:endParaRPr lang="ru-RU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AFC21FEA-AF04-44D3-807F-7F8B31F224FF}" type="parTrans" cxnId="{B50E0B1C-F67F-4B8F-B2DB-5A6F102197C6}">
      <dgm:prSet/>
      <dgm:spPr>
        <a:solidFill>
          <a:srgbClr val="0594FF"/>
        </a:solidFill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B0AB886-24A2-442D-A5A8-8D26F96C51EB}" type="sibTrans" cxnId="{B50E0B1C-F67F-4B8F-B2DB-5A6F102197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B32EC34-D937-47C1-BD25-8E3F8EEA613C}" type="pres">
      <dgm:prSet presAssocID="{633E7FDA-62DD-4B3E-A1C7-54205C8613F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CE5729-B8F4-47CC-B42E-6E060CFA6810}" type="pres">
      <dgm:prSet presAssocID="{E3D55D92-C823-40C5-A945-9964C8015A46}" presName="centerShape" presStyleLbl="node0" presStyleIdx="0" presStyleCnt="1" custScaleX="145706"/>
      <dgm:spPr/>
      <dgm:t>
        <a:bodyPr/>
        <a:lstStyle/>
        <a:p>
          <a:endParaRPr lang="ru-RU"/>
        </a:p>
      </dgm:t>
    </dgm:pt>
    <dgm:pt modelId="{ACFAA13C-E331-4CB1-A675-91BC9B048B7F}" type="pres">
      <dgm:prSet presAssocID="{915BBBC4-C3AB-4BDD-A2B7-1C1FC043F5D7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00B43545-FF4D-4307-A1BA-6D36700A2459}" type="pres">
      <dgm:prSet presAssocID="{3AAE508A-A4AB-44F1-B3AA-42904F431231}" presName="node" presStyleLbl="node1" presStyleIdx="0" presStyleCnt="3" custScaleX="146174" custRadScaleRad="140836" custRadScaleInc="-31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5ED547-EADB-4E9F-9EE4-7D86A7B24A1F}" type="pres">
      <dgm:prSet presAssocID="{95E15A1D-2661-44DD-9739-C0876E668A6E}" presName="parTrans" presStyleLbl="bgSibTrans2D1" presStyleIdx="1" presStyleCnt="3" custLinFactNeighborX="2216" custLinFactNeighborY="10595"/>
      <dgm:spPr/>
      <dgm:t>
        <a:bodyPr/>
        <a:lstStyle/>
        <a:p>
          <a:endParaRPr lang="ru-RU"/>
        </a:p>
      </dgm:t>
    </dgm:pt>
    <dgm:pt modelId="{4DEF81BF-A6FB-4919-BECD-A0072BC18AA0}" type="pres">
      <dgm:prSet presAssocID="{DB9D33C7-CD8B-4BC6-B52B-6066EE0BF2FA}" presName="node" presStyleLbl="node1" presStyleIdx="1" presStyleCnt="3" custScaleX="180207" custScaleY="70112" custRadScaleRad="95615" custRadScaleInc="4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93FBC-2CAF-4D77-A400-E02D234750D9}" type="pres">
      <dgm:prSet presAssocID="{AFC21FEA-AF04-44D3-807F-7F8B31F224FF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64ACEBB0-96C6-468E-9A36-4CD3175DF9AF}" type="pres">
      <dgm:prSet presAssocID="{E91E7C84-C31B-4708-8C46-AA9B7777CDDE}" presName="node" presStyleLbl="node1" presStyleIdx="2" presStyleCnt="3" custScaleX="179119" custRadScaleRad="156046" custRadScaleInc="31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EA2D7F-BB32-48D3-A218-72906EE2CFE0}" type="presOf" srcId="{E91E7C84-C31B-4708-8C46-AA9B7777CDDE}" destId="{64ACEBB0-96C6-468E-9A36-4CD3175DF9AF}" srcOrd="0" destOrd="0" presId="urn:microsoft.com/office/officeart/2005/8/layout/radial4"/>
    <dgm:cxn modelId="{072C423F-746F-4250-9944-D488D9921B0D}" srcId="{E3D55D92-C823-40C5-A945-9964C8015A46}" destId="{3AAE508A-A4AB-44F1-B3AA-42904F431231}" srcOrd="0" destOrd="0" parTransId="{915BBBC4-C3AB-4BDD-A2B7-1C1FC043F5D7}" sibTransId="{31549BBC-5526-4A27-9DCE-7830FCF49963}"/>
    <dgm:cxn modelId="{DA7E87BA-B127-4FE5-A056-3709E83C0FE8}" type="presOf" srcId="{95E15A1D-2661-44DD-9739-C0876E668A6E}" destId="{815ED547-EADB-4E9F-9EE4-7D86A7B24A1F}" srcOrd="0" destOrd="0" presId="urn:microsoft.com/office/officeart/2005/8/layout/radial4"/>
    <dgm:cxn modelId="{3EE55498-EF5A-45D6-95C8-B1250E5DE4B5}" type="presOf" srcId="{DB9D33C7-CD8B-4BC6-B52B-6066EE0BF2FA}" destId="{4DEF81BF-A6FB-4919-BECD-A0072BC18AA0}" srcOrd="0" destOrd="0" presId="urn:microsoft.com/office/officeart/2005/8/layout/radial4"/>
    <dgm:cxn modelId="{0CAE235E-DD97-480C-A05D-F6127BF540BC}" type="presOf" srcId="{E3D55D92-C823-40C5-A945-9964C8015A46}" destId="{0ACE5729-B8F4-47CC-B42E-6E060CFA6810}" srcOrd="0" destOrd="0" presId="urn:microsoft.com/office/officeart/2005/8/layout/radial4"/>
    <dgm:cxn modelId="{599C98CD-13DD-425B-9FF5-B6DA284FAA18}" type="presOf" srcId="{AFC21FEA-AF04-44D3-807F-7F8B31F224FF}" destId="{78893FBC-2CAF-4D77-A400-E02D234750D9}" srcOrd="0" destOrd="0" presId="urn:microsoft.com/office/officeart/2005/8/layout/radial4"/>
    <dgm:cxn modelId="{EDAF58C8-9B74-4B8C-A5D2-042265591134}" srcId="{E3D55D92-C823-40C5-A945-9964C8015A46}" destId="{DB9D33C7-CD8B-4BC6-B52B-6066EE0BF2FA}" srcOrd="1" destOrd="0" parTransId="{95E15A1D-2661-44DD-9739-C0876E668A6E}" sibTransId="{C1E04BB0-7133-45CF-A80D-6CC4E3D84C27}"/>
    <dgm:cxn modelId="{949E7787-FA47-4401-8287-E66669F95041}" type="presOf" srcId="{633E7FDA-62DD-4B3E-A1C7-54205C8613FD}" destId="{7B32EC34-D937-47C1-BD25-8E3F8EEA613C}" srcOrd="0" destOrd="0" presId="urn:microsoft.com/office/officeart/2005/8/layout/radial4"/>
    <dgm:cxn modelId="{B50E0B1C-F67F-4B8F-B2DB-5A6F102197C6}" srcId="{E3D55D92-C823-40C5-A945-9964C8015A46}" destId="{E91E7C84-C31B-4708-8C46-AA9B7777CDDE}" srcOrd="2" destOrd="0" parTransId="{AFC21FEA-AF04-44D3-807F-7F8B31F224FF}" sibTransId="{8B0AB886-24A2-442D-A5A8-8D26F96C51EB}"/>
    <dgm:cxn modelId="{CBD62999-67F4-4473-BD51-210098CCD88B}" type="presOf" srcId="{915BBBC4-C3AB-4BDD-A2B7-1C1FC043F5D7}" destId="{ACFAA13C-E331-4CB1-A675-91BC9B048B7F}" srcOrd="0" destOrd="0" presId="urn:microsoft.com/office/officeart/2005/8/layout/radial4"/>
    <dgm:cxn modelId="{68E41C62-5E05-47D3-AED3-900D55EFE017}" type="presOf" srcId="{3AAE508A-A4AB-44F1-B3AA-42904F431231}" destId="{00B43545-FF4D-4307-A1BA-6D36700A2459}" srcOrd="0" destOrd="0" presId="urn:microsoft.com/office/officeart/2005/8/layout/radial4"/>
    <dgm:cxn modelId="{63AAB529-94B7-4861-B830-AAD97A276F5B}" srcId="{633E7FDA-62DD-4B3E-A1C7-54205C8613FD}" destId="{E3D55D92-C823-40C5-A945-9964C8015A46}" srcOrd="0" destOrd="0" parTransId="{507A8119-C36F-4D0E-AD97-DB53C4ADD745}" sibTransId="{AF25B52A-31EE-4EB8-93E0-C2E932E2979C}"/>
    <dgm:cxn modelId="{F8ED6258-CF59-4537-86C4-D447C3AD3812}" type="presParOf" srcId="{7B32EC34-D937-47C1-BD25-8E3F8EEA613C}" destId="{0ACE5729-B8F4-47CC-B42E-6E060CFA6810}" srcOrd="0" destOrd="0" presId="urn:microsoft.com/office/officeart/2005/8/layout/radial4"/>
    <dgm:cxn modelId="{B5152987-AE61-4BE7-BDF9-6101F82F0553}" type="presParOf" srcId="{7B32EC34-D937-47C1-BD25-8E3F8EEA613C}" destId="{ACFAA13C-E331-4CB1-A675-91BC9B048B7F}" srcOrd="1" destOrd="0" presId="urn:microsoft.com/office/officeart/2005/8/layout/radial4"/>
    <dgm:cxn modelId="{6DB44692-2F99-4EAE-AC72-F81C5517C2B3}" type="presParOf" srcId="{7B32EC34-D937-47C1-BD25-8E3F8EEA613C}" destId="{00B43545-FF4D-4307-A1BA-6D36700A2459}" srcOrd="2" destOrd="0" presId="urn:microsoft.com/office/officeart/2005/8/layout/radial4"/>
    <dgm:cxn modelId="{593C7165-4DC2-4B4B-B663-6B18BD03F849}" type="presParOf" srcId="{7B32EC34-D937-47C1-BD25-8E3F8EEA613C}" destId="{815ED547-EADB-4E9F-9EE4-7D86A7B24A1F}" srcOrd="3" destOrd="0" presId="urn:microsoft.com/office/officeart/2005/8/layout/radial4"/>
    <dgm:cxn modelId="{E6822791-54E1-4916-84BA-5189A2EB1EFA}" type="presParOf" srcId="{7B32EC34-D937-47C1-BD25-8E3F8EEA613C}" destId="{4DEF81BF-A6FB-4919-BECD-A0072BC18AA0}" srcOrd="4" destOrd="0" presId="urn:microsoft.com/office/officeart/2005/8/layout/radial4"/>
    <dgm:cxn modelId="{F5914A7F-93B4-45FA-8F13-05D6CA79C53F}" type="presParOf" srcId="{7B32EC34-D937-47C1-BD25-8E3F8EEA613C}" destId="{78893FBC-2CAF-4D77-A400-E02D234750D9}" srcOrd="5" destOrd="0" presId="urn:microsoft.com/office/officeart/2005/8/layout/radial4"/>
    <dgm:cxn modelId="{97AE461F-E058-4800-939F-90609F8C45A2}" type="presParOf" srcId="{7B32EC34-D937-47C1-BD25-8E3F8EEA613C}" destId="{64ACEBB0-96C6-468E-9A36-4CD3175DF9A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BC694F-8A56-4485-A66A-E45A72BB8A8A}" type="doc">
      <dgm:prSet loTypeId="urn:microsoft.com/office/officeart/2005/8/layout/pyramid2" loCatId="list" qsTypeId="urn:microsoft.com/office/officeart/2005/8/quickstyle/3d2" qsCatId="3D" csTypeId="urn:microsoft.com/office/officeart/2005/8/colors/colorful5" csCatId="colorful" phldr="1"/>
      <dgm:spPr/>
    </dgm:pt>
    <dgm:pt modelId="{BFF046F2-E034-46A6-9F74-F31278E82E2D}">
      <dgm:prSet phldrT="[Текст]" custT="1"/>
      <dgm:spPr/>
      <dgm:t>
        <a:bodyPr/>
        <a:lstStyle/>
        <a:p>
          <a:pPr algn="l"/>
          <a:r>
            <a:rPr lang="ru-RU" sz="1200" dirty="0" smtClean="0">
              <a:latin typeface="Sylfaen" panose="010A0502050306030303" pitchFamily="18" charset="0"/>
            </a:rPr>
            <a:t>муниципальные займы, осуществляемые путем выпуска муниципальных ценных бумаг от имени муниципального образования </a:t>
          </a:r>
          <a:endParaRPr lang="ru-RU" sz="1200" dirty="0">
            <a:latin typeface="Sylfaen" panose="010A0502050306030303" pitchFamily="18" charset="0"/>
          </a:endParaRPr>
        </a:p>
      </dgm:t>
    </dgm:pt>
    <dgm:pt modelId="{0BF7EDC7-9435-44FB-BA33-9FF15001036C}" type="parTrans" cxnId="{B5199B2B-41CA-4654-86F0-B53BAB24EDEC}">
      <dgm:prSet/>
      <dgm:spPr/>
      <dgm:t>
        <a:bodyPr/>
        <a:lstStyle/>
        <a:p>
          <a:endParaRPr lang="ru-RU" sz="1200">
            <a:latin typeface="Sylfaen" panose="010A0502050306030303" pitchFamily="18" charset="0"/>
          </a:endParaRPr>
        </a:p>
      </dgm:t>
    </dgm:pt>
    <dgm:pt modelId="{B532C4A3-5EA3-45F9-94FE-5AB6A62B4D41}" type="sibTrans" cxnId="{B5199B2B-41CA-4654-86F0-B53BAB24EDEC}">
      <dgm:prSet/>
      <dgm:spPr/>
      <dgm:t>
        <a:bodyPr/>
        <a:lstStyle/>
        <a:p>
          <a:endParaRPr lang="ru-RU" sz="1200">
            <a:latin typeface="Sylfaen" panose="010A0502050306030303" pitchFamily="18" charset="0"/>
          </a:endParaRPr>
        </a:p>
      </dgm:t>
    </dgm:pt>
    <dgm:pt modelId="{C89951FB-74B1-4005-8D5B-90A964538A5A}">
      <dgm:prSet phldrT="[Текст]" custT="1"/>
      <dgm:spPr/>
      <dgm:t>
        <a:bodyPr/>
        <a:lstStyle/>
        <a:p>
          <a:pPr algn="l"/>
          <a:r>
            <a:rPr lang="ru-RU" sz="1200" dirty="0" smtClean="0">
              <a:latin typeface="Sylfaen" panose="010A0502050306030303" pitchFamily="18" charset="0"/>
            </a:rPr>
            <a:t>кредиты, полученные от кредитных организаций</a:t>
          </a:r>
          <a:endParaRPr lang="ru-RU" sz="1200" dirty="0">
            <a:latin typeface="Sylfaen" panose="010A0502050306030303" pitchFamily="18" charset="0"/>
          </a:endParaRPr>
        </a:p>
      </dgm:t>
    </dgm:pt>
    <dgm:pt modelId="{2016F54B-94D0-4192-80FB-D78C94D881AC}" type="parTrans" cxnId="{E9D81696-BA8A-4EDF-B1DE-0D073EC1C9DD}">
      <dgm:prSet/>
      <dgm:spPr/>
      <dgm:t>
        <a:bodyPr/>
        <a:lstStyle/>
        <a:p>
          <a:endParaRPr lang="ru-RU" sz="1200">
            <a:latin typeface="Sylfaen" panose="010A0502050306030303" pitchFamily="18" charset="0"/>
          </a:endParaRPr>
        </a:p>
      </dgm:t>
    </dgm:pt>
    <dgm:pt modelId="{813E1F92-8D18-47CF-8E2D-98B502E6DCF4}" type="sibTrans" cxnId="{E9D81696-BA8A-4EDF-B1DE-0D073EC1C9DD}">
      <dgm:prSet/>
      <dgm:spPr/>
      <dgm:t>
        <a:bodyPr/>
        <a:lstStyle/>
        <a:p>
          <a:endParaRPr lang="ru-RU" sz="1200">
            <a:latin typeface="Sylfaen" panose="010A0502050306030303" pitchFamily="18" charset="0"/>
          </a:endParaRPr>
        </a:p>
      </dgm:t>
    </dgm:pt>
    <dgm:pt modelId="{ED5EF84B-9F4F-4ECD-8541-36C084B32C51}">
      <dgm:prSet phldrT="[Текст]" custT="1"/>
      <dgm:spPr/>
      <dgm:t>
        <a:bodyPr/>
        <a:lstStyle/>
        <a:p>
          <a:pPr algn="l"/>
          <a:r>
            <a:rPr lang="ru-RU" sz="1200" dirty="0" smtClean="0">
              <a:latin typeface="Sylfaen" panose="010A0502050306030303" pitchFamily="18" charset="0"/>
            </a:rPr>
            <a:t>бюджетные кредиты, полученные от бюджетов других уровней бюджетной системы РФ</a:t>
          </a:r>
          <a:endParaRPr lang="ru-RU" sz="1200" dirty="0">
            <a:latin typeface="Sylfaen" panose="010A0502050306030303" pitchFamily="18" charset="0"/>
          </a:endParaRPr>
        </a:p>
      </dgm:t>
    </dgm:pt>
    <dgm:pt modelId="{80C019FF-89D4-4BBF-A6EC-32B4F6FB8180}" type="parTrans" cxnId="{006B2A19-0BDD-4E7F-950B-605A8CD85202}">
      <dgm:prSet/>
      <dgm:spPr/>
      <dgm:t>
        <a:bodyPr/>
        <a:lstStyle/>
        <a:p>
          <a:endParaRPr lang="ru-RU" sz="1200">
            <a:latin typeface="Sylfaen" panose="010A0502050306030303" pitchFamily="18" charset="0"/>
          </a:endParaRPr>
        </a:p>
      </dgm:t>
    </dgm:pt>
    <dgm:pt modelId="{C1416342-C8B9-42D1-A9BB-A2244F7DEF9A}" type="sibTrans" cxnId="{006B2A19-0BDD-4E7F-950B-605A8CD85202}">
      <dgm:prSet/>
      <dgm:spPr/>
      <dgm:t>
        <a:bodyPr/>
        <a:lstStyle/>
        <a:p>
          <a:endParaRPr lang="ru-RU" sz="1200">
            <a:latin typeface="Sylfaen" panose="010A0502050306030303" pitchFamily="18" charset="0"/>
          </a:endParaRPr>
        </a:p>
      </dgm:t>
    </dgm:pt>
    <dgm:pt modelId="{D80E84A3-C14F-456A-BA35-E2D7E7B0013D}">
      <dgm:prSet phldrT="[Текст]" custT="1"/>
      <dgm:spPr/>
      <dgm:t>
        <a:bodyPr/>
        <a:lstStyle/>
        <a:p>
          <a:pPr algn="l"/>
          <a:r>
            <a:rPr lang="ru-RU" sz="1200" dirty="0" smtClean="0">
              <a:latin typeface="Sylfaen" panose="010A0502050306030303" pitchFamily="18" charset="0"/>
            </a:rPr>
            <a:t>поступления от продажи имущества, находящегося в муниципальной собственности</a:t>
          </a:r>
          <a:endParaRPr lang="ru-RU" sz="1200" dirty="0">
            <a:latin typeface="Sylfaen" panose="010A0502050306030303" pitchFamily="18" charset="0"/>
          </a:endParaRPr>
        </a:p>
      </dgm:t>
    </dgm:pt>
    <dgm:pt modelId="{2C492563-D9B6-43C6-8E3E-AB663BC84004}" type="parTrans" cxnId="{F21CE4DF-1AB9-4F82-91A6-42FE6BEF84B4}">
      <dgm:prSet/>
      <dgm:spPr/>
      <dgm:t>
        <a:bodyPr/>
        <a:lstStyle/>
        <a:p>
          <a:endParaRPr lang="ru-RU" sz="1200">
            <a:latin typeface="Sylfaen" panose="010A0502050306030303" pitchFamily="18" charset="0"/>
          </a:endParaRPr>
        </a:p>
      </dgm:t>
    </dgm:pt>
    <dgm:pt modelId="{CAC5D6F3-50CD-4227-96EE-9343DD8425AF}" type="sibTrans" cxnId="{F21CE4DF-1AB9-4F82-91A6-42FE6BEF84B4}">
      <dgm:prSet/>
      <dgm:spPr/>
      <dgm:t>
        <a:bodyPr/>
        <a:lstStyle/>
        <a:p>
          <a:endParaRPr lang="ru-RU" sz="1200">
            <a:latin typeface="Sylfaen" panose="010A0502050306030303" pitchFamily="18" charset="0"/>
          </a:endParaRPr>
        </a:p>
      </dgm:t>
    </dgm:pt>
    <dgm:pt modelId="{222CA87B-AB51-449B-90A5-D00073E4F7C8}">
      <dgm:prSet phldrT="[Текст]" custT="1"/>
      <dgm:spPr/>
      <dgm:t>
        <a:bodyPr/>
        <a:lstStyle/>
        <a:p>
          <a:pPr algn="l"/>
          <a:r>
            <a:rPr lang="ru-RU" sz="1200" dirty="0" smtClean="0">
              <a:latin typeface="Sylfaen" panose="010A0502050306030303" pitchFamily="18" charset="0"/>
            </a:rPr>
            <a:t>изменение остатков средств на счетах по учету средств местного бюджета</a:t>
          </a:r>
          <a:endParaRPr lang="ru-RU" sz="1200" dirty="0">
            <a:latin typeface="Sylfaen" panose="010A0502050306030303" pitchFamily="18" charset="0"/>
          </a:endParaRPr>
        </a:p>
      </dgm:t>
    </dgm:pt>
    <dgm:pt modelId="{5A0B38C4-6D31-4041-A33C-D3849EC69C96}" type="parTrans" cxnId="{F2424545-B827-4C60-A08D-735AFE6610CA}">
      <dgm:prSet/>
      <dgm:spPr/>
      <dgm:t>
        <a:bodyPr/>
        <a:lstStyle/>
        <a:p>
          <a:endParaRPr lang="ru-RU" sz="1200"/>
        </a:p>
      </dgm:t>
    </dgm:pt>
    <dgm:pt modelId="{F3418AD3-B20D-4362-9E1E-77FD8ADE25FA}" type="sibTrans" cxnId="{F2424545-B827-4C60-A08D-735AFE6610CA}">
      <dgm:prSet/>
      <dgm:spPr/>
      <dgm:t>
        <a:bodyPr/>
        <a:lstStyle/>
        <a:p>
          <a:endParaRPr lang="ru-RU" sz="1200"/>
        </a:p>
      </dgm:t>
    </dgm:pt>
    <dgm:pt modelId="{226EFCC7-79A3-4C0A-A29B-0EC66B977A7B}" type="pres">
      <dgm:prSet presAssocID="{37BC694F-8A56-4485-A66A-E45A72BB8A8A}" presName="compositeShape" presStyleCnt="0">
        <dgm:presLayoutVars>
          <dgm:dir/>
          <dgm:resizeHandles/>
        </dgm:presLayoutVars>
      </dgm:prSet>
      <dgm:spPr/>
    </dgm:pt>
    <dgm:pt modelId="{984255E8-879A-46F7-A3E2-FABE88279A90}" type="pres">
      <dgm:prSet presAssocID="{37BC694F-8A56-4485-A66A-E45A72BB8A8A}" presName="pyramid" presStyleLbl="node1" presStyleIdx="0" presStyleCnt="1" custScaleY="84210" custLinFactNeighborX="-89852" custLinFactNeighborY="786"/>
      <dgm:spPr>
        <a:solidFill>
          <a:srgbClr val="0594FF"/>
        </a:solidFill>
      </dgm:spPr>
    </dgm:pt>
    <dgm:pt modelId="{40F7F6C3-9A09-44FB-9FDB-36D6581AAB67}" type="pres">
      <dgm:prSet presAssocID="{37BC694F-8A56-4485-A66A-E45A72BB8A8A}" presName="theList" presStyleCnt="0"/>
      <dgm:spPr/>
    </dgm:pt>
    <dgm:pt modelId="{1F04A60F-7E54-49D1-A39D-D91743548E0F}" type="pres">
      <dgm:prSet presAssocID="{BFF046F2-E034-46A6-9F74-F31278E82E2D}" presName="aNode" presStyleLbl="fgAcc1" presStyleIdx="0" presStyleCnt="5" custScaleX="419857" custLinFactY="34121" custLinFactNeighborX="3786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A0C3A-9749-402F-BBB6-D043CB23F7EE}" type="pres">
      <dgm:prSet presAssocID="{BFF046F2-E034-46A6-9F74-F31278E82E2D}" presName="aSpace" presStyleCnt="0"/>
      <dgm:spPr/>
    </dgm:pt>
    <dgm:pt modelId="{206FC933-FA48-4858-BE46-29FEF2D9015E}" type="pres">
      <dgm:prSet presAssocID="{C89951FB-74B1-4005-8D5B-90A964538A5A}" presName="aNode" presStyleLbl="fgAcc1" presStyleIdx="1" presStyleCnt="5" custScaleX="420455" custLinFactY="32668" custLinFactNeighborX="3816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CEDB1-B7BE-4FE4-9210-75BEAA00918F}" type="pres">
      <dgm:prSet presAssocID="{C89951FB-74B1-4005-8D5B-90A964538A5A}" presName="aSpace" presStyleCnt="0"/>
      <dgm:spPr/>
    </dgm:pt>
    <dgm:pt modelId="{D84AE0E0-7D13-4EAC-8F20-693AD3631933}" type="pres">
      <dgm:prSet presAssocID="{ED5EF84B-9F4F-4ECD-8541-36C084B32C51}" presName="aNode" presStyleLbl="fgAcc1" presStyleIdx="2" presStyleCnt="5" custScaleX="420455" custLinFactY="31214" custLinFactNeighborX="3816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DB5DC1-B75E-4385-B8EA-C4B906F891B4}" type="pres">
      <dgm:prSet presAssocID="{ED5EF84B-9F4F-4ECD-8541-36C084B32C51}" presName="aSpace" presStyleCnt="0"/>
      <dgm:spPr/>
    </dgm:pt>
    <dgm:pt modelId="{FD2FDFC2-1A0E-46A3-86F3-34E44D06C65E}" type="pres">
      <dgm:prSet presAssocID="{D80E84A3-C14F-456A-BA35-E2D7E7B0013D}" presName="aNode" presStyleLbl="fgAcc1" presStyleIdx="3" presStyleCnt="5" custScaleX="420453" custLinFactY="29761" custLinFactNeighborX="3816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FA0FB-7FDC-493C-A349-145D39D44769}" type="pres">
      <dgm:prSet presAssocID="{D80E84A3-C14F-456A-BA35-E2D7E7B0013D}" presName="aSpace" presStyleCnt="0"/>
      <dgm:spPr/>
    </dgm:pt>
    <dgm:pt modelId="{E31DC721-3A6D-486D-A7E1-DBB46E5608F6}" type="pres">
      <dgm:prSet presAssocID="{222CA87B-AB51-449B-90A5-D00073E4F7C8}" presName="aNode" presStyleLbl="fgAcc1" presStyleIdx="4" presStyleCnt="5" custScaleX="420455" custLinFactY="27755" custLinFactNeighborX="4420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32126-BFCF-43DD-867D-87C89C8EC873}" type="pres">
      <dgm:prSet presAssocID="{222CA87B-AB51-449B-90A5-D00073E4F7C8}" presName="aSpace" presStyleCnt="0"/>
      <dgm:spPr/>
    </dgm:pt>
  </dgm:ptLst>
  <dgm:cxnLst>
    <dgm:cxn modelId="{F21CE4DF-1AB9-4F82-91A6-42FE6BEF84B4}" srcId="{37BC694F-8A56-4485-A66A-E45A72BB8A8A}" destId="{D80E84A3-C14F-456A-BA35-E2D7E7B0013D}" srcOrd="3" destOrd="0" parTransId="{2C492563-D9B6-43C6-8E3E-AB663BC84004}" sibTransId="{CAC5D6F3-50CD-4227-96EE-9343DD8425AF}"/>
    <dgm:cxn modelId="{E9D81696-BA8A-4EDF-B1DE-0D073EC1C9DD}" srcId="{37BC694F-8A56-4485-A66A-E45A72BB8A8A}" destId="{C89951FB-74B1-4005-8D5B-90A964538A5A}" srcOrd="1" destOrd="0" parTransId="{2016F54B-94D0-4192-80FB-D78C94D881AC}" sibTransId="{813E1F92-8D18-47CF-8E2D-98B502E6DCF4}"/>
    <dgm:cxn modelId="{EBEA94AF-9ADB-4D8C-AF76-BE8595D50FEF}" type="presOf" srcId="{222CA87B-AB51-449B-90A5-D00073E4F7C8}" destId="{E31DC721-3A6D-486D-A7E1-DBB46E5608F6}" srcOrd="0" destOrd="0" presId="urn:microsoft.com/office/officeart/2005/8/layout/pyramid2"/>
    <dgm:cxn modelId="{088754DA-34CE-4EDD-8CCD-A4DA11DA2F57}" type="presOf" srcId="{BFF046F2-E034-46A6-9F74-F31278E82E2D}" destId="{1F04A60F-7E54-49D1-A39D-D91743548E0F}" srcOrd="0" destOrd="0" presId="urn:microsoft.com/office/officeart/2005/8/layout/pyramid2"/>
    <dgm:cxn modelId="{4DC1ECC9-EB82-4C7F-8B15-A34AA2B06438}" type="presOf" srcId="{D80E84A3-C14F-456A-BA35-E2D7E7B0013D}" destId="{FD2FDFC2-1A0E-46A3-86F3-34E44D06C65E}" srcOrd="0" destOrd="0" presId="urn:microsoft.com/office/officeart/2005/8/layout/pyramid2"/>
    <dgm:cxn modelId="{4C25C2AF-98AB-490C-885B-ECA618AB6B45}" type="presOf" srcId="{ED5EF84B-9F4F-4ECD-8541-36C084B32C51}" destId="{D84AE0E0-7D13-4EAC-8F20-693AD3631933}" srcOrd="0" destOrd="0" presId="urn:microsoft.com/office/officeart/2005/8/layout/pyramid2"/>
    <dgm:cxn modelId="{DB751637-1CA0-4BA9-9A62-63D70BFDFEBE}" type="presOf" srcId="{C89951FB-74B1-4005-8D5B-90A964538A5A}" destId="{206FC933-FA48-4858-BE46-29FEF2D9015E}" srcOrd="0" destOrd="0" presId="urn:microsoft.com/office/officeart/2005/8/layout/pyramid2"/>
    <dgm:cxn modelId="{B5199B2B-41CA-4654-86F0-B53BAB24EDEC}" srcId="{37BC694F-8A56-4485-A66A-E45A72BB8A8A}" destId="{BFF046F2-E034-46A6-9F74-F31278E82E2D}" srcOrd="0" destOrd="0" parTransId="{0BF7EDC7-9435-44FB-BA33-9FF15001036C}" sibTransId="{B532C4A3-5EA3-45F9-94FE-5AB6A62B4D41}"/>
    <dgm:cxn modelId="{F2424545-B827-4C60-A08D-735AFE6610CA}" srcId="{37BC694F-8A56-4485-A66A-E45A72BB8A8A}" destId="{222CA87B-AB51-449B-90A5-D00073E4F7C8}" srcOrd="4" destOrd="0" parTransId="{5A0B38C4-6D31-4041-A33C-D3849EC69C96}" sibTransId="{F3418AD3-B20D-4362-9E1E-77FD8ADE25FA}"/>
    <dgm:cxn modelId="{006B2A19-0BDD-4E7F-950B-605A8CD85202}" srcId="{37BC694F-8A56-4485-A66A-E45A72BB8A8A}" destId="{ED5EF84B-9F4F-4ECD-8541-36C084B32C51}" srcOrd="2" destOrd="0" parTransId="{80C019FF-89D4-4BBF-A6EC-32B4F6FB8180}" sibTransId="{C1416342-C8B9-42D1-A9BB-A2244F7DEF9A}"/>
    <dgm:cxn modelId="{6B501A97-DF6E-4622-9BB2-68C389A673C8}" type="presOf" srcId="{37BC694F-8A56-4485-A66A-E45A72BB8A8A}" destId="{226EFCC7-79A3-4C0A-A29B-0EC66B977A7B}" srcOrd="0" destOrd="0" presId="urn:microsoft.com/office/officeart/2005/8/layout/pyramid2"/>
    <dgm:cxn modelId="{06158FDA-9BBA-4836-9F29-76FE7C66F699}" type="presParOf" srcId="{226EFCC7-79A3-4C0A-A29B-0EC66B977A7B}" destId="{984255E8-879A-46F7-A3E2-FABE88279A90}" srcOrd="0" destOrd="0" presId="urn:microsoft.com/office/officeart/2005/8/layout/pyramid2"/>
    <dgm:cxn modelId="{0D61AFF7-B17E-49BF-ABA4-2C6FA8EEB822}" type="presParOf" srcId="{226EFCC7-79A3-4C0A-A29B-0EC66B977A7B}" destId="{40F7F6C3-9A09-44FB-9FDB-36D6581AAB67}" srcOrd="1" destOrd="0" presId="urn:microsoft.com/office/officeart/2005/8/layout/pyramid2"/>
    <dgm:cxn modelId="{5BA87753-62A4-4802-8C1C-69339A34BA04}" type="presParOf" srcId="{40F7F6C3-9A09-44FB-9FDB-36D6581AAB67}" destId="{1F04A60F-7E54-49D1-A39D-D91743548E0F}" srcOrd="0" destOrd="0" presId="urn:microsoft.com/office/officeart/2005/8/layout/pyramid2"/>
    <dgm:cxn modelId="{8F120153-45D1-4455-93C6-109DA76E8F4B}" type="presParOf" srcId="{40F7F6C3-9A09-44FB-9FDB-36D6581AAB67}" destId="{D72A0C3A-9749-402F-BBB6-D043CB23F7EE}" srcOrd="1" destOrd="0" presId="urn:microsoft.com/office/officeart/2005/8/layout/pyramid2"/>
    <dgm:cxn modelId="{F983089D-5C55-4133-A16F-849C0CBA37FA}" type="presParOf" srcId="{40F7F6C3-9A09-44FB-9FDB-36D6581AAB67}" destId="{206FC933-FA48-4858-BE46-29FEF2D9015E}" srcOrd="2" destOrd="0" presId="urn:microsoft.com/office/officeart/2005/8/layout/pyramid2"/>
    <dgm:cxn modelId="{0D773CC1-852E-4A5D-BF28-6E60A121CBCE}" type="presParOf" srcId="{40F7F6C3-9A09-44FB-9FDB-36D6581AAB67}" destId="{3DDCEDB1-B7BE-4FE4-9210-75BEAA00918F}" srcOrd="3" destOrd="0" presId="urn:microsoft.com/office/officeart/2005/8/layout/pyramid2"/>
    <dgm:cxn modelId="{A040FBE1-E24D-4E59-A7E5-B8F5D0C4ED0B}" type="presParOf" srcId="{40F7F6C3-9A09-44FB-9FDB-36D6581AAB67}" destId="{D84AE0E0-7D13-4EAC-8F20-693AD3631933}" srcOrd="4" destOrd="0" presId="urn:microsoft.com/office/officeart/2005/8/layout/pyramid2"/>
    <dgm:cxn modelId="{A05AA89A-58F7-4B71-AF9C-CA2BAAD8348C}" type="presParOf" srcId="{40F7F6C3-9A09-44FB-9FDB-36D6581AAB67}" destId="{25DB5DC1-B75E-4385-B8EA-C4B906F891B4}" srcOrd="5" destOrd="0" presId="urn:microsoft.com/office/officeart/2005/8/layout/pyramid2"/>
    <dgm:cxn modelId="{1408CA7C-07AB-4A83-A0A7-821FECA213A2}" type="presParOf" srcId="{40F7F6C3-9A09-44FB-9FDB-36D6581AAB67}" destId="{FD2FDFC2-1A0E-46A3-86F3-34E44D06C65E}" srcOrd="6" destOrd="0" presId="urn:microsoft.com/office/officeart/2005/8/layout/pyramid2"/>
    <dgm:cxn modelId="{08F143C7-8687-4689-863D-5F909C3134C5}" type="presParOf" srcId="{40F7F6C3-9A09-44FB-9FDB-36D6581AAB67}" destId="{DB0FA0FB-7FDC-493C-A349-145D39D44769}" srcOrd="7" destOrd="0" presId="urn:microsoft.com/office/officeart/2005/8/layout/pyramid2"/>
    <dgm:cxn modelId="{C249C108-F0A0-4A21-9F16-ABFDDC767C93}" type="presParOf" srcId="{40F7F6C3-9A09-44FB-9FDB-36D6581AAB67}" destId="{E31DC721-3A6D-486D-A7E1-DBB46E5608F6}" srcOrd="8" destOrd="0" presId="urn:microsoft.com/office/officeart/2005/8/layout/pyramid2"/>
    <dgm:cxn modelId="{92B4EAC1-87B5-4A91-83B7-3B3C8F0C9EA6}" type="presParOf" srcId="{40F7F6C3-9A09-44FB-9FDB-36D6581AAB67}" destId="{11B32126-BFCF-43DD-867D-87C89C8EC873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C4356D-C280-4270-A62B-179ABD3C4A6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B055A3-9E6A-4786-879B-100429398ED9}">
      <dgm:prSet custT="1"/>
      <dgm:spPr>
        <a:ln>
          <a:solidFill>
            <a:srgbClr val="00B0F0"/>
          </a:solidFill>
        </a:ln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Приволжский район расположен в юго-восточной части </a:t>
          </a:r>
          <a:r>
            <a:rPr lang="ru-RU" sz="18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А</a:t>
          </a: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страханской</a:t>
          </a:r>
          <a:r>
            <a:rPr lang="ru-RU" sz="18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 области</a:t>
          </a: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в дельте реки Волга и граничит на севере с </a:t>
          </a: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Наримановским</a:t>
          </a: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и 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/>
            </a:rPr>
            <a:t>Красноярским районами</a:t>
          </a: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на востоке с </a:t>
          </a: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4"/>
            </a:rPr>
            <a:t>Володарским районом</a:t>
          </a: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и территорией города </a:t>
          </a: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5"/>
            </a:rPr>
            <a:t>Астрахани</a:t>
          </a: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Площадь района составляет 840,9 км².</a:t>
          </a:r>
          <a:endParaRPr lang="ru-RU" sz="1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3F95F-B2E1-45A4-8519-2903AAF5A48A}" type="parTrans" cxnId="{0A15B9E2-D92F-4298-BA39-9568FF8B5774}">
      <dgm:prSet/>
      <dgm:spPr/>
      <dgm:t>
        <a:bodyPr/>
        <a:lstStyle/>
        <a:p>
          <a:endParaRPr lang="ru-RU"/>
        </a:p>
      </dgm:t>
    </dgm:pt>
    <dgm:pt modelId="{7C4A5C8C-AC0A-4DF4-847B-4C33D6A284AA}" type="sibTrans" cxnId="{0A15B9E2-D92F-4298-BA39-9568FF8B5774}">
      <dgm:prSet/>
      <dgm:spPr/>
      <dgm:t>
        <a:bodyPr/>
        <a:lstStyle/>
        <a:p>
          <a:endParaRPr lang="ru-RU"/>
        </a:p>
      </dgm:t>
    </dgm:pt>
    <dgm:pt modelId="{3489A4D3-2782-4015-A74E-D22AEC784A89}" type="pres">
      <dgm:prSet presAssocID="{47C4356D-C280-4270-A62B-179ABD3C4A6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6AB391-259D-43DD-A41A-E79618A86406}" type="pres">
      <dgm:prSet presAssocID="{74B055A3-9E6A-4786-879B-100429398ED9}" presName="circ1TxSh" presStyleLbl="vennNode1" presStyleIdx="0" presStyleCnt="1" custScaleX="98404" custScaleY="90070" custLinFactNeighborX="11978" custLinFactNeighborY="-44612"/>
      <dgm:spPr/>
      <dgm:t>
        <a:bodyPr/>
        <a:lstStyle/>
        <a:p>
          <a:endParaRPr lang="ru-RU"/>
        </a:p>
      </dgm:t>
    </dgm:pt>
  </dgm:ptLst>
  <dgm:cxnLst>
    <dgm:cxn modelId="{6A36F565-77DE-4F84-941F-3CC0CE81E578}" type="presOf" srcId="{74B055A3-9E6A-4786-879B-100429398ED9}" destId="{276AB391-259D-43DD-A41A-E79618A86406}" srcOrd="0" destOrd="0" presId="urn:microsoft.com/office/officeart/2005/8/layout/venn1"/>
    <dgm:cxn modelId="{65377C0E-81EC-4959-AFAF-D17CCD69C553}" type="presOf" srcId="{47C4356D-C280-4270-A62B-179ABD3C4A6E}" destId="{3489A4D3-2782-4015-A74E-D22AEC784A89}" srcOrd="0" destOrd="0" presId="urn:microsoft.com/office/officeart/2005/8/layout/venn1"/>
    <dgm:cxn modelId="{0A15B9E2-D92F-4298-BA39-9568FF8B5774}" srcId="{47C4356D-C280-4270-A62B-179ABD3C4A6E}" destId="{74B055A3-9E6A-4786-879B-100429398ED9}" srcOrd="0" destOrd="0" parTransId="{5043F95F-B2E1-45A4-8519-2903AAF5A48A}" sibTransId="{7C4A5C8C-AC0A-4DF4-847B-4C33D6A284AA}"/>
    <dgm:cxn modelId="{7D93DA29-B0C9-4051-819C-0B16AAE426ED}" type="presParOf" srcId="{3489A4D3-2782-4015-A74E-D22AEC784A89}" destId="{276AB391-259D-43DD-A41A-E79618A86406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8B5FE8-A2BB-43D4-823D-BFD65D51C6B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CC1E35-8FBE-480F-A75C-739ADAD6E3A9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муниципальных образований </a:t>
          </a:r>
          <a:r>
            <a:rPr lang="ru-RU" sz="1400" b="1" u="none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 статусом  сельских поселений,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39  населенных пунктов</a:t>
          </a:r>
        </a:p>
      </dgm:t>
    </dgm:pt>
    <dgm:pt modelId="{DC28B8BF-FE8C-48F7-83DC-9DC3F052B83C}" type="parTrans" cxnId="{58E77BDB-EFCE-4270-9ABD-A4F7D3781CBF}">
      <dgm:prSet/>
      <dgm:spPr/>
      <dgm:t>
        <a:bodyPr/>
        <a:lstStyle/>
        <a:p>
          <a:endParaRPr lang="ru-RU"/>
        </a:p>
      </dgm:t>
    </dgm:pt>
    <dgm:pt modelId="{187FC1D2-4A57-46F5-BED4-6099DA72BA98}" type="sibTrans" cxnId="{58E77BDB-EFCE-4270-9ABD-A4F7D3781CBF}">
      <dgm:prSet/>
      <dgm:spPr/>
      <dgm:t>
        <a:bodyPr/>
        <a:lstStyle/>
        <a:p>
          <a:endParaRPr lang="ru-RU"/>
        </a:p>
      </dgm:t>
    </dgm:pt>
    <dgm:pt modelId="{EF7512A4-8189-44AB-9A44-7CFE7E109ADB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1529 хозяйствующих субъектов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848 индивидуальных предпринимателей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FB9535-70BB-467B-BAB3-96F1E7CD8E90}" type="parTrans" cxnId="{084B64DF-94C9-4C62-A04E-AC6DF506DE97}">
      <dgm:prSet/>
      <dgm:spPr/>
      <dgm:t>
        <a:bodyPr/>
        <a:lstStyle/>
        <a:p>
          <a:endParaRPr lang="ru-RU"/>
        </a:p>
      </dgm:t>
    </dgm:pt>
    <dgm:pt modelId="{758D04D5-CA5F-42E7-BD9D-CAF8D483B038}" type="sibTrans" cxnId="{084B64DF-94C9-4C62-A04E-AC6DF506DE97}">
      <dgm:prSet/>
      <dgm:spPr/>
      <dgm:t>
        <a:bodyPr/>
        <a:lstStyle/>
        <a:p>
          <a:endParaRPr lang="ru-RU"/>
        </a:p>
      </dgm:t>
    </dgm:pt>
    <dgm:pt modelId="{1AA41DF1-9EA5-4194-9CA1-1E33C7E261C2}" type="pres">
      <dgm:prSet presAssocID="{D38B5FE8-A2BB-43D4-823D-BFD65D51C6B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8F314A-F302-402C-A255-3500FE401170}" type="pres">
      <dgm:prSet presAssocID="{88CC1E35-8FBE-480F-A75C-739ADAD6E3A9}" presName="comp" presStyleCnt="0"/>
      <dgm:spPr/>
    </dgm:pt>
    <dgm:pt modelId="{76F0872B-3063-43A5-8EA5-28E0ED2E730A}" type="pres">
      <dgm:prSet presAssocID="{88CC1E35-8FBE-480F-A75C-739ADAD6E3A9}" presName="box" presStyleLbl="node1" presStyleIdx="0" presStyleCnt="2" custScaleX="53285" custScaleY="1042335" custLinFactNeighborX="14301" custLinFactNeighborY="-4998"/>
      <dgm:spPr/>
      <dgm:t>
        <a:bodyPr/>
        <a:lstStyle/>
        <a:p>
          <a:endParaRPr lang="ru-RU"/>
        </a:p>
      </dgm:t>
    </dgm:pt>
    <dgm:pt modelId="{3B89D885-6179-4173-836F-36ED2AC956AE}" type="pres">
      <dgm:prSet presAssocID="{88CC1E35-8FBE-480F-A75C-739ADAD6E3A9}" presName="img" presStyleLbl="fgImgPlace1" presStyleIdx="0" presStyleCnt="2" custScaleX="290042" custScaleY="1353755" custLinFactNeighborX="-38642" custLinFactNeighborY="2947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  <dgm:t>
        <a:bodyPr/>
        <a:lstStyle/>
        <a:p>
          <a:endParaRPr lang="ru-RU"/>
        </a:p>
      </dgm:t>
    </dgm:pt>
    <dgm:pt modelId="{7286D46A-87D5-427D-82A1-D224F19FA5E2}" type="pres">
      <dgm:prSet presAssocID="{88CC1E35-8FBE-480F-A75C-739ADAD6E3A9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3A9A5-B0D3-45C3-8993-9F7F8A6D2B1D}" type="pres">
      <dgm:prSet presAssocID="{187FC1D2-4A57-46F5-BED4-6099DA72BA98}" presName="spacer" presStyleCnt="0"/>
      <dgm:spPr/>
    </dgm:pt>
    <dgm:pt modelId="{84F82FD6-D734-4904-8D75-363E60EA731B}" type="pres">
      <dgm:prSet presAssocID="{EF7512A4-8189-44AB-9A44-7CFE7E109ADB}" presName="comp" presStyleCnt="0"/>
      <dgm:spPr/>
    </dgm:pt>
    <dgm:pt modelId="{FBF101A6-D477-4D9F-A909-E8EC71FC57D7}" type="pres">
      <dgm:prSet presAssocID="{EF7512A4-8189-44AB-9A44-7CFE7E109ADB}" presName="box" presStyleLbl="node1" presStyleIdx="1" presStyleCnt="2" custScaleX="48017" custScaleY="1614048" custLinFactNeighborX="7890" custLinFactNeighborY="-68523"/>
      <dgm:spPr/>
      <dgm:t>
        <a:bodyPr/>
        <a:lstStyle/>
        <a:p>
          <a:endParaRPr lang="ru-RU"/>
        </a:p>
      </dgm:t>
    </dgm:pt>
    <dgm:pt modelId="{C91AC44F-DBF8-4C74-B67A-82D7C53B9D6E}" type="pres">
      <dgm:prSet presAssocID="{EF7512A4-8189-44AB-9A44-7CFE7E109ADB}" presName="img" presStyleLbl="fgImgPlace1" presStyleIdx="1" presStyleCnt="2" custScaleX="285679" custScaleY="1587970" custLinFactNeighborX="-16876" custLinFactNeighborY="-5787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730CFEC3-C88B-4790-9BB9-CE82A15E347A}" type="pres">
      <dgm:prSet presAssocID="{EF7512A4-8189-44AB-9A44-7CFE7E109ADB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4B64DF-94C9-4C62-A04E-AC6DF506DE97}" srcId="{D38B5FE8-A2BB-43D4-823D-BFD65D51C6BA}" destId="{EF7512A4-8189-44AB-9A44-7CFE7E109ADB}" srcOrd="1" destOrd="0" parTransId="{7AFB9535-70BB-467B-BAB3-96F1E7CD8E90}" sibTransId="{758D04D5-CA5F-42E7-BD9D-CAF8D483B038}"/>
    <dgm:cxn modelId="{40A2C589-8116-47C3-AFAC-FE55EC5A0139}" type="presOf" srcId="{EF7512A4-8189-44AB-9A44-7CFE7E109ADB}" destId="{FBF101A6-D477-4D9F-A909-E8EC71FC57D7}" srcOrd="0" destOrd="0" presId="urn:microsoft.com/office/officeart/2005/8/layout/vList4"/>
    <dgm:cxn modelId="{D47510F1-B307-4975-99C9-829751E4E734}" type="presOf" srcId="{EF7512A4-8189-44AB-9A44-7CFE7E109ADB}" destId="{730CFEC3-C88B-4790-9BB9-CE82A15E347A}" srcOrd="1" destOrd="0" presId="urn:microsoft.com/office/officeart/2005/8/layout/vList4"/>
    <dgm:cxn modelId="{58E77BDB-EFCE-4270-9ABD-A4F7D3781CBF}" srcId="{D38B5FE8-A2BB-43D4-823D-BFD65D51C6BA}" destId="{88CC1E35-8FBE-480F-A75C-739ADAD6E3A9}" srcOrd="0" destOrd="0" parTransId="{DC28B8BF-FE8C-48F7-83DC-9DC3F052B83C}" sibTransId="{187FC1D2-4A57-46F5-BED4-6099DA72BA98}"/>
    <dgm:cxn modelId="{FC5BFA1B-08D9-4423-9B95-8238A7B64005}" type="presOf" srcId="{88CC1E35-8FBE-480F-A75C-739ADAD6E3A9}" destId="{7286D46A-87D5-427D-82A1-D224F19FA5E2}" srcOrd="1" destOrd="0" presId="urn:microsoft.com/office/officeart/2005/8/layout/vList4"/>
    <dgm:cxn modelId="{BADAD37F-6502-423D-9322-A99B927CA900}" type="presOf" srcId="{D38B5FE8-A2BB-43D4-823D-BFD65D51C6BA}" destId="{1AA41DF1-9EA5-4194-9CA1-1E33C7E261C2}" srcOrd="0" destOrd="0" presId="urn:microsoft.com/office/officeart/2005/8/layout/vList4"/>
    <dgm:cxn modelId="{E4FA1DEC-5128-472F-82FD-7FB2554B46A0}" type="presOf" srcId="{88CC1E35-8FBE-480F-A75C-739ADAD6E3A9}" destId="{76F0872B-3063-43A5-8EA5-28E0ED2E730A}" srcOrd="0" destOrd="0" presId="urn:microsoft.com/office/officeart/2005/8/layout/vList4"/>
    <dgm:cxn modelId="{15581035-FBAC-47F6-9B49-E760DB8CB400}" type="presParOf" srcId="{1AA41DF1-9EA5-4194-9CA1-1E33C7E261C2}" destId="{588F314A-F302-402C-A255-3500FE401170}" srcOrd="0" destOrd="0" presId="urn:microsoft.com/office/officeart/2005/8/layout/vList4"/>
    <dgm:cxn modelId="{49843E40-263F-444E-A0EF-00AA6073186B}" type="presParOf" srcId="{588F314A-F302-402C-A255-3500FE401170}" destId="{76F0872B-3063-43A5-8EA5-28E0ED2E730A}" srcOrd="0" destOrd="0" presId="urn:microsoft.com/office/officeart/2005/8/layout/vList4"/>
    <dgm:cxn modelId="{0DDF292F-52B0-43E4-A2EC-D2F7A7FE1377}" type="presParOf" srcId="{588F314A-F302-402C-A255-3500FE401170}" destId="{3B89D885-6179-4173-836F-36ED2AC956AE}" srcOrd="1" destOrd="0" presId="urn:microsoft.com/office/officeart/2005/8/layout/vList4"/>
    <dgm:cxn modelId="{92F250B0-8FBB-44F1-BC6A-AB50A9BD7899}" type="presParOf" srcId="{588F314A-F302-402C-A255-3500FE401170}" destId="{7286D46A-87D5-427D-82A1-D224F19FA5E2}" srcOrd="2" destOrd="0" presId="urn:microsoft.com/office/officeart/2005/8/layout/vList4"/>
    <dgm:cxn modelId="{F66A8776-274D-479F-B52A-1B4811917902}" type="presParOf" srcId="{1AA41DF1-9EA5-4194-9CA1-1E33C7E261C2}" destId="{0FC3A9A5-B0D3-45C3-8993-9F7F8A6D2B1D}" srcOrd="1" destOrd="0" presId="urn:microsoft.com/office/officeart/2005/8/layout/vList4"/>
    <dgm:cxn modelId="{5B5124A8-C390-464E-80C6-931E9C5CA803}" type="presParOf" srcId="{1AA41DF1-9EA5-4194-9CA1-1E33C7E261C2}" destId="{84F82FD6-D734-4904-8D75-363E60EA731B}" srcOrd="2" destOrd="0" presId="urn:microsoft.com/office/officeart/2005/8/layout/vList4"/>
    <dgm:cxn modelId="{2C8545BB-298D-4793-B9AD-50F8B7FA03C9}" type="presParOf" srcId="{84F82FD6-D734-4904-8D75-363E60EA731B}" destId="{FBF101A6-D477-4D9F-A909-E8EC71FC57D7}" srcOrd="0" destOrd="0" presId="urn:microsoft.com/office/officeart/2005/8/layout/vList4"/>
    <dgm:cxn modelId="{E85A840A-D2B2-441C-9882-1EFE96218D81}" type="presParOf" srcId="{84F82FD6-D734-4904-8D75-363E60EA731B}" destId="{C91AC44F-DBF8-4C74-B67A-82D7C53B9D6E}" srcOrd="1" destOrd="0" presId="urn:microsoft.com/office/officeart/2005/8/layout/vList4"/>
    <dgm:cxn modelId="{2D72C86C-E9A9-42C2-906A-F33225456DB6}" type="presParOf" srcId="{84F82FD6-D734-4904-8D75-363E60EA731B}" destId="{730CFEC3-C88B-4790-9BB9-CE82A15E347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Relationship Id="rId4" Type="http://schemas.openxmlformats.org/officeDocument/2006/relationships/image" Target="../media/image99.png"/></Relationships>
</file>

<file path=ppt/drawing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image" Target="../media/image98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0.86832</cdr:y>
    </cdr:from>
    <cdr:to>
      <cdr:x>0.21458</cdr:x>
      <cdr:y>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102672" y="4748430"/>
          <a:ext cx="720080" cy="72008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0.03735</cdr:x>
      <cdr:y>0.79713</cdr:y>
    </cdr:from>
    <cdr:to>
      <cdr:x>0.26169</cdr:x>
      <cdr:y>0.89511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6985" y="4602422"/>
          <a:ext cx="702655" cy="56568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0.2755</cdr:x>
      <cdr:y>0.79743</cdr:y>
    </cdr:from>
    <cdr:to>
      <cdr:x>0.46275</cdr:x>
      <cdr:y>0.89381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862899" y="4604161"/>
          <a:ext cx="586489" cy="55649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0.48213</cdr:x>
      <cdr:y>0.79982</cdr:y>
    </cdr:from>
    <cdr:to>
      <cdr:x>0.67359</cdr:x>
      <cdr:y>0.89381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1510083" y="4617945"/>
          <a:ext cx="599706" cy="54270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0.69825</cdr:x>
      <cdr:y>0.79807</cdr:y>
    </cdr:from>
    <cdr:to>
      <cdr:x>0.94051</cdr:x>
      <cdr:y>0.8948</cdr:y>
    </cdr:to>
    <cdr:pic>
      <cdr:nvPicPr>
        <cdr:cNvPr id="5" name="Рисунок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2187021" y="4607843"/>
          <a:ext cx="758776" cy="558488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0.71409</cdr:x>
      <cdr:y>0.43474</cdr:y>
    </cdr:from>
    <cdr:to>
      <cdr:x>0.97179</cdr:x>
      <cdr:y>0.47206</cdr:y>
    </cdr:to>
    <cdr:sp macro="" textlink="">
      <cdr:nvSpPr>
        <cdr:cNvPr id="6" name="TextBox 2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36636" y="2510091"/>
          <a:ext cx="807153" cy="215444"/>
        </a:xfrm>
        <a:prstGeom xmlns:a="http://schemas.openxmlformats.org/drawingml/2006/main" prst="rect">
          <a:avLst/>
        </a:prstGeom>
        <a:solidFill xmlns:a="http://schemas.openxmlformats.org/drawingml/2006/main">
          <a:srgbClr val="E509B6"/>
        </a:solidFill>
        <a:ln xmlns:a="http://schemas.openxmlformats.org/drawingml/2006/main">
          <a:noFill/>
        </a:ln>
        <a:extLst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pPr algn="ctr"/>
          <a:r>
            <a:rPr lang="ru-RU" altLang="en-US" sz="800" i="1" dirty="0" smtClean="0">
              <a:latin typeface="Bookman Old Style" panose="02050604050505020204" pitchFamily="18" charset="0"/>
            </a:rPr>
            <a:t>0,1%</a:t>
          </a:r>
          <a:endParaRPr lang="ru-RU" altLang="en-US" sz="800" i="1" dirty="0">
            <a:latin typeface="Bookman Old Style" panose="020506040505050202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0.71409</cdr:x>
      <cdr:y>0.43474</cdr:y>
    </cdr:from>
    <cdr:to>
      <cdr:x>0.97179</cdr:x>
      <cdr:y>0.47206</cdr:y>
    </cdr:to>
    <cdr:sp macro="" textlink="">
      <cdr:nvSpPr>
        <cdr:cNvPr id="6" name="TextBox 2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36636" y="2510091"/>
          <a:ext cx="807153" cy="215444"/>
        </a:xfrm>
        <a:prstGeom xmlns:a="http://schemas.openxmlformats.org/drawingml/2006/main" prst="rect">
          <a:avLst/>
        </a:prstGeom>
        <a:solidFill xmlns:a="http://schemas.openxmlformats.org/drawingml/2006/main">
          <a:srgbClr val="E509B6"/>
        </a:solidFill>
        <a:ln xmlns:a="http://schemas.openxmlformats.org/drawingml/2006/main">
          <a:noFill/>
        </a:ln>
        <a:extLst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pPr algn="ctr"/>
          <a:r>
            <a:rPr lang="ru-RU" altLang="en-US" sz="800" i="1" dirty="0" smtClean="0">
              <a:latin typeface="Bookman Old Style" panose="02050604050505020204" pitchFamily="18" charset="0"/>
            </a:rPr>
            <a:t>4,7%</a:t>
          </a:r>
          <a:endParaRPr lang="ru-RU" altLang="en-US" sz="800" i="1" dirty="0">
            <a:latin typeface="Bookman Old Style" panose="020506040505050202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0.32298</cdr:x>
      <cdr:y>0.81636</cdr:y>
    </cdr:from>
    <cdr:to>
      <cdr:x>0.60056</cdr:x>
      <cdr:y>0.93632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37080" y="4713457"/>
          <a:ext cx="805364" cy="69261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0.64124</cdr:x>
      <cdr:y>0.81784</cdr:y>
    </cdr:from>
    <cdr:to>
      <cdr:x>0.92203</cdr:x>
      <cdr:y>0.93669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860468" y="4721977"/>
          <a:ext cx="814678" cy="686209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0.90009</cdr:y>
    </cdr:from>
    <cdr:to>
      <cdr:x>0.1614</cdr:x>
      <cdr:y>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66672" y="5149886"/>
          <a:ext cx="571624" cy="57162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8B83756-5689-4D0E-8321-0D362D522639}" type="datetimeFigureOut">
              <a:rPr lang="ru-RU"/>
              <a:pPr>
                <a:defRPr/>
              </a:pPr>
              <a:t>31.07.2023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705"/>
            <a:ext cx="5438775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218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0218"/>
            <a:ext cx="2946400" cy="4964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C54114-A218-4CB0-9BB6-868F0F145F9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15790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4114-A218-4CB0-9BB6-868F0F145F9A}" type="slidenum">
              <a:rPr lang="ru-RU" altLang="en-US" smtClean="0"/>
              <a:pPr/>
              <a:t>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1148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4114-A218-4CB0-9BB6-868F0F145F9A}" type="slidenum">
              <a:rPr lang="ru-RU" altLang="en-US" smtClean="0"/>
              <a:pPr/>
              <a:t>19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66254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UY" altLang="ru-RU" smtClean="0"/>
          </a:p>
        </p:txBody>
      </p:sp>
      <p:sp>
        <p:nvSpPr>
          <p:cNvPr id="686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89D2F34-92FC-48F2-A32B-909B9160007A}" type="slidenum">
              <a:rPr lang="es-UY" altLang="ru-RU">
                <a:latin typeface="Arial" panose="020B0604020202020204" pitchFamily="34" charset="0"/>
              </a:rPr>
              <a:pPr/>
              <a:t>47</a:t>
            </a:fld>
            <a:endParaRPr lang="es-UY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4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4114-A218-4CB0-9BB6-868F0F145F9A}" type="slidenum">
              <a:rPr lang="ru-RU" altLang="en-US" smtClean="0"/>
              <a:pPr/>
              <a:t>55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07081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4114-A218-4CB0-9BB6-868F0F145F9A}" type="slidenum">
              <a:rPr lang="ru-RU" altLang="en-US" smtClean="0"/>
              <a:pPr/>
              <a:t>65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06591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B4CD65C-70A2-429F-B67F-6CD0EEB19FD5}" type="slidenum">
              <a:rPr lang="ru-RU" altLang="en-US"/>
              <a:pPr/>
              <a:t>66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2878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7959E-DFA2-4BA6-B9F7-BC61B0D413DB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2A935-1D12-403E-B797-6A083F57531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55712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17FCD-69AD-47D8-A370-9D2DFFCEC39F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521DA-6495-4004-9D8A-B219B44CD22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3412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71E77-20A4-43CD-9F1F-F21EF7F2708B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801A4-B6F5-41D7-BEED-E56EAB6C978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1080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2D537-94C5-47D6-9E44-B897E74BCB66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94467-0355-4D13-B54D-8702C4D2D1E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8412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D39E7-301D-45C2-9431-D31E17643723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BC5EE-23DD-4BCC-B860-9BA54C0C509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4283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F8725-5700-48C2-A7DE-F671A12E6677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4E2E0-FE50-4D8F-B726-2D96400FD28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57081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F86A6-BC2A-48EB-A0CD-FB68BBE8A6E4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641E-6995-4F6F-BE99-F0D5FD2F607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43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92D69-105C-44A2-B436-4C5A2B7BD7AF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24949-767A-472B-8FE8-012BF4C7EC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5609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25481-34F7-424E-B53E-E9BF963127AE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D3135-B7CE-4C5F-A31C-0E8FC3C9C1D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2523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C67C7-DEDD-4C84-93A0-265BFF15484E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4DE27-BFA9-4F72-AA10-855F009EF44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5742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3CBE2-35F5-4D27-BC53-730EC3E522DA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6B22F-28D7-41C3-8004-B1E5D0982D3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3821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C0F3F-E719-4FC3-95C6-D98210198192}" type="datetimeFigureOut">
              <a:rPr lang="ru-RU"/>
              <a:pPr>
                <a:defRPr/>
              </a:pPr>
              <a:t>31.07.2023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E00CCFB-3AF8-4241-98B5-9BC0077D6E6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slide" Target="slide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2.xml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14.png"/><Relationship Id="rId7" Type="http://schemas.openxmlformats.org/officeDocument/2006/relationships/image" Target="../media/image3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16.png"/><Relationship Id="rId5" Type="http://schemas.openxmlformats.org/officeDocument/2006/relationships/image" Target="../media/image34.jpeg"/><Relationship Id="rId10" Type="http://schemas.openxmlformats.org/officeDocument/2006/relationships/image" Target="../media/image7.jpeg"/><Relationship Id="rId4" Type="http://schemas.openxmlformats.org/officeDocument/2006/relationships/slide" Target="slide4.xml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3.xml"/><Relationship Id="rId7" Type="http://schemas.openxmlformats.org/officeDocument/2006/relationships/slide" Target="slide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3.xml"/><Relationship Id="rId9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1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7.jpeg"/><Relationship Id="rId5" Type="http://schemas.openxmlformats.org/officeDocument/2006/relationships/image" Target="../media/image43.jpeg"/><Relationship Id="rId10" Type="http://schemas.openxmlformats.org/officeDocument/2006/relationships/slide" Target="slide4.xml"/><Relationship Id="rId4" Type="http://schemas.openxmlformats.org/officeDocument/2006/relationships/image" Target="../media/image42.jpe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4.xml"/><Relationship Id="rId7" Type="http://schemas.openxmlformats.org/officeDocument/2006/relationships/slide" Target="slide3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4.xml"/><Relationship Id="rId9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51.pn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5.jpeg"/><Relationship Id="rId3" Type="http://schemas.openxmlformats.org/officeDocument/2006/relationships/image" Target="../media/image53.png"/><Relationship Id="rId21" Type="http://schemas.openxmlformats.org/officeDocument/2006/relationships/image" Target="../media/image16.pn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17" Type="http://schemas.openxmlformats.org/officeDocument/2006/relationships/slide" Target="slide4.xml"/><Relationship Id="rId2" Type="http://schemas.openxmlformats.org/officeDocument/2006/relationships/image" Target="../media/image52.png"/><Relationship Id="rId16" Type="http://schemas.openxmlformats.org/officeDocument/2006/relationships/image" Target="../media/image1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5" Type="http://schemas.openxmlformats.org/officeDocument/2006/relationships/slide" Target="slide3.xml"/><Relationship Id="rId10" Type="http://schemas.openxmlformats.org/officeDocument/2006/relationships/image" Target="../media/image60.png"/><Relationship Id="rId19" Type="http://schemas.openxmlformats.org/officeDocument/2006/relationships/image" Target="../media/image7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5.xml"/><Relationship Id="rId7" Type="http://schemas.openxmlformats.org/officeDocument/2006/relationships/slide" Target="slide3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5.xml"/><Relationship Id="rId9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6.xml"/><Relationship Id="rId7" Type="http://schemas.openxmlformats.org/officeDocument/2006/relationships/slide" Target="slide3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6.xml"/><Relationship Id="rId9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7.xml"/><Relationship Id="rId7" Type="http://schemas.openxmlformats.org/officeDocument/2006/relationships/slide" Target="slide3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7.xml"/><Relationship Id="rId9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8.jpeg"/><Relationship Id="rId7" Type="http://schemas.openxmlformats.org/officeDocument/2006/relationships/image" Target="../media/image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.png"/><Relationship Id="rId7" Type="http://schemas.openxmlformats.org/officeDocument/2006/relationships/slide" Target="slide24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slide" Target="slide3.xml"/><Relationship Id="rId9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70.jpeg"/><Relationship Id="rId5" Type="http://schemas.openxmlformats.org/officeDocument/2006/relationships/diagramData" Target="../diagrams/data8.xml"/><Relationship Id="rId10" Type="http://schemas.openxmlformats.org/officeDocument/2006/relationships/image" Target="../media/image69.png"/><Relationship Id="rId4" Type="http://schemas.openxmlformats.org/officeDocument/2006/relationships/slide" Target="slide23.xml"/><Relationship Id="rId9" Type="http://schemas.microsoft.com/office/2007/relationships/diagramDrawing" Target="../diagrams/drawing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4.png"/><Relationship Id="rId7" Type="http://schemas.openxmlformats.org/officeDocument/2006/relationships/chart" Target="../charts/chart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slide" Target="slide23.xml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4.png"/><Relationship Id="rId7" Type="http://schemas.openxmlformats.org/officeDocument/2006/relationships/chart" Target="../charts/chart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10" Type="http://schemas.openxmlformats.org/officeDocument/2006/relationships/image" Target="../media/image16.png"/><Relationship Id="rId4" Type="http://schemas.openxmlformats.org/officeDocument/2006/relationships/slide" Target="slide23.xml"/><Relationship Id="rId9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9.xml"/><Relationship Id="rId12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9.xml"/><Relationship Id="rId11" Type="http://schemas.openxmlformats.org/officeDocument/2006/relationships/image" Target="../media/image7.jpeg"/><Relationship Id="rId5" Type="http://schemas.openxmlformats.org/officeDocument/2006/relationships/chart" Target="../charts/chart7.xml"/><Relationship Id="rId10" Type="http://schemas.microsoft.com/office/2007/relationships/diagramDrawing" Target="../diagrams/drawing9.xml"/><Relationship Id="rId4" Type="http://schemas.openxmlformats.org/officeDocument/2006/relationships/slide" Target="slide23.xml"/><Relationship Id="rId9" Type="http://schemas.openxmlformats.org/officeDocument/2006/relationships/diagramColors" Target="../diagrams/colors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slide" Target="slide31.xml"/><Relationship Id="rId12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slide" Target="slide34.xml"/><Relationship Id="rId5" Type="http://schemas.openxmlformats.org/officeDocument/2006/relationships/image" Target="../media/image6.png"/><Relationship Id="rId10" Type="http://schemas.openxmlformats.org/officeDocument/2006/relationships/slide" Target="slide33.xml"/><Relationship Id="rId4" Type="http://schemas.openxmlformats.org/officeDocument/2006/relationships/slide" Target="slide29.xml"/><Relationship Id="rId9" Type="http://schemas.openxmlformats.org/officeDocument/2006/relationships/slide" Target="slide3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4.png"/><Relationship Id="rId7" Type="http://schemas.openxmlformats.org/officeDocument/2006/relationships/image" Target="../media/image7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4.png"/><Relationship Id="rId10" Type="http://schemas.openxmlformats.org/officeDocument/2006/relationships/image" Target="../media/image16.png"/><Relationship Id="rId4" Type="http://schemas.openxmlformats.org/officeDocument/2006/relationships/slide" Target="slide28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13" Type="http://schemas.openxmlformats.org/officeDocument/2006/relationships/image" Target="../media/image11.png"/><Relationship Id="rId18" Type="http://schemas.openxmlformats.org/officeDocument/2006/relationships/slide" Target="slide62.xml"/><Relationship Id="rId3" Type="http://schemas.openxmlformats.org/officeDocument/2006/relationships/image" Target="../media/image6.png"/><Relationship Id="rId7" Type="http://schemas.openxmlformats.org/officeDocument/2006/relationships/slide" Target="slide48.xml"/><Relationship Id="rId12" Type="http://schemas.openxmlformats.org/officeDocument/2006/relationships/image" Target="../media/image10.jpeg"/><Relationship Id="rId17" Type="http://schemas.openxmlformats.org/officeDocument/2006/relationships/image" Target="../media/image13.png"/><Relationship Id="rId2" Type="http://schemas.openxmlformats.org/officeDocument/2006/relationships/slide" Target="slide4.xml"/><Relationship Id="rId16" Type="http://schemas.openxmlformats.org/officeDocument/2006/relationships/slide" Target="slide6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image" Target="../media/image9.jpeg"/><Relationship Id="rId5" Type="http://schemas.openxmlformats.org/officeDocument/2006/relationships/slide" Target="slide28.xml"/><Relationship Id="rId15" Type="http://schemas.openxmlformats.org/officeDocument/2006/relationships/slide" Target="slide65.xml"/><Relationship Id="rId10" Type="http://schemas.openxmlformats.org/officeDocument/2006/relationships/image" Target="../media/image8.jpeg"/><Relationship Id="rId4" Type="http://schemas.openxmlformats.org/officeDocument/2006/relationships/slide" Target="slide23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0.xml"/><Relationship Id="rId7" Type="http://schemas.openxmlformats.org/officeDocument/2006/relationships/slide" Target="slide3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77.jpeg"/><Relationship Id="rId4" Type="http://schemas.openxmlformats.org/officeDocument/2006/relationships/diagramQuickStyle" Target="../diagrams/quickStyle10.xml"/><Relationship Id="rId9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1.xml"/><Relationship Id="rId7" Type="http://schemas.openxmlformats.org/officeDocument/2006/relationships/slide" Target="slide3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78.jpeg"/><Relationship Id="rId4" Type="http://schemas.openxmlformats.org/officeDocument/2006/relationships/diagramQuickStyle" Target="../diagrams/quickStyle11.xml"/><Relationship Id="rId9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image" Target="../media/image7.jpeg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9.jpeg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slide" Target="slide28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.jpeg"/><Relationship Id="rId4" Type="http://schemas.openxmlformats.org/officeDocument/2006/relationships/slide" Target="slide2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40.xml"/><Relationship Id="rId3" Type="http://schemas.openxmlformats.org/officeDocument/2006/relationships/image" Target="../media/image6.png"/><Relationship Id="rId7" Type="http://schemas.openxmlformats.org/officeDocument/2006/relationships/slide" Target="slide41.xml"/><Relationship Id="rId12" Type="http://schemas.openxmlformats.org/officeDocument/2006/relationships/slide" Target="slide47.xml"/><Relationship Id="rId2" Type="http://schemas.openxmlformats.org/officeDocument/2006/relationships/slide" Target="slide4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11" Type="http://schemas.openxmlformats.org/officeDocument/2006/relationships/slide" Target="slide45.xml"/><Relationship Id="rId5" Type="http://schemas.openxmlformats.org/officeDocument/2006/relationships/slide" Target="slide38.xml"/><Relationship Id="rId15" Type="http://schemas.openxmlformats.org/officeDocument/2006/relationships/slide" Target="slide3.xml"/><Relationship Id="rId10" Type="http://schemas.openxmlformats.org/officeDocument/2006/relationships/slide" Target="slide46.xml"/><Relationship Id="rId4" Type="http://schemas.openxmlformats.org/officeDocument/2006/relationships/slide" Target="slide37.xml"/><Relationship Id="rId9" Type="http://schemas.openxmlformats.org/officeDocument/2006/relationships/slide" Target="slide43.xml"/><Relationship Id="rId1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2.xml"/><Relationship Id="rId7" Type="http://schemas.openxmlformats.org/officeDocument/2006/relationships/slide" Target="slide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2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12.xml"/><Relationship Id="rId9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jpeg"/><Relationship Id="rId4" Type="http://schemas.openxmlformats.org/officeDocument/2006/relationships/slide" Target="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jpeg"/><Relationship Id="rId4" Type="http://schemas.openxmlformats.org/officeDocument/2006/relationships/slide" Target="slide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17.xml"/><Relationship Id="rId3" Type="http://schemas.openxmlformats.org/officeDocument/2006/relationships/image" Target="../media/image6.png"/><Relationship Id="rId21" Type="http://schemas.openxmlformats.org/officeDocument/2006/relationships/slide" Target="slide21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20.xml"/><Relationship Id="rId2" Type="http://schemas.openxmlformats.org/officeDocument/2006/relationships/slide" Target="slide5.xml"/><Relationship Id="rId16" Type="http://schemas.openxmlformats.org/officeDocument/2006/relationships/image" Target="../media/image14.png"/><Relationship Id="rId20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24" Type="http://schemas.openxmlformats.org/officeDocument/2006/relationships/image" Target="../media/image16.png"/><Relationship Id="rId5" Type="http://schemas.openxmlformats.org/officeDocument/2006/relationships/slide" Target="slide7.xml"/><Relationship Id="rId15" Type="http://schemas.openxmlformats.org/officeDocument/2006/relationships/slide" Target="slide3.xml"/><Relationship Id="rId23" Type="http://schemas.openxmlformats.org/officeDocument/2006/relationships/image" Target="../media/image15.jpeg"/><Relationship Id="rId10" Type="http://schemas.openxmlformats.org/officeDocument/2006/relationships/slide" Target="slide12.xml"/><Relationship Id="rId19" Type="http://schemas.openxmlformats.org/officeDocument/2006/relationships/slide" Target="slide18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slide" Target="slide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slide" Target="slide36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slide" Target="slide36.xml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slide" Target="slide36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7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chart" Target="../charts/chart13.xml"/><Relationship Id="rId7" Type="http://schemas.openxmlformats.org/officeDocument/2006/relationships/chart" Target="../charts/chart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chart" Target="../charts/char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slide" Target="slide36.xml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14.png"/><Relationship Id="rId7" Type="http://schemas.openxmlformats.org/officeDocument/2006/relationships/image" Target="../media/image8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10" Type="http://schemas.openxmlformats.org/officeDocument/2006/relationships/image" Target="../media/image16.png"/><Relationship Id="rId4" Type="http://schemas.openxmlformats.org/officeDocument/2006/relationships/slide" Target="slide36.xml"/><Relationship Id="rId9" Type="http://schemas.openxmlformats.org/officeDocument/2006/relationships/chart" Target="../charts/chart2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6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13" Type="http://schemas.openxmlformats.org/officeDocument/2006/relationships/slide" Target="slide61.xml"/><Relationship Id="rId1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slide" Target="slide55.xml"/><Relationship Id="rId12" Type="http://schemas.openxmlformats.org/officeDocument/2006/relationships/image" Target="../media/image14.png"/><Relationship Id="rId17" Type="http://schemas.openxmlformats.org/officeDocument/2006/relationships/image" Target="../media/image7.jpeg"/><Relationship Id="rId2" Type="http://schemas.openxmlformats.org/officeDocument/2006/relationships/slide" Target="slide49.xml"/><Relationship Id="rId16" Type="http://schemas.openxmlformats.org/officeDocument/2006/relationships/slide" Target="slide5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11" Type="http://schemas.openxmlformats.org/officeDocument/2006/relationships/slide" Target="slide3.xml"/><Relationship Id="rId5" Type="http://schemas.openxmlformats.org/officeDocument/2006/relationships/slide" Target="slide51.xml"/><Relationship Id="rId15" Type="http://schemas.openxmlformats.org/officeDocument/2006/relationships/slide" Target="slide56.xml"/><Relationship Id="rId10" Type="http://schemas.openxmlformats.org/officeDocument/2006/relationships/slide" Target="slide59.xml"/><Relationship Id="rId4" Type="http://schemas.openxmlformats.org/officeDocument/2006/relationships/slide" Target="slide50.xml"/><Relationship Id="rId9" Type="http://schemas.openxmlformats.org/officeDocument/2006/relationships/slide" Target="slide57.xml"/><Relationship Id="rId14" Type="http://schemas.openxmlformats.org/officeDocument/2006/relationships/slide" Target="slide5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7.jpeg"/><Relationship Id="rId7" Type="http://schemas.openxmlformats.org/officeDocument/2006/relationships/image" Target="../media/image7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jpeg"/><Relationship Id="rId7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chart" Target="../charts/chart23.xml"/><Relationship Id="rId7" Type="http://schemas.openxmlformats.org/officeDocument/2006/relationships/slide" Target="slide48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88.jpeg"/><Relationship Id="rId9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slide" Target="slide48.xml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png"/><Relationship Id="rId3" Type="http://schemas.openxmlformats.org/officeDocument/2006/relationships/image" Target="../media/image14.png"/><Relationship Id="rId7" Type="http://schemas.openxmlformats.org/officeDocument/2006/relationships/image" Target="../media/image93.jpeg"/><Relationship Id="rId12" Type="http://schemas.openxmlformats.org/officeDocument/2006/relationships/image" Target="../media/image98.png"/><Relationship Id="rId2" Type="http://schemas.openxmlformats.org/officeDocument/2006/relationships/slide" Target="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jpe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slide" Target="slide48.xml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4.png"/><Relationship Id="rId7" Type="http://schemas.openxmlformats.org/officeDocument/2006/relationships/image" Target="../media/image10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slide" Target="slide48.xml"/><Relationship Id="rId9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slide" Target="slide4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chart" Target="../charts/chart25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7.jpeg"/><Relationship Id="rId5" Type="http://schemas.openxmlformats.org/officeDocument/2006/relationships/chart" Target="../charts/chart27.xml"/><Relationship Id="rId10" Type="http://schemas.openxmlformats.org/officeDocument/2006/relationships/image" Target="../media/image109.jpeg"/><Relationship Id="rId4" Type="http://schemas.openxmlformats.org/officeDocument/2006/relationships/chart" Target="../charts/chart26.xml"/><Relationship Id="rId9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image" Target="../media/image14.png"/><Relationship Id="rId7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chart" Target="../charts/chart28.xml"/><Relationship Id="rId10" Type="http://schemas.openxmlformats.org/officeDocument/2006/relationships/image" Target="../media/image16.png"/><Relationship Id="rId4" Type="http://schemas.openxmlformats.org/officeDocument/2006/relationships/slide" Target="slide48.xml"/><Relationship Id="rId9" Type="http://schemas.openxmlformats.org/officeDocument/2006/relationships/chart" Target="../charts/chart30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14.png"/><Relationship Id="rId7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chart" Target="../charts/chart31.xml"/><Relationship Id="rId10" Type="http://schemas.openxmlformats.org/officeDocument/2006/relationships/image" Target="../media/image16.png"/><Relationship Id="rId4" Type="http://schemas.openxmlformats.org/officeDocument/2006/relationships/slide" Target="slide48.xml"/><Relationship Id="rId9" Type="http://schemas.openxmlformats.org/officeDocument/2006/relationships/chart" Target="../charts/chart3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5.jpeg"/><Relationship Id="rId4" Type="http://schemas.openxmlformats.org/officeDocument/2006/relationships/slide" Target="slide4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6.xml"/><Relationship Id="rId3" Type="http://schemas.openxmlformats.org/officeDocument/2006/relationships/slide" Target="slide3.xml"/><Relationship Id="rId7" Type="http://schemas.openxmlformats.org/officeDocument/2006/relationships/image" Target="../media/image112.jpe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5.xml"/><Relationship Id="rId5" Type="http://schemas.openxmlformats.org/officeDocument/2006/relationships/slide" Target="slide4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diagramLayout" Target="../diagrams/layout1.xml"/><Relationship Id="rId7" Type="http://schemas.openxmlformats.org/officeDocument/2006/relationships/slide" Target="slide3.xml"/><Relationship Id="rId12" Type="http://schemas.openxmlformats.org/officeDocument/2006/relationships/image" Target="../media/image22.jpeg"/><Relationship Id="rId17" Type="http://schemas.openxmlformats.org/officeDocument/2006/relationships/image" Target="../media/image27.gif"/><Relationship Id="rId2" Type="http://schemas.openxmlformats.org/officeDocument/2006/relationships/diagramData" Target="../diagrams/data1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21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16.png"/><Relationship Id="rId4" Type="http://schemas.openxmlformats.org/officeDocument/2006/relationships/diagramQuickStyle" Target="../diagrams/quickStyle1.xml"/><Relationship Id="rId9" Type="http://schemas.openxmlformats.org/officeDocument/2006/relationships/slide" Target="slide4.xml"/><Relationship Id="rId1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slide" Target="slide4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7.jpeg"/><Relationship Id="rId4" Type="http://schemas.openxmlformats.org/officeDocument/2006/relationships/slide" Target="slide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084;&#1086;&#1080;&#1092;&#1080;&#1085;&#1072;&#1085;&#1089;&#1099;.&#1088;&#1092;/project/den-finzozh-znanij/materialy-dlya-provedeniya-urokov/" TargetMode="External"/><Relationship Id="rId5" Type="http://schemas.openxmlformats.org/officeDocument/2006/relationships/image" Target="../media/image116.png"/><Relationship Id="rId4" Type="http://schemas.openxmlformats.org/officeDocument/2006/relationships/image" Target="../media/image7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2.png"/><Relationship Id="rId18" Type="http://schemas.openxmlformats.org/officeDocument/2006/relationships/image" Target="../media/image125.png"/><Relationship Id="rId26" Type="http://schemas.openxmlformats.org/officeDocument/2006/relationships/slide" Target="slide3.xml"/><Relationship Id="rId3" Type="http://schemas.openxmlformats.org/officeDocument/2006/relationships/image" Target="../media/image117.png"/><Relationship Id="rId21" Type="http://schemas.openxmlformats.org/officeDocument/2006/relationships/hyperlink" Target="https://minfin.gov.ru/" TargetMode="External"/><Relationship Id="rId7" Type="http://schemas.openxmlformats.org/officeDocument/2006/relationships/hyperlink" Target="programs.gov.ru" TargetMode="External"/><Relationship Id="rId12" Type="http://schemas.openxmlformats.org/officeDocument/2006/relationships/image" Target="../media/image121.png"/><Relationship Id="rId17" Type="http://schemas.openxmlformats.org/officeDocument/2006/relationships/hyperlink" Target="http://www.bus.gov.ru/" TargetMode="External"/><Relationship Id="rId25" Type="http://schemas.openxmlformats.org/officeDocument/2006/relationships/hyperlink" Target="https://roskazna.gov.ru/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4.png"/><Relationship Id="rId20" Type="http://schemas.openxmlformats.org/officeDocument/2006/relationships/image" Target="../media/image127.png"/><Relationship Id="rId29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udget.gov.ru/" TargetMode="External"/><Relationship Id="rId11" Type="http://schemas.openxmlformats.org/officeDocument/2006/relationships/hyperlink" Target="http://economy.gov.ru/wps/wcm/connect/economylib4/mer/main++++++" TargetMode="External"/><Relationship Id="rId24" Type="http://schemas.openxmlformats.org/officeDocument/2006/relationships/hyperlink" Target="https://open.midural.ru/" TargetMode="External"/><Relationship Id="rId5" Type="http://schemas.openxmlformats.org/officeDocument/2006/relationships/image" Target="../media/image118.png"/><Relationship Id="rId15" Type="http://schemas.openxmlformats.org/officeDocument/2006/relationships/hyperlink" Target="http://www.astrobl.ru/" TargetMode="External"/><Relationship Id="rId23" Type="http://schemas.openxmlformats.org/officeDocument/2006/relationships/hyperlink" Target="https://minfin.astrobl.ru/" TargetMode="External"/><Relationship Id="rId28" Type="http://schemas.openxmlformats.org/officeDocument/2006/relationships/image" Target="../media/image16.png"/><Relationship Id="rId10" Type="http://schemas.openxmlformats.org/officeDocument/2006/relationships/image" Target="../media/image120.png"/><Relationship Id="rId19" Type="http://schemas.openxmlformats.org/officeDocument/2006/relationships/image" Target="../media/image126.png"/><Relationship Id="rId4" Type="http://schemas.openxmlformats.org/officeDocument/2006/relationships/hyperlink" Target="http://www.kremlin.ru/" TargetMode="External"/><Relationship Id="rId9" Type="http://schemas.openxmlformats.org/officeDocument/2006/relationships/hyperlink" Target="economy.gov.ru" TargetMode="External"/><Relationship Id="rId14" Type="http://schemas.openxmlformats.org/officeDocument/2006/relationships/image" Target="../media/image123.png"/><Relationship Id="rId22" Type="http://schemas.openxmlformats.org/officeDocument/2006/relationships/hyperlink" Target="https://minec.astrobl.ru/" TargetMode="External"/><Relationship Id="rId27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3.xm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agfin@mail.ru" TargetMode="External"/><Relationship Id="rId5" Type="http://schemas.openxmlformats.org/officeDocument/2006/relationships/image" Target="../media/image128.jpeg"/><Relationship Id="rId4" Type="http://schemas.openxmlformats.org/officeDocument/2006/relationships/image" Target="../media/image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0.jpeg"/><Relationship Id="rId7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jpeg"/><Relationship Id="rId7" Type="http://schemas.openxmlformats.org/officeDocument/2006/relationships/image" Target="../media/image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91264" cy="216024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Решение Совета МО «Приволжский муниципальный район Астраханской области» № 72 от 13.12.2022 «О бюджете </a:t>
            </a:r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alt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«Приволжский муниципальный район Астраханской области»  </a:t>
            </a:r>
            <a:br>
              <a:rPr lang="ru-RU" alt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alt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годов ( редакции от  )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astrakhan.su/wp-content/uploads/2019/11/adc2f55df1176a38b4004b7152b0c31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2" y="1700808"/>
            <a:ext cx="9172972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409700">
              <a:schemeClr val="accent1">
                <a:alpha val="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95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87171396"/>
              </p:ext>
            </p:extLst>
          </p:nvPr>
        </p:nvGraphicFramePr>
        <p:xfrm>
          <a:off x="304899" y="764704"/>
          <a:ext cx="856895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268" name="Группа 9"/>
          <p:cNvGrpSpPr>
            <a:grpSpLocks/>
          </p:cNvGrpSpPr>
          <p:nvPr/>
        </p:nvGrpSpPr>
        <p:grpSpPr bwMode="auto">
          <a:xfrm>
            <a:off x="770110" y="44450"/>
            <a:ext cx="8300865" cy="6737165"/>
            <a:chOff x="770110" y="44624"/>
            <a:chExt cx="8300864" cy="6736405"/>
          </a:xfrm>
        </p:grpSpPr>
        <p:grpSp>
          <p:nvGrpSpPr>
            <p:cNvPr id="11270" name="Группа 10"/>
            <p:cNvGrpSpPr>
              <a:grpSpLocks/>
            </p:cNvGrpSpPr>
            <p:nvPr/>
          </p:nvGrpSpPr>
          <p:grpSpPr bwMode="auto">
            <a:xfrm>
              <a:off x="770110" y="44624"/>
              <a:ext cx="8300864" cy="6736405"/>
              <a:chOff x="770110" y="44624"/>
              <a:chExt cx="8300864" cy="6736405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770110" y="6460881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</a:t>
                </a:r>
                <a:r>
                  <a:rPr lang="ru-RU" sz="15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часть </a:t>
                </a:r>
                <a:endPara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863781" y="71896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Схема консолидированного бюджета</a:t>
                </a:r>
              </a:p>
            </p:txBody>
          </p:sp>
        </p:grpSp>
        <p:pic>
          <p:nvPicPr>
            <p:cNvPr id="12" name="Picture 10" descr="http://www.troick.su/Upload/images/preview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www.troick.su/Upload/images/preview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475" y="626493"/>
            <a:ext cx="8451850" cy="458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59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это ежегодное формирование и исполнение бюджета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6612" y="934021"/>
            <a:ext cx="7569200" cy="458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59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бюджетного процесса:</a:t>
            </a:r>
            <a:endParaRPr lang="ru-RU" sz="1400" dirty="0">
              <a:solidFill>
                <a:srgbClr val="0594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5495" y="1349619"/>
            <a:ext cx="4387850" cy="164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300" dirty="0">
                <a:solidFill>
                  <a:schemeClr val="tx1"/>
                </a:solidFill>
                <a:latin typeface="Century Schoolbook" panose="02040604050505020304" pitchFamily="18" charset="0"/>
              </a:rPr>
              <a:t>Президент РФ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3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Органы законодательной власти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3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Органы исполнительной власти (высшие должностные лица субъектов РФ, главы местного самоуправления, финансовые органы, другие уполномоченные органы)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3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Органы денежно-кредитного регулирования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86441" y="1359362"/>
            <a:ext cx="4119562" cy="1512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3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Органы государственного и муниципального финансового контроля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300" dirty="0">
                <a:solidFill>
                  <a:schemeClr val="tx1"/>
                </a:solidFill>
                <a:latin typeface="Century Schoolbook" panose="02040604050505020304" pitchFamily="18" charset="0"/>
              </a:rPr>
              <a:t>Государственные внебюджетные фонды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300" dirty="0">
                <a:solidFill>
                  <a:schemeClr val="tx1"/>
                </a:solidFill>
                <a:latin typeface="Century Schoolbook" panose="02040604050505020304" pitchFamily="18" charset="0"/>
              </a:rPr>
              <a:t>Иные органы, на которые законодательством возложены бюджетные, налоговые и иные полномочия</a:t>
            </a:r>
          </a:p>
        </p:txBody>
      </p:sp>
      <p:grpSp>
        <p:nvGrpSpPr>
          <p:cNvPr id="12297" name="Группа 38"/>
          <p:cNvGrpSpPr>
            <a:grpSpLocks/>
          </p:cNvGrpSpPr>
          <p:nvPr/>
        </p:nvGrpSpPr>
        <p:grpSpPr bwMode="auto">
          <a:xfrm>
            <a:off x="781414" y="44450"/>
            <a:ext cx="8289561" cy="6758374"/>
            <a:chOff x="781414" y="44624"/>
            <a:chExt cx="8289560" cy="6757612"/>
          </a:xfrm>
        </p:grpSpPr>
        <p:grpSp>
          <p:nvGrpSpPr>
            <p:cNvPr id="12299" name="Группа 39"/>
            <p:cNvGrpSpPr>
              <a:grpSpLocks/>
            </p:cNvGrpSpPr>
            <p:nvPr/>
          </p:nvGrpSpPr>
          <p:grpSpPr bwMode="auto">
            <a:xfrm>
              <a:off x="781414" y="44624"/>
              <a:ext cx="8289560" cy="6757612"/>
              <a:chOff x="781414" y="44624"/>
              <a:chExt cx="8289560" cy="6757612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781414" y="6482088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893840" y="44624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Бюджетный процесс</a:t>
                </a:r>
              </a:p>
            </p:txBody>
          </p:sp>
        </p:grpSp>
        <p:pic>
          <p:nvPicPr>
            <p:cNvPr id="41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Нашивка 4"/>
          <p:cNvSpPr/>
          <p:nvPr/>
        </p:nvSpPr>
        <p:spPr>
          <a:xfrm>
            <a:off x="4249963" y="3290984"/>
            <a:ext cx="644074" cy="2760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 dirty="0" smtClean="0"/>
              <a:t>1</a:t>
            </a:r>
            <a:endParaRPr lang="ru-RU" sz="1800" kern="1200" dirty="0"/>
          </a:p>
        </p:txBody>
      </p:sp>
      <p:grpSp>
        <p:nvGrpSpPr>
          <p:cNvPr id="51" name="Группа 50"/>
          <p:cNvGrpSpPr/>
          <p:nvPr/>
        </p:nvGrpSpPr>
        <p:grpSpPr>
          <a:xfrm>
            <a:off x="620525" y="3612007"/>
            <a:ext cx="644074" cy="920106"/>
            <a:chOff x="1" y="728078"/>
            <a:chExt cx="644074" cy="920106"/>
          </a:xfrm>
        </p:grpSpPr>
        <p:sp>
          <p:nvSpPr>
            <p:cNvPr id="52" name="Нашивка 51"/>
            <p:cNvSpPr/>
            <p:nvPr/>
          </p:nvSpPr>
          <p:spPr>
            <a:xfrm rot="5400000">
              <a:off x="-138015" y="866094"/>
              <a:ext cx="920106" cy="644074"/>
            </a:xfrm>
            <a:prstGeom prst="chevr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Нашивка 4"/>
            <p:cNvSpPr/>
            <p:nvPr/>
          </p:nvSpPr>
          <p:spPr>
            <a:xfrm>
              <a:off x="1" y="1050115"/>
              <a:ext cx="644074" cy="276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2</a:t>
              </a:r>
              <a:endParaRPr lang="ru-RU" sz="1800" kern="1200" dirty="0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20525" y="2964424"/>
            <a:ext cx="644074" cy="920106"/>
            <a:chOff x="1" y="-1"/>
            <a:chExt cx="644074" cy="920106"/>
          </a:xfrm>
        </p:grpSpPr>
        <p:sp>
          <p:nvSpPr>
            <p:cNvPr id="55" name="Нашивка 54"/>
            <p:cNvSpPr/>
            <p:nvPr/>
          </p:nvSpPr>
          <p:spPr>
            <a:xfrm rot="5400000">
              <a:off x="-138015" y="138015"/>
              <a:ext cx="920106" cy="644074"/>
            </a:xfrm>
            <a:prstGeom prst="chevr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Нашивка 4"/>
            <p:cNvSpPr/>
            <p:nvPr/>
          </p:nvSpPr>
          <p:spPr>
            <a:xfrm>
              <a:off x="1" y="322036"/>
              <a:ext cx="644074" cy="276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1</a:t>
              </a:r>
              <a:endParaRPr lang="ru-RU" sz="1800" kern="1200" dirty="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20525" y="4285241"/>
            <a:ext cx="644074" cy="920106"/>
            <a:chOff x="1" y="1454962"/>
            <a:chExt cx="644074" cy="920106"/>
          </a:xfrm>
        </p:grpSpPr>
        <p:sp>
          <p:nvSpPr>
            <p:cNvPr id="58" name="Нашивка 57"/>
            <p:cNvSpPr/>
            <p:nvPr/>
          </p:nvSpPr>
          <p:spPr>
            <a:xfrm rot="5400000">
              <a:off x="-138015" y="1592978"/>
              <a:ext cx="920106" cy="644074"/>
            </a:xfrm>
            <a:prstGeom prst="chevr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Нашивка 4"/>
            <p:cNvSpPr/>
            <p:nvPr/>
          </p:nvSpPr>
          <p:spPr>
            <a:xfrm>
              <a:off x="1" y="1776999"/>
              <a:ext cx="644074" cy="276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3</a:t>
              </a:r>
              <a:endParaRPr lang="ru-RU" sz="1800" kern="12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620525" y="4958475"/>
            <a:ext cx="644074" cy="920106"/>
            <a:chOff x="1" y="1454962"/>
            <a:chExt cx="644074" cy="920106"/>
          </a:xfrm>
        </p:grpSpPr>
        <p:sp>
          <p:nvSpPr>
            <p:cNvPr id="61" name="Нашивка 60"/>
            <p:cNvSpPr/>
            <p:nvPr/>
          </p:nvSpPr>
          <p:spPr>
            <a:xfrm rot="5400000">
              <a:off x="-138015" y="1592978"/>
              <a:ext cx="920106" cy="644074"/>
            </a:xfrm>
            <a:prstGeom prst="chevr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Нашивка 4"/>
            <p:cNvSpPr/>
            <p:nvPr/>
          </p:nvSpPr>
          <p:spPr>
            <a:xfrm>
              <a:off x="1" y="1776999"/>
              <a:ext cx="644074" cy="276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4</a:t>
              </a:r>
              <a:endParaRPr lang="ru-RU" sz="1800" kern="1200" dirty="0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14455" y="5601272"/>
            <a:ext cx="644074" cy="920106"/>
            <a:chOff x="1" y="1454962"/>
            <a:chExt cx="644074" cy="920106"/>
          </a:xfrm>
        </p:grpSpPr>
        <p:sp>
          <p:nvSpPr>
            <p:cNvPr id="64" name="Нашивка 63"/>
            <p:cNvSpPr/>
            <p:nvPr/>
          </p:nvSpPr>
          <p:spPr>
            <a:xfrm rot="5400000">
              <a:off x="-138015" y="1592978"/>
              <a:ext cx="920106" cy="644074"/>
            </a:xfrm>
            <a:prstGeom prst="chevr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Нашивка 4"/>
            <p:cNvSpPr/>
            <p:nvPr/>
          </p:nvSpPr>
          <p:spPr>
            <a:xfrm>
              <a:off x="1" y="1776999"/>
              <a:ext cx="644074" cy="276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5</a:t>
              </a:r>
              <a:endParaRPr lang="ru-RU" sz="1800" kern="1200" dirty="0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1258529" y="2925868"/>
            <a:ext cx="4580765" cy="701394"/>
            <a:chOff x="-842288" y="-132521"/>
            <a:chExt cx="4580765" cy="701394"/>
          </a:xfrm>
        </p:grpSpPr>
        <p:sp>
          <p:nvSpPr>
            <p:cNvPr id="67" name="Прямоугольник с двумя скругленными соседними углами 66"/>
            <p:cNvSpPr/>
            <p:nvPr/>
          </p:nvSpPr>
          <p:spPr>
            <a:xfrm rot="5400000">
              <a:off x="458002" y="-1394219"/>
              <a:ext cx="598068" cy="3198647"/>
            </a:xfrm>
            <a:prstGeom prst="round2Same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Прямоугольник 67"/>
            <p:cNvSpPr/>
            <p:nvPr/>
          </p:nvSpPr>
          <p:spPr>
            <a:xfrm>
              <a:off x="-842288" y="-132521"/>
              <a:ext cx="4580765" cy="7013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15000"/>
                </a:spcAft>
              </a:pPr>
              <a:r>
                <a:rPr lang="ru-RU" b="1" kern="1200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Разработка проекта бюджета</a:t>
              </a:r>
              <a:endParaRPr lang="ru-RU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1299046" y="3644764"/>
            <a:ext cx="3272954" cy="598068"/>
            <a:chOff x="661501" y="707040"/>
            <a:chExt cx="3272954" cy="598068"/>
          </a:xfrm>
        </p:grpSpPr>
        <p:sp>
          <p:nvSpPr>
            <p:cNvPr id="70" name="Прямоугольник с двумя скругленными соседними углами 69"/>
            <p:cNvSpPr/>
            <p:nvPr/>
          </p:nvSpPr>
          <p:spPr>
            <a:xfrm rot="5400000">
              <a:off x="1998944" y="-630403"/>
              <a:ext cx="598068" cy="3272954"/>
            </a:xfrm>
            <a:prstGeom prst="round2Same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Прямоугольник 70"/>
            <p:cNvSpPr/>
            <p:nvPr/>
          </p:nvSpPr>
          <p:spPr>
            <a:xfrm>
              <a:off x="661502" y="736234"/>
              <a:ext cx="3243759" cy="5396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b="1" kern="1200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проекта бюджета</a:t>
              </a:r>
              <a:endParaRPr lang="ru-RU" sz="16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1299046" y="4297585"/>
            <a:ext cx="4963007" cy="598068"/>
            <a:chOff x="644073" y="1408614"/>
            <a:chExt cx="4963007" cy="598068"/>
          </a:xfrm>
        </p:grpSpPr>
        <p:sp>
          <p:nvSpPr>
            <p:cNvPr id="73" name="Прямоугольник с двумя скругленными соседними углами 72"/>
            <p:cNvSpPr/>
            <p:nvPr/>
          </p:nvSpPr>
          <p:spPr>
            <a:xfrm rot="5400000">
              <a:off x="2826543" y="-773856"/>
              <a:ext cx="598068" cy="4963007"/>
            </a:xfrm>
            <a:prstGeom prst="round2Same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Прямоугольник 73"/>
            <p:cNvSpPr/>
            <p:nvPr/>
          </p:nvSpPr>
          <p:spPr>
            <a:xfrm>
              <a:off x="644074" y="1437808"/>
              <a:ext cx="4933812" cy="5396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b="1" kern="1200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Утверждение проекта бюджета</a:t>
              </a:r>
              <a:endParaRPr lang="ru-RU" sz="16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1294400" y="5006983"/>
            <a:ext cx="2444850" cy="626869"/>
            <a:chOff x="638512" y="24873"/>
            <a:chExt cx="2444850" cy="626869"/>
          </a:xfrm>
        </p:grpSpPr>
        <p:sp>
          <p:nvSpPr>
            <p:cNvPr id="76" name="Прямоугольник с двумя скругленными соседними углами 75"/>
            <p:cNvSpPr/>
            <p:nvPr/>
          </p:nvSpPr>
          <p:spPr>
            <a:xfrm rot="5400000">
              <a:off x="1547502" y="-884117"/>
              <a:ext cx="626869" cy="2444850"/>
            </a:xfrm>
            <a:prstGeom prst="round2Same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7" name="Прямоугольник 76"/>
            <p:cNvSpPr/>
            <p:nvPr/>
          </p:nvSpPr>
          <p:spPr>
            <a:xfrm>
              <a:off x="638512" y="55474"/>
              <a:ext cx="2414249" cy="5656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b="1" kern="1200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Исполнение бюджета</a:t>
              </a:r>
              <a:endParaRPr lang="ru-RU" sz="16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1294399" y="5707329"/>
            <a:ext cx="5184249" cy="525705"/>
            <a:chOff x="600197" y="842803"/>
            <a:chExt cx="5184249" cy="525705"/>
          </a:xfrm>
        </p:grpSpPr>
        <p:sp>
          <p:nvSpPr>
            <p:cNvPr id="79" name="Прямоугольник с двумя скругленными соседними углами 78"/>
            <p:cNvSpPr/>
            <p:nvPr/>
          </p:nvSpPr>
          <p:spPr>
            <a:xfrm rot="5400000">
              <a:off x="2929469" y="-1486469"/>
              <a:ext cx="525705" cy="5184249"/>
            </a:xfrm>
            <a:prstGeom prst="round2Same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0" name="Прямоугольник 79"/>
            <p:cNvSpPr/>
            <p:nvPr/>
          </p:nvSpPr>
          <p:spPr>
            <a:xfrm>
              <a:off x="600198" y="868465"/>
              <a:ext cx="5158586" cy="4743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b="1" kern="1200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и утверждение отчета об исполнении бюджета  </a:t>
              </a:r>
              <a:endParaRPr lang="ru-RU" sz="16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1" name="Picture 2" descr="https://digus.com.ua/image/catalog/tovar/repiteri-gsm-i-3g/zamer-digu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41" y="2915941"/>
            <a:ext cx="1004603" cy="62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https://xn--80aahqcqybgko.xn--p1ai/uploads/2018/09/1RVw7-BIHUb3yOxawLRZX2UrgGERR-s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737607" y="3428271"/>
            <a:ext cx="1235445" cy="79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https://pristor.ru/wp-content/uploads/2019/09/%D0%91%D0%B5%D0%BB%D1%8B%D0%B9-%D1%87%D0%B5%D0%BB%D0%BE%D0%B2%D0%B5%D1%87%D0%B5%D0%BA-%D0%B1%D0%B5%D0%B7-%D1%84%D0%BE%D0%BD%D0%B0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33" y="4263817"/>
            <a:ext cx="1167981" cy="83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https://media.tenor.com/M_6zIwpS2lYAAAAC/busy-list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75" y="4927587"/>
            <a:ext cx="1292572" cy="73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0" descr="https://lesmeh.edu35.ru/images/phocagallery/raznoe/%D0%B7%D0%B0%D1%89%D0%B8%D1%82%D0%B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945" y="5427560"/>
            <a:ext cx="1057375" cy="87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dela.ru/media/1-money-bags-60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341438"/>
            <a:ext cx="1598612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84396" y="764705"/>
            <a:ext cx="2683748" cy="646331"/>
          </a:xfrm>
          <a:custGeom>
            <a:avLst/>
            <a:gdLst>
              <a:gd name="connsiteX0" fmla="*/ 0 w 2406428"/>
              <a:gd name="connsiteY0" fmla="*/ 0 h 584775"/>
              <a:gd name="connsiteX1" fmla="*/ 2406428 w 2406428"/>
              <a:gd name="connsiteY1" fmla="*/ 0 h 584775"/>
              <a:gd name="connsiteX2" fmla="*/ 2406428 w 2406428"/>
              <a:gd name="connsiteY2" fmla="*/ 584775 h 584775"/>
              <a:gd name="connsiteX3" fmla="*/ 0 w 2406428"/>
              <a:gd name="connsiteY3" fmla="*/ 584775 h 584775"/>
              <a:gd name="connsiteX4" fmla="*/ 0 w 2406428"/>
              <a:gd name="connsiteY4" fmla="*/ 0 h 584775"/>
              <a:gd name="connsiteX0" fmla="*/ 0 w 2406428"/>
              <a:gd name="connsiteY0" fmla="*/ 0 h 794325"/>
              <a:gd name="connsiteX1" fmla="*/ 2406428 w 2406428"/>
              <a:gd name="connsiteY1" fmla="*/ 0 h 794325"/>
              <a:gd name="connsiteX2" fmla="*/ 2406428 w 2406428"/>
              <a:gd name="connsiteY2" fmla="*/ 584775 h 794325"/>
              <a:gd name="connsiteX3" fmla="*/ 9525 w 2406428"/>
              <a:gd name="connsiteY3" fmla="*/ 794325 h 794325"/>
              <a:gd name="connsiteX4" fmla="*/ 0 w 2406428"/>
              <a:gd name="connsiteY4" fmla="*/ 0 h 794325"/>
              <a:gd name="connsiteX0" fmla="*/ 0 w 2692178"/>
              <a:gd name="connsiteY0" fmla="*/ 0 h 794325"/>
              <a:gd name="connsiteX1" fmla="*/ 2406428 w 2692178"/>
              <a:gd name="connsiteY1" fmla="*/ 0 h 794325"/>
              <a:gd name="connsiteX2" fmla="*/ 2692178 w 2692178"/>
              <a:gd name="connsiteY2" fmla="*/ 318075 h 794325"/>
              <a:gd name="connsiteX3" fmla="*/ 9525 w 2692178"/>
              <a:gd name="connsiteY3" fmla="*/ 794325 h 794325"/>
              <a:gd name="connsiteX4" fmla="*/ 0 w 2692178"/>
              <a:gd name="connsiteY4" fmla="*/ 0 h 79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2178" h="794325">
                <a:moveTo>
                  <a:pt x="0" y="0"/>
                </a:moveTo>
                <a:lnTo>
                  <a:pt x="2406428" y="0"/>
                </a:lnTo>
                <a:lnTo>
                  <a:pt x="2692178" y="318075"/>
                </a:lnTo>
                <a:lnTo>
                  <a:pt x="9525" y="79432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anose="02040604050505020304" pitchFamily="18" charset="0"/>
                <a:cs typeface="+mn-cs"/>
              </a:rPr>
              <a:t>БЮДЖЕТ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251520" y="3395704"/>
            <a:ext cx="3168352" cy="288032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5652120" y="3395704"/>
            <a:ext cx="3168352" cy="288032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Rectangle 8"/>
          <p:cNvSpPr txBox="1">
            <a:spLocks noChangeArrowheads="1"/>
          </p:cNvSpPr>
          <p:nvPr/>
        </p:nvSpPr>
        <p:spPr>
          <a:xfrm>
            <a:off x="250825" y="1695450"/>
            <a:ext cx="3168650" cy="148431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1800" b="1" dirty="0" smtClean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ДОХОДЫ –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altLang="ru-RU" sz="1500" dirty="0" smtClean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поступающие в бюджет денежные средства</a:t>
            </a:r>
            <a:endParaRPr lang="ru-RU" altLang="ru-RU" sz="1500" dirty="0">
              <a:solidFill>
                <a:schemeClr val="bg2">
                  <a:lumMod val="10000"/>
                </a:schemeClr>
              </a:solidFill>
              <a:latin typeface="Century Schoolbook" panose="020406040505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Rectangle 8"/>
          <p:cNvSpPr txBox="1">
            <a:spLocks noChangeArrowheads="1"/>
          </p:cNvSpPr>
          <p:nvPr/>
        </p:nvSpPr>
        <p:spPr>
          <a:xfrm>
            <a:off x="5508625" y="1695450"/>
            <a:ext cx="3167063" cy="170021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1800" b="1" dirty="0" smtClean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РАСХОДЫ – </a:t>
            </a:r>
            <a:r>
              <a:rPr lang="ru-RU" altLang="ru-RU" sz="1500" dirty="0" smtClean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altLang="ru-RU" sz="1500" dirty="0">
              <a:solidFill>
                <a:schemeClr val="bg2">
                  <a:lumMod val="10000"/>
                </a:schemeClr>
              </a:solidFill>
              <a:latin typeface="Century Schoolbook" panose="020406040505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 txBox="1">
            <a:spLocks noChangeArrowheads="1"/>
          </p:cNvSpPr>
          <p:nvPr/>
        </p:nvSpPr>
        <p:spPr>
          <a:xfrm>
            <a:off x="3708400" y="4202113"/>
            <a:ext cx="4464050" cy="6667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1500" b="1" dirty="0" smtClean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ПРОФИЦИТ: </a:t>
            </a:r>
            <a:r>
              <a:rPr lang="ru-RU" altLang="ru-RU" sz="1000" dirty="0" smtClean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при превышении доходов над расходами принимается решение, как их использовать (например, накапливать резервы, остатки, погашать долг)</a:t>
            </a: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entury Schoolbook" panose="020406040505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403648" y="4077072"/>
            <a:ext cx="2088232" cy="2304256"/>
            <a:chOff x="251520" y="4077072"/>
            <a:chExt cx="2088232" cy="2304256"/>
          </a:xfrm>
          <a:solidFill>
            <a:srgbClr val="FF0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Овал 13"/>
            <p:cNvSpPr/>
            <p:nvPr/>
          </p:nvSpPr>
          <p:spPr>
            <a:xfrm>
              <a:off x="251520" y="4077072"/>
              <a:ext cx="1152128" cy="108012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1187624" y="5301208"/>
              <a:ext cx="1152128" cy="10801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1403648" y="4257092"/>
              <a:ext cx="720080" cy="72008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467544" y="5445224"/>
              <a:ext cx="720080" cy="7200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21" name="Rectangle 8"/>
          <p:cNvSpPr txBox="1">
            <a:spLocks noChangeArrowheads="1"/>
          </p:cNvSpPr>
          <p:nvPr/>
        </p:nvSpPr>
        <p:spPr>
          <a:xfrm>
            <a:off x="3708400" y="5354638"/>
            <a:ext cx="4464050" cy="6667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1500" b="1" dirty="0" smtClean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ДЕФИЦИТ: </a:t>
            </a:r>
            <a:r>
              <a:rPr lang="ru-RU" altLang="ru-RU" sz="1000" dirty="0" smtClean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при превышении расходов над доходами принимается решение, об источниках покрытия дефицита (например, использовать имеющиеся накопления, остатки, взять в долг)</a:t>
            </a: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entury Schoolbook" panose="020406040505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13328" name="Группа 22"/>
          <p:cNvGrpSpPr>
            <a:grpSpLocks/>
          </p:cNvGrpSpPr>
          <p:nvPr/>
        </p:nvGrpSpPr>
        <p:grpSpPr bwMode="auto">
          <a:xfrm>
            <a:off x="835166" y="44450"/>
            <a:ext cx="8235809" cy="6770931"/>
            <a:chOff x="835166" y="44624"/>
            <a:chExt cx="8235808" cy="6770167"/>
          </a:xfrm>
        </p:grpSpPr>
        <p:grpSp>
          <p:nvGrpSpPr>
            <p:cNvPr id="13330" name="Группа 23"/>
            <p:cNvGrpSpPr>
              <a:grpSpLocks/>
            </p:cNvGrpSpPr>
            <p:nvPr/>
          </p:nvGrpSpPr>
          <p:grpSpPr bwMode="auto">
            <a:xfrm>
              <a:off x="835166" y="44624"/>
              <a:ext cx="8235808" cy="6770167"/>
              <a:chOff x="835166" y="44624"/>
              <a:chExt cx="8235808" cy="6770167"/>
            </a:xfrm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835166" y="6494643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880859" y="54118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Основные характеристики бюджета</a:t>
                </a:r>
              </a:p>
            </p:txBody>
          </p:sp>
        </p:grpSp>
        <p:pic>
          <p:nvPicPr>
            <p:cNvPr id="25" name="Picture 10" descr="http://www.troick.su/Upload/images/preview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http://www.troick.su/Upload/images/preview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/>
      <p:bldP spid="13" grpId="0"/>
      <p:bldP spid="15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88936464"/>
              </p:ext>
            </p:extLst>
          </p:nvPr>
        </p:nvGraphicFramePr>
        <p:xfrm>
          <a:off x="106852" y="620688"/>
          <a:ext cx="8928547" cy="5374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340" name="Группа 9"/>
          <p:cNvGrpSpPr>
            <a:grpSpLocks/>
          </p:cNvGrpSpPr>
          <p:nvPr/>
        </p:nvGrpSpPr>
        <p:grpSpPr bwMode="auto">
          <a:xfrm>
            <a:off x="746466" y="44450"/>
            <a:ext cx="8324509" cy="6813550"/>
            <a:chOff x="746466" y="44624"/>
            <a:chExt cx="8324508" cy="6812782"/>
          </a:xfrm>
        </p:grpSpPr>
        <p:grpSp>
          <p:nvGrpSpPr>
            <p:cNvPr id="14342" name="Группа 10"/>
            <p:cNvGrpSpPr>
              <a:grpSpLocks/>
            </p:cNvGrpSpPr>
            <p:nvPr/>
          </p:nvGrpSpPr>
          <p:grpSpPr bwMode="auto">
            <a:xfrm>
              <a:off x="746466" y="44624"/>
              <a:ext cx="8324508" cy="6812782"/>
              <a:chOff x="746466" y="44624"/>
              <a:chExt cx="8324508" cy="6812782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746466" y="6537258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929686" y="49919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Доходы бюджета</a:t>
                </a:r>
              </a:p>
            </p:txBody>
          </p:sp>
        </p:grpSp>
        <p:pic>
          <p:nvPicPr>
            <p:cNvPr id="12" name="Picture 10" descr="http://www.troick.su/Upload/images/preview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www.troick.su/Upload/images/preview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Группа 12"/>
          <p:cNvGrpSpPr>
            <a:grpSpLocks/>
          </p:cNvGrpSpPr>
          <p:nvPr/>
        </p:nvGrpSpPr>
        <p:grpSpPr bwMode="auto">
          <a:xfrm>
            <a:off x="2916238" y="973138"/>
            <a:ext cx="6929437" cy="5192712"/>
            <a:chOff x="2127114" y="976703"/>
            <a:chExt cx="6929659" cy="5192624"/>
          </a:xfrm>
        </p:grpSpPr>
        <p:sp>
          <p:nvSpPr>
            <p:cNvPr id="14" name="Полилиния 13"/>
            <p:cNvSpPr/>
            <p:nvPr/>
          </p:nvSpPr>
          <p:spPr>
            <a:xfrm>
              <a:off x="5164606" y="976703"/>
              <a:ext cx="1855665" cy="1924906"/>
            </a:xfrm>
            <a:custGeom>
              <a:avLst/>
              <a:gdLst>
                <a:gd name="connsiteX0" fmla="*/ 0 w 1924905"/>
                <a:gd name="connsiteY0" fmla="*/ 927833 h 1855665"/>
                <a:gd name="connsiteX1" fmla="*/ 463916 w 1924905"/>
                <a:gd name="connsiteY1" fmla="*/ 0 h 1855665"/>
                <a:gd name="connsiteX2" fmla="*/ 1460989 w 1924905"/>
                <a:gd name="connsiteY2" fmla="*/ 0 h 1855665"/>
                <a:gd name="connsiteX3" fmla="*/ 1924905 w 1924905"/>
                <a:gd name="connsiteY3" fmla="*/ 927833 h 1855665"/>
                <a:gd name="connsiteX4" fmla="*/ 1460989 w 1924905"/>
                <a:gd name="connsiteY4" fmla="*/ 1855665 h 1855665"/>
                <a:gd name="connsiteX5" fmla="*/ 463916 w 1924905"/>
                <a:gd name="connsiteY5" fmla="*/ 1855665 h 1855665"/>
                <a:gd name="connsiteX6" fmla="*/ 0 w 1924905"/>
                <a:gd name="connsiteY6" fmla="*/ 927833 h 185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905" h="1855665">
                  <a:moveTo>
                    <a:pt x="962452" y="0"/>
                  </a:moveTo>
                  <a:lnTo>
                    <a:pt x="1924904" y="447229"/>
                  </a:lnTo>
                  <a:lnTo>
                    <a:pt x="1924904" y="1408436"/>
                  </a:lnTo>
                  <a:lnTo>
                    <a:pt x="962452" y="1855665"/>
                  </a:lnTo>
                  <a:lnTo>
                    <a:pt x="1" y="1408436"/>
                  </a:lnTo>
                  <a:lnTo>
                    <a:pt x="1" y="447229"/>
                  </a:lnTo>
                  <a:lnTo>
                    <a:pt x="962452" y="0"/>
                  </a:lnTo>
                  <a:close/>
                </a:path>
              </a:pathLst>
            </a:custGeom>
            <a:solidFill>
              <a:srgbClr val="00B0F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57055" tIns="368389" rIns="357055" bIns="368387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Century Schoolbook" panose="02040604050505020304" pitchFamily="18" charset="0"/>
                </a:rPr>
                <a:t>Налог на прибыль организаций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908817" y="1362458"/>
              <a:ext cx="2147956" cy="115409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3374453" y="976703"/>
              <a:ext cx="1674667" cy="1924906"/>
            </a:xfrm>
            <a:custGeom>
              <a:avLst/>
              <a:gdLst>
                <a:gd name="connsiteX0" fmla="*/ 0 w 1924905"/>
                <a:gd name="connsiteY0" fmla="*/ 837334 h 1674667"/>
                <a:gd name="connsiteX1" fmla="*/ 418667 w 1924905"/>
                <a:gd name="connsiteY1" fmla="*/ 0 h 1674667"/>
                <a:gd name="connsiteX2" fmla="*/ 1506238 w 1924905"/>
                <a:gd name="connsiteY2" fmla="*/ 0 h 1674667"/>
                <a:gd name="connsiteX3" fmla="*/ 1924905 w 1924905"/>
                <a:gd name="connsiteY3" fmla="*/ 837334 h 1674667"/>
                <a:gd name="connsiteX4" fmla="*/ 1506238 w 1924905"/>
                <a:gd name="connsiteY4" fmla="*/ 1674667 h 1674667"/>
                <a:gd name="connsiteX5" fmla="*/ 418667 w 1924905"/>
                <a:gd name="connsiteY5" fmla="*/ 1674667 h 1674667"/>
                <a:gd name="connsiteX6" fmla="*/ 0 w 1924905"/>
                <a:gd name="connsiteY6" fmla="*/ 837334 h 167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905" h="1674667">
                  <a:moveTo>
                    <a:pt x="962452" y="0"/>
                  </a:moveTo>
                  <a:lnTo>
                    <a:pt x="1924904" y="364240"/>
                  </a:lnTo>
                  <a:lnTo>
                    <a:pt x="1924904" y="1310427"/>
                  </a:lnTo>
                  <a:lnTo>
                    <a:pt x="962452" y="1674667"/>
                  </a:lnTo>
                  <a:lnTo>
                    <a:pt x="1" y="1310427"/>
                  </a:lnTo>
                  <a:lnTo>
                    <a:pt x="1" y="364240"/>
                  </a:lnTo>
                  <a:lnTo>
                    <a:pt x="962452" y="0"/>
                  </a:lnTo>
                  <a:close/>
                </a:path>
              </a:pathLst>
            </a:custGeom>
            <a:solidFill>
              <a:srgbClr val="00B0F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0969" tIns="299964" rIns="260969" bIns="299965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Century Schoolbook" panose="02040604050505020304" pitchFamily="18" charset="0"/>
                </a:rPr>
                <a:t>Налог на имущество организаций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275309" y="2610563"/>
              <a:ext cx="1674668" cy="1924905"/>
            </a:xfrm>
            <a:custGeom>
              <a:avLst/>
              <a:gdLst>
                <a:gd name="connsiteX0" fmla="*/ 0 w 1924905"/>
                <a:gd name="connsiteY0" fmla="*/ 837334 h 1674667"/>
                <a:gd name="connsiteX1" fmla="*/ 418667 w 1924905"/>
                <a:gd name="connsiteY1" fmla="*/ 0 h 1674667"/>
                <a:gd name="connsiteX2" fmla="*/ 1506238 w 1924905"/>
                <a:gd name="connsiteY2" fmla="*/ 0 h 1674667"/>
                <a:gd name="connsiteX3" fmla="*/ 1924905 w 1924905"/>
                <a:gd name="connsiteY3" fmla="*/ 837334 h 1674667"/>
                <a:gd name="connsiteX4" fmla="*/ 1506238 w 1924905"/>
                <a:gd name="connsiteY4" fmla="*/ 1674667 h 1674667"/>
                <a:gd name="connsiteX5" fmla="*/ 418667 w 1924905"/>
                <a:gd name="connsiteY5" fmla="*/ 1674667 h 1674667"/>
                <a:gd name="connsiteX6" fmla="*/ 0 w 1924905"/>
                <a:gd name="connsiteY6" fmla="*/ 837334 h 167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905" h="1674667">
                  <a:moveTo>
                    <a:pt x="962452" y="0"/>
                  </a:moveTo>
                  <a:lnTo>
                    <a:pt x="1924904" y="364240"/>
                  </a:lnTo>
                  <a:lnTo>
                    <a:pt x="1924904" y="1310427"/>
                  </a:lnTo>
                  <a:lnTo>
                    <a:pt x="962452" y="1674667"/>
                  </a:lnTo>
                  <a:lnTo>
                    <a:pt x="1" y="1310427"/>
                  </a:lnTo>
                  <a:lnTo>
                    <a:pt x="1" y="364240"/>
                  </a:lnTo>
                  <a:lnTo>
                    <a:pt x="962452" y="0"/>
                  </a:lnTo>
                  <a:close/>
                </a:path>
              </a:pathLst>
            </a:custGeom>
            <a:solidFill>
              <a:srgbClr val="00B0F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14309" tIns="353304" rIns="314310" bIns="353304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Century Schoolbook" panose="02040604050505020304" pitchFamily="18" charset="0"/>
                </a:rPr>
                <a:t>Налог на доходы физических лиц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127114" y="2995969"/>
              <a:ext cx="2078104" cy="115409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6083949" y="2610563"/>
              <a:ext cx="1674667" cy="1924905"/>
            </a:xfrm>
            <a:custGeom>
              <a:avLst/>
              <a:gdLst>
                <a:gd name="connsiteX0" fmla="*/ 0 w 1924905"/>
                <a:gd name="connsiteY0" fmla="*/ 837334 h 1674667"/>
                <a:gd name="connsiteX1" fmla="*/ 418667 w 1924905"/>
                <a:gd name="connsiteY1" fmla="*/ 0 h 1674667"/>
                <a:gd name="connsiteX2" fmla="*/ 1506238 w 1924905"/>
                <a:gd name="connsiteY2" fmla="*/ 0 h 1674667"/>
                <a:gd name="connsiteX3" fmla="*/ 1924905 w 1924905"/>
                <a:gd name="connsiteY3" fmla="*/ 837334 h 1674667"/>
                <a:gd name="connsiteX4" fmla="*/ 1506238 w 1924905"/>
                <a:gd name="connsiteY4" fmla="*/ 1674667 h 1674667"/>
                <a:gd name="connsiteX5" fmla="*/ 418667 w 1924905"/>
                <a:gd name="connsiteY5" fmla="*/ 1674667 h 1674667"/>
                <a:gd name="connsiteX6" fmla="*/ 0 w 1924905"/>
                <a:gd name="connsiteY6" fmla="*/ 837334 h 167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905" h="1674667">
                  <a:moveTo>
                    <a:pt x="962452" y="0"/>
                  </a:moveTo>
                  <a:lnTo>
                    <a:pt x="1924904" y="364240"/>
                  </a:lnTo>
                  <a:lnTo>
                    <a:pt x="1924904" y="1310427"/>
                  </a:lnTo>
                  <a:lnTo>
                    <a:pt x="962452" y="1674667"/>
                  </a:lnTo>
                  <a:lnTo>
                    <a:pt x="1" y="1310427"/>
                  </a:lnTo>
                  <a:lnTo>
                    <a:pt x="1" y="364240"/>
                  </a:lnTo>
                  <a:lnTo>
                    <a:pt x="962452" y="0"/>
                  </a:lnTo>
                  <a:close/>
                </a:path>
              </a:pathLst>
            </a:custGeom>
            <a:solidFill>
              <a:srgbClr val="00B0F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0969" tIns="299964" rIns="260969" bIns="299964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Century Schoolbook" panose="02040604050505020304" pitchFamily="18" charset="0"/>
                </a:rPr>
                <a:t>Налог на совокупный доход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5183094" y="4244421"/>
              <a:ext cx="1674667" cy="1924906"/>
            </a:xfrm>
            <a:custGeom>
              <a:avLst/>
              <a:gdLst>
                <a:gd name="connsiteX0" fmla="*/ 0 w 1924905"/>
                <a:gd name="connsiteY0" fmla="*/ 837334 h 1674667"/>
                <a:gd name="connsiteX1" fmla="*/ 418667 w 1924905"/>
                <a:gd name="connsiteY1" fmla="*/ 0 h 1674667"/>
                <a:gd name="connsiteX2" fmla="*/ 1506238 w 1924905"/>
                <a:gd name="connsiteY2" fmla="*/ 0 h 1674667"/>
                <a:gd name="connsiteX3" fmla="*/ 1924905 w 1924905"/>
                <a:gd name="connsiteY3" fmla="*/ 837334 h 1674667"/>
                <a:gd name="connsiteX4" fmla="*/ 1506238 w 1924905"/>
                <a:gd name="connsiteY4" fmla="*/ 1674667 h 1674667"/>
                <a:gd name="connsiteX5" fmla="*/ 418667 w 1924905"/>
                <a:gd name="connsiteY5" fmla="*/ 1674667 h 1674667"/>
                <a:gd name="connsiteX6" fmla="*/ 0 w 1924905"/>
                <a:gd name="connsiteY6" fmla="*/ 837334 h 167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905" h="1674667">
                  <a:moveTo>
                    <a:pt x="962452" y="0"/>
                  </a:moveTo>
                  <a:lnTo>
                    <a:pt x="1924904" y="364240"/>
                  </a:lnTo>
                  <a:lnTo>
                    <a:pt x="1924904" y="1310427"/>
                  </a:lnTo>
                  <a:lnTo>
                    <a:pt x="962452" y="1674667"/>
                  </a:lnTo>
                  <a:lnTo>
                    <a:pt x="1" y="1310427"/>
                  </a:lnTo>
                  <a:lnTo>
                    <a:pt x="1" y="364240"/>
                  </a:lnTo>
                  <a:lnTo>
                    <a:pt x="962452" y="0"/>
                  </a:lnTo>
                  <a:close/>
                </a:path>
              </a:pathLst>
            </a:custGeom>
            <a:solidFill>
              <a:srgbClr val="00B0F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14309" tIns="353305" rIns="314309" bIns="353304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>
                  <a:solidFill>
                    <a:schemeClr val="tx1"/>
                  </a:solidFill>
                  <a:latin typeface="Century Schoolbook" panose="02040604050505020304" pitchFamily="18" charset="0"/>
                </a:rPr>
                <a:t>Другие налоговые доходы</a:t>
              </a:r>
              <a:endParaRPr lang="ru-RU" sz="1400" dirty="0">
                <a:solidFill>
                  <a:schemeClr val="tx1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908817" y="4629478"/>
              <a:ext cx="2147956" cy="115409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2771807" y="4244421"/>
              <a:ext cx="2303907" cy="1924906"/>
            </a:xfrm>
            <a:custGeom>
              <a:avLst/>
              <a:gdLst>
                <a:gd name="connsiteX0" fmla="*/ 0 w 1924905"/>
                <a:gd name="connsiteY0" fmla="*/ 1151953 h 2303906"/>
                <a:gd name="connsiteX1" fmla="*/ 481226 w 1924905"/>
                <a:gd name="connsiteY1" fmla="*/ 1 h 2303906"/>
                <a:gd name="connsiteX2" fmla="*/ 1443679 w 1924905"/>
                <a:gd name="connsiteY2" fmla="*/ 1 h 2303906"/>
                <a:gd name="connsiteX3" fmla="*/ 1924905 w 1924905"/>
                <a:gd name="connsiteY3" fmla="*/ 1151953 h 2303906"/>
                <a:gd name="connsiteX4" fmla="*/ 1443679 w 1924905"/>
                <a:gd name="connsiteY4" fmla="*/ 2303905 h 2303906"/>
                <a:gd name="connsiteX5" fmla="*/ 481226 w 1924905"/>
                <a:gd name="connsiteY5" fmla="*/ 2303905 h 2303906"/>
                <a:gd name="connsiteX6" fmla="*/ 0 w 1924905"/>
                <a:gd name="connsiteY6" fmla="*/ 1151953 h 230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905" h="2303906">
                  <a:moveTo>
                    <a:pt x="962453" y="1"/>
                  </a:moveTo>
                  <a:lnTo>
                    <a:pt x="1924904" y="575976"/>
                  </a:lnTo>
                  <a:lnTo>
                    <a:pt x="1924904" y="1727930"/>
                  </a:lnTo>
                  <a:lnTo>
                    <a:pt x="962453" y="2303905"/>
                  </a:lnTo>
                  <a:lnTo>
                    <a:pt x="1" y="1727930"/>
                  </a:lnTo>
                  <a:lnTo>
                    <a:pt x="1" y="575977"/>
                  </a:lnTo>
                  <a:lnTo>
                    <a:pt x="962453" y="1"/>
                  </a:lnTo>
                  <a:close/>
                </a:path>
              </a:pathLst>
            </a:custGeom>
            <a:solidFill>
              <a:srgbClr val="00B0F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83985" tIns="320819" rIns="383984" bIns="320817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Century Schoolbook" panose="02040604050505020304" pitchFamily="18" charset="0"/>
                </a:rPr>
                <a:t>Государственная пошлина</a:t>
              </a:r>
            </a:p>
          </p:txBody>
        </p:sp>
      </p:grpSp>
      <p:sp>
        <p:nvSpPr>
          <p:cNvPr id="23" name="Стрелка вправо 22"/>
          <p:cNvSpPr/>
          <p:nvPr/>
        </p:nvSpPr>
        <p:spPr>
          <a:xfrm>
            <a:off x="107505" y="2118976"/>
            <a:ext cx="4392488" cy="2822192"/>
          </a:xfrm>
          <a:prstGeom prst="rightArrow">
            <a:avLst>
              <a:gd name="adj1" fmla="val 50000"/>
              <a:gd name="adj2" fmla="val 49325"/>
            </a:avLst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НАЛОГОВЫЕ ДОХОДЫ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ВКЛЮЧАЮТ:</a:t>
            </a:r>
          </a:p>
        </p:txBody>
      </p:sp>
      <p:pic>
        <p:nvPicPr>
          <p:cNvPr id="15366" name="Picture 2" descr="http://infinica.ru/wp-content/uploads/2016/08/nedvizhim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908050"/>
            <a:ext cx="8223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http://images.myshared.ru/6/716315/slid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8" t="37668" r="23689" b="6264"/>
          <a:stretch>
            <a:fillRect/>
          </a:stretch>
        </p:blipFill>
        <p:spPr bwMode="auto">
          <a:xfrm>
            <a:off x="4354513" y="836613"/>
            <a:ext cx="8382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 descr="http://www.pbu.ru/sites/default/files/styles/large/public/field/image/111_42.jpg?itok=woiR62J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3162300"/>
            <a:ext cx="8080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 descr="http://selo.rtarlakovo.pnzreg.ru/files/tarlakovo_kuzneck_pnzreg_ru/news/gosp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1903" r="5502" b="3600"/>
          <a:stretch>
            <a:fillRect/>
          </a:stretch>
        </p:blipFill>
        <p:spPr bwMode="auto">
          <a:xfrm>
            <a:off x="3532188" y="5456238"/>
            <a:ext cx="6477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4" descr="http://offshoreview.eu/wp-content/uploads/2015/11/nalogooblozheniye-prodazhi-kvartiry-830x323-720x3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736850"/>
            <a:ext cx="10080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6" descr="http://ng58.ru/upload/iblock/942/ace6d1c924aeafb7d238bf7e4a0edc9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5503863"/>
            <a:ext cx="10715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3" name="Группа 1"/>
          <p:cNvGrpSpPr>
            <a:grpSpLocks/>
          </p:cNvGrpSpPr>
          <p:nvPr/>
        </p:nvGrpSpPr>
        <p:grpSpPr bwMode="auto">
          <a:xfrm>
            <a:off x="868282" y="25279"/>
            <a:ext cx="8573337" cy="6801635"/>
            <a:chOff x="497638" y="44624"/>
            <a:chExt cx="8573336" cy="6800868"/>
          </a:xfrm>
        </p:grpSpPr>
        <p:grpSp>
          <p:nvGrpSpPr>
            <p:cNvPr id="15375" name="Группа 2"/>
            <p:cNvGrpSpPr>
              <a:grpSpLocks/>
            </p:cNvGrpSpPr>
            <p:nvPr/>
          </p:nvGrpSpPr>
          <p:grpSpPr bwMode="auto">
            <a:xfrm>
              <a:off x="497638" y="44624"/>
              <a:ext cx="8573336" cy="6800868"/>
              <a:chOff x="497638" y="44624"/>
              <a:chExt cx="8573336" cy="6800868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497638" y="6525344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1098776" y="64517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Налоговые доходы</a:t>
                </a:r>
              </a:p>
            </p:txBody>
          </p:sp>
        </p:grpSp>
        <p:pic>
          <p:nvPicPr>
            <p:cNvPr id="4" name="Picture 10" descr="http://www.troick.su/Upload/images/preview.pn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540619127"/>
              </p:ext>
            </p:extLst>
          </p:nvPr>
        </p:nvGraphicFramePr>
        <p:xfrm>
          <a:off x="360040" y="854274"/>
          <a:ext cx="8172400" cy="5381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6390" name="Группа 1"/>
          <p:cNvGrpSpPr>
            <a:grpSpLocks/>
          </p:cNvGrpSpPr>
          <p:nvPr/>
        </p:nvGrpSpPr>
        <p:grpSpPr bwMode="auto">
          <a:xfrm>
            <a:off x="715597" y="0"/>
            <a:ext cx="8757332" cy="6835303"/>
            <a:chOff x="313643" y="10960"/>
            <a:chExt cx="8757331" cy="6834532"/>
          </a:xfrm>
        </p:grpSpPr>
        <p:grpSp>
          <p:nvGrpSpPr>
            <p:cNvPr id="16392" name="Группа 2"/>
            <p:cNvGrpSpPr>
              <a:grpSpLocks/>
            </p:cNvGrpSpPr>
            <p:nvPr/>
          </p:nvGrpSpPr>
          <p:grpSpPr bwMode="auto">
            <a:xfrm>
              <a:off x="313643" y="10960"/>
              <a:ext cx="8757331" cy="6834532"/>
              <a:chOff x="313643" y="10960"/>
              <a:chExt cx="8757331" cy="6834532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497638" y="6525344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313643" y="10960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Неналоговые доходы</a:t>
                </a:r>
              </a:p>
            </p:txBody>
          </p:sp>
        </p:grpSp>
        <p:pic>
          <p:nvPicPr>
            <p:cNvPr id="4" name="Picture 10" descr="http://www.troick.su/Upload/images/preview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2" name="Группа 9"/>
          <p:cNvGrpSpPr>
            <a:grpSpLocks/>
          </p:cNvGrpSpPr>
          <p:nvPr/>
        </p:nvGrpSpPr>
        <p:grpSpPr bwMode="auto">
          <a:xfrm>
            <a:off x="756129" y="116633"/>
            <a:ext cx="8573338" cy="6732717"/>
            <a:chOff x="497637" y="44624"/>
            <a:chExt cx="8573337" cy="6800868"/>
          </a:xfrm>
        </p:grpSpPr>
        <p:grpSp>
          <p:nvGrpSpPr>
            <p:cNvPr id="17414" name="Группа 10"/>
            <p:cNvGrpSpPr>
              <a:grpSpLocks/>
            </p:cNvGrpSpPr>
            <p:nvPr/>
          </p:nvGrpSpPr>
          <p:grpSpPr bwMode="auto">
            <a:xfrm>
              <a:off x="497637" y="44624"/>
              <a:ext cx="8573337" cy="6800868"/>
              <a:chOff x="497637" y="44624"/>
              <a:chExt cx="8573337" cy="6800868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97638" y="6217716"/>
                <a:ext cx="6378619" cy="62777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497637" y="44624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Безвозмездные поступления или межбюджетные трансферты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12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Объект 3" descr="https://budget.admgur.ru/16/termin/5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/>
          <a:stretch/>
        </p:blipFill>
        <p:spPr bwMode="auto">
          <a:xfrm>
            <a:off x="503987" y="747638"/>
            <a:ext cx="8051994" cy="4667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865937" y="1215802"/>
            <a:ext cx="5616625" cy="504056"/>
          </a:xfrm>
          <a:prstGeom prst="roundRect">
            <a:avLst/>
          </a:prstGeom>
          <a:solidFill>
            <a:srgbClr val="059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Century Schoolbook" panose="02040604050505020304" pitchFamily="18" charset="0"/>
                <a:cs typeface="Times New Roman" pitchFamily="18" charset="0"/>
              </a:rPr>
              <a:t>РАЗДЕЛЫ КЛАССИФИКАЦИИ РАСХОДОВ БЮДЖЕТОВ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970633" y="1973777"/>
            <a:ext cx="2164481" cy="7638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Sylfaen" panose="010A0502050306030303" pitchFamily="18" charset="0"/>
                <a:cs typeface="Times New Roman" pitchFamily="18" charset="0"/>
              </a:rPr>
              <a:t>01</a:t>
            </a:r>
            <a:r>
              <a:rPr lang="ru-RU" dirty="0">
                <a:solidFill>
                  <a:schemeClr val="tx1"/>
                </a:solidFill>
                <a:latin typeface="Sylfaen" panose="010A0502050306030303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Sylfaen" panose="010A0502050306030303" pitchFamily="18" charset="0"/>
                <a:cs typeface="Times New Roman" pitchFamily="18" charset="0"/>
              </a:rPr>
              <a:t>«Общегосударственные вопросы»</a:t>
            </a:r>
          </a:p>
        </p:txBody>
      </p:sp>
      <p:grpSp>
        <p:nvGrpSpPr>
          <p:cNvPr id="18438" name="Группа 18"/>
          <p:cNvGrpSpPr>
            <a:grpSpLocks/>
          </p:cNvGrpSpPr>
          <p:nvPr/>
        </p:nvGrpSpPr>
        <p:grpSpPr bwMode="auto">
          <a:xfrm>
            <a:off x="270813" y="2723272"/>
            <a:ext cx="2422100" cy="692014"/>
            <a:chOff x="-203308" y="3636753"/>
            <a:chExt cx="2966305" cy="973021"/>
          </a:xfrm>
        </p:grpSpPr>
        <p:pic>
          <p:nvPicPr>
            <p:cNvPr id="18492" name="Picture 2" descr="https://cdn.scratch.mit.edu/static/site/users/avatars/863/303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3308" y="3792401"/>
              <a:ext cx="819639" cy="817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1210757" y="3636753"/>
              <a:ext cx="1552240" cy="9669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02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«Национальная оборона»</a:t>
              </a:r>
            </a:p>
          </p:txBody>
        </p:sp>
      </p:grpSp>
      <p:grpSp>
        <p:nvGrpSpPr>
          <p:cNvPr id="18439" name="Группа 21"/>
          <p:cNvGrpSpPr>
            <a:grpSpLocks/>
          </p:cNvGrpSpPr>
          <p:nvPr/>
        </p:nvGrpSpPr>
        <p:grpSpPr bwMode="auto">
          <a:xfrm>
            <a:off x="233683" y="3631393"/>
            <a:ext cx="2792091" cy="675367"/>
            <a:chOff x="235450" y="4159499"/>
            <a:chExt cx="2791414" cy="675180"/>
          </a:xfrm>
        </p:grpSpPr>
        <p:pic>
          <p:nvPicPr>
            <p:cNvPr id="1849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50" y="4165317"/>
              <a:ext cx="684564" cy="669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1043804" y="4159499"/>
              <a:ext cx="1983060" cy="5989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03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«Национальная безопасность и правоохранительная деятельность»</a:t>
              </a:r>
            </a:p>
          </p:txBody>
        </p:sp>
      </p:grpSp>
      <p:grpSp>
        <p:nvGrpSpPr>
          <p:cNvPr id="18440" name="Группа 24"/>
          <p:cNvGrpSpPr>
            <a:grpSpLocks/>
          </p:cNvGrpSpPr>
          <p:nvPr/>
        </p:nvGrpSpPr>
        <p:grpSpPr bwMode="auto">
          <a:xfrm>
            <a:off x="224508" y="4556541"/>
            <a:ext cx="3024187" cy="792162"/>
            <a:chOff x="179512" y="3429000"/>
            <a:chExt cx="3024336" cy="792088"/>
          </a:xfrm>
        </p:grpSpPr>
        <p:pic>
          <p:nvPicPr>
            <p:cNvPr id="1848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564428"/>
              <a:ext cx="684564" cy="656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825656" y="3429000"/>
              <a:ext cx="2378192" cy="6349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04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«Национальная экономика»</a:t>
              </a:r>
            </a:p>
          </p:txBody>
        </p:sp>
      </p:grpSp>
      <p:grpSp>
        <p:nvGrpSpPr>
          <p:cNvPr id="18441" name="Группа 27"/>
          <p:cNvGrpSpPr>
            <a:grpSpLocks/>
          </p:cNvGrpSpPr>
          <p:nvPr/>
        </p:nvGrpSpPr>
        <p:grpSpPr bwMode="auto">
          <a:xfrm>
            <a:off x="3701728" y="1784399"/>
            <a:ext cx="2963862" cy="720725"/>
            <a:chOff x="3407829" y="3501008"/>
            <a:chExt cx="2964371" cy="720080"/>
          </a:xfrm>
        </p:grpSpPr>
        <p:pic>
          <p:nvPicPr>
            <p:cNvPr id="18486" name="Picture 6" descr="http://xn--80adlxk4gn.xn--p1ai/5yh/images/%D0%9D%D0%BE%D0%B2%D1%8B%D0%B5_%D0%BC%D0%BE%D0%B4%D1%83%D0%BB%D0%B8/%D0%96%D0%9A%D0%A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829" y="3518047"/>
              <a:ext cx="693375" cy="703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3992129" y="3501008"/>
              <a:ext cx="2380071" cy="7026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05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«Жилищно-коммунальное хозяйство»</a:t>
              </a:r>
            </a:p>
          </p:txBody>
        </p:sp>
      </p:grpSp>
      <p:grpSp>
        <p:nvGrpSpPr>
          <p:cNvPr id="18442" name="Группа 30"/>
          <p:cNvGrpSpPr>
            <a:grpSpLocks/>
          </p:cNvGrpSpPr>
          <p:nvPr/>
        </p:nvGrpSpPr>
        <p:grpSpPr bwMode="auto">
          <a:xfrm>
            <a:off x="3469446" y="2897058"/>
            <a:ext cx="2761434" cy="592149"/>
            <a:chOff x="1355767" y="3252786"/>
            <a:chExt cx="7680732" cy="895911"/>
          </a:xfrm>
        </p:grpSpPr>
        <p:pic>
          <p:nvPicPr>
            <p:cNvPr id="18484" name="Picture 8" descr="http://alexandre-canalisations.com/images/stockxpertcom_id4336991_jpg_ddd1d1247ca29d151ae2c3a65e8965c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767" y="3252786"/>
              <a:ext cx="2131339" cy="87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3487109" y="3513979"/>
              <a:ext cx="5549390" cy="6347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06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«Охрана окружающей среды»</a:t>
              </a:r>
            </a:p>
          </p:txBody>
        </p:sp>
      </p:grpSp>
      <p:grpSp>
        <p:nvGrpSpPr>
          <p:cNvPr id="18443" name="Группа 33"/>
          <p:cNvGrpSpPr>
            <a:grpSpLocks/>
          </p:cNvGrpSpPr>
          <p:nvPr/>
        </p:nvGrpSpPr>
        <p:grpSpPr bwMode="auto">
          <a:xfrm>
            <a:off x="3717210" y="3900034"/>
            <a:ext cx="2190750" cy="727075"/>
            <a:chOff x="148644" y="4365104"/>
            <a:chExt cx="2191108" cy="727640"/>
          </a:xfrm>
        </p:grpSpPr>
        <p:pic>
          <p:nvPicPr>
            <p:cNvPr id="18482" name="Picture 10" descr="http://news.donnu.edu.ua/uk-ua/PublishingImages/obrazovani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44" y="4437111"/>
              <a:ext cx="864096" cy="655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Прямоугольник 35"/>
            <p:cNvSpPr/>
            <p:nvPr/>
          </p:nvSpPr>
          <p:spPr>
            <a:xfrm>
              <a:off x="828205" y="4365104"/>
              <a:ext cx="1511547" cy="6354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07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«Образование»</a:t>
              </a:r>
            </a:p>
          </p:txBody>
        </p:sp>
      </p:grpSp>
      <p:grpSp>
        <p:nvGrpSpPr>
          <p:cNvPr id="18444" name="Группа 36"/>
          <p:cNvGrpSpPr>
            <a:grpSpLocks/>
          </p:cNvGrpSpPr>
          <p:nvPr/>
        </p:nvGrpSpPr>
        <p:grpSpPr bwMode="auto">
          <a:xfrm>
            <a:off x="3805895" y="4837722"/>
            <a:ext cx="2544761" cy="874510"/>
            <a:chOff x="4070440" y="14683489"/>
            <a:chExt cx="16702490" cy="10898857"/>
          </a:xfrm>
        </p:grpSpPr>
        <p:pic>
          <p:nvPicPr>
            <p:cNvPr id="1848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070440" y="14683489"/>
              <a:ext cx="4642790" cy="8578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6984221" y="14683525"/>
              <a:ext cx="13788709" cy="108988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08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«Культура и кинематография»</a:t>
              </a:r>
            </a:p>
          </p:txBody>
        </p:sp>
      </p:grpSp>
      <p:grpSp>
        <p:nvGrpSpPr>
          <p:cNvPr id="18445" name="Группа 39"/>
          <p:cNvGrpSpPr>
            <a:grpSpLocks/>
          </p:cNvGrpSpPr>
          <p:nvPr/>
        </p:nvGrpSpPr>
        <p:grpSpPr bwMode="auto">
          <a:xfrm>
            <a:off x="6454661" y="1819329"/>
            <a:ext cx="2486025" cy="661987"/>
            <a:chOff x="5182269" y="4365104"/>
            <a:chExt cx="2486075" cy="661749"/>
          </a:xfrm>
        </p:grpSpPr>
        <p:pic>
          <p:nvPicPr>
            <p:cNvPr id="18478" name="Picture 12" descr="http://cp-ishly.ru/pls/img/get?n=12334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269" y="4376714"/>
              <a:ext cx="498827" cy="65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Прямоугольник 41"/>
            <p:cNvSpPr/>
            <p:nvPr/>
          </p:nvSpPr>
          <p:spPr>
            <a:xfrm>
              <a:off x="5723617" y="4365104"/>
              <a:ext cx="1944727" cy="6347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09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«Здравоохранение»</a:t>
              </a:r>
            </a:p>
          </p:txBody>
        </p:sp>
      </p:grpSp>
      <p:grpSp>
        <p:nvGrpSpPr>
          <p:cNvPr id="18446" name="Группа 42"/>
          <p:cNvGrpSpPr>
            <a:grpSpLocks/>
          </p:cNvGrpSpPr>
          <p:nvPr/>
        </p:nvGrpSpPr>
        <p:grpSpPr bwMode="auto">
          <a:xfrm>
            <a:off x="6303962" y="2775398"/>
            <a:ext cx="2767013" cy="582613"/>
            <a:chOff x="148644" y="5301208"/>
            <a:chExt cx="2767172" cy="582181"/>
          </a:xfrm>
        </p:grpSpPr>
        <p:pic>
          <p:nvPicPr>
            <p:cNvPr id="18476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44" y="5301208"/>
              <a:ext cx="677141" cy="582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Прямоугольник 44"/>
            <p:cNvSpPr/>
            <p:nvPr/>
          </p:nvSpPr>
          <p:spPr>
            <a:xfrm>
              <a:off x="809082" y="5301208"/>
              <a:ext cx="2106734" cy="55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10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«Социальная политика»</a:t>
              </a:r>
            </a:p>
          </p:txBody>
        </p:sp>
      </p:grpSp>
      <p:grpSp>
        <p:nvGrpSpPr>
          <p:cNvPr id="18447" name="Группа 45"/>
          <p:cNvGrpSpPr>
            <a:grpSpLocks/>
          </p:cNvGrpSpPr>
          <p:nvPr/>
        </p:nvGrpSpPr>
        <p:grpSpPr bwMode="auto">
          <a:xfrm>
            <a:off x="6254610" y="3509867"/>
            <a:ext cx="2559869" cy="628650"/>
            <a:chOff x="9200052" y="5784642"/>
            <a:chExt cx="2560159" cy="629409"/>
          </a:xfrm>
        </p:grpSpPr>
        <p:pic>
          <p:nvPicPr>
            <p:cNvPr id="18474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0052" y="5815164"/>
              <a:ext cx="684564" cy="595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Прямоугольник 47"/>
            <p:cNvSpPr/>
            <p:nvPr/>
          </p:nvSpPr>
          <p:spPr>
            <a:xfrm>
              <a:off x="10067744" y="5784642"/>
              <a:ext cx="1692467" cy="6294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11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«Физическая культура и спорт»</a:t>
              </a:r>
            </a:p>
          </p:txBody>
        </p:sp>
      </p:grpSp>
      <p:grpSp>
        <p:nvGrpSpPr>
          <p:cNvPr id="18448" name="Группа 48"/>
          <p:cNvGrpSpPr>
            <a:grpSpLocks/>
          </p:cNvGrpSpPr>
          <p:nvPr/>
        </p:nvGrpSpPr>
        <p:grpSpPr bwMode="auto">
          <a:xfrm>
            <a:off x="6303962" y="4518868"/>
            <a:ext cx="2510517" cy="668823"/>
            <a:chOff x="3638412" y="13220691"/>
            <a:chExt cx="3548058" cy="2215746"/>
          </a:xfrm>
        </p:grpSpPr>
        <p:pic>
          <p:nvPicPr>
            <p:cNvPr id="18472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412" y="13220691"/>
              <a:ext cx="1153280" cy="2215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5025657" y="14142659"/>
              <a:ext cx="2160813" cy="6293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12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«Средства массовой информации»</a:t>
              </a:r>
            </a:p>
          </p:txBody>
        </p:sp>
      </p:grpSp>
      <p:grpSp>
        <p:nvGrpSpPr>
          <p:cNvPr id="18449" name="Группа 51"/>
          <p:cNvGrpSpPr>
            <a:grpSpLocks/>
          </p:cNvGrpSpPr>
          <p:nvPr/>
        </p:nvGrpSpPr>
        <p:grpSpPr bwMode="auto">
          <a:xfrm>
            <a:off x="755650" y="5526088"/>
            <a:ext cx="3757613" cy="639762"/>
            <a:chOff x="1192303" y="6055430"/>
            <a:chExt cx="3757983" cy="638436"/>
          </a:xfrm>
        </p:grpSpPr>
        <p:pic>
          <p:nvPicPr>
            <p:cNvPr id="18470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303" y="6093296"/>
              <a:ext cx="669866" cy="600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Прямоугольник 53"/>
            <p:cNvSpPr/>
            <p:nvPr/>
          </p:nvSpPr>
          <p:spPr>
            <a:xfrm>
              <a:off x="1941677" y="6055430"/>
              <a:ext cx="3008609" cy="6289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13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«Обслуживание государственного и муниципального долга»</a:t>
              </a:r>
            </a:p>
          </p:txBody>
        </p:sp>
      </p:grpSp>
      <p:grpSp>
        <p:nvGrpSpPr>
          <p:cNvPr id="18450" name="Группа 54"/>
          <p:cNvGrpSpPr>
            <a:grpSpLocks/>
          </p:cNvGrpSpPr>
          <p:nvPr/>
        </p:nvGrpSpPr>
        <p:grpSpPr bwMode="auto">
          <a:xfrm>
            <a:off x="5411472" y="5676214"/>
            <a:ext cx="3606972" cy="664906"/>
            <a:chOff x="2261478" y="8475462"/>
            <a:chExt cx="3607042" cy="665280"/>
          </a:xfrm>
        </p:grpSpPr>
        <p:pic>
          <p:nvPicPr>
            <p:cNvPr id="18468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478" y="8536994"/>
              <a:ext cx="684564" cy="603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Прямоугольник 56"/>
            <p:cNvSpPr/>
            <p:nvPr/>
          </p:nvSpPr>
          <p:spPr>
            <a:xfrm>
              <a:off x="3126854" y="8475462"/>
              <a:ext cx="2741666" cy="629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14</a:t>
              </a:r>
              <a:r>
                <a:rPr lang="ru-RU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  <a:latin typeface="Sylfaen" panose="010A0502050306030303" pitchFamily="18" charset="0"/>
                  <a:cs typeface="Times New Roman" pitchFamily="18" charset="0"/>
                </a:rPr>
                <a:t>«Межбюджетные трансферты общего характера»</a:t>
              </a:r>
            </a:p>
          </p:txBody>
        </p:sp>
      </p:grpSp>
      <p:sp>
        <p:nvSpPr>
          <p:cNvPr id="18451" name="TextBox 58"/>
          <p:cNvSpPr txBox="1">
            <a:spLocks noChangeArrowheads="1"/>
          </p:cNvSpPr>
          <p:nvPr/>
        </p:nvSpPr>
        <p:spPr bwMode="auto">
          <a:xfrm>
            <a:off x="92075" y="765175"/>
            <a:ext cx="89439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700" u="sng" dirty="0">
                <a:latin typeface="Century Schoolbook" panose="02040604050505020304" pitchFamily="18" charset="0"/>
              </a:rPr>
              <a:t>Расходы бюджета – выплачиваемые из бюджета денежные средства  </a:t>
            </a:r>
          </a:p>
        </p:txBody>
      </p:sp>
      <p:grpSp>
        <p:nvGrpSpPr>
          <p:cNvPr id="18452" name="Группа 57"/>
          <p:cNvGrpSpPr>
            <a:grpSpLocks/>
          </p:cNvGrpSpPr>
          <p:nvPr/>
        </p:nvGrpSpPr>
        <p:grpSpPr bwMode="auto">
          <a:xfrm>
            <a:off x="755651" y="-5071"/>
            <a:ext cx="8201731" cy="6787475"/>
            <a:chOff x="868835" y="59"/>
            <a:chExt cx="8202136" cy="6786710"/>
          </a:xfrm>
          <a:solidFill>
            <a:srgbClr val="00B0F0"/>
          </a:solidFill>
        </p:grpSpPr>
        <p:grpSp>
          <p:nvGrpSpPr>
            <p:cNvPr id="18454" name="Группа 59"/>
            <p:cNvGrpSpPr>
              <a:grpSpLocks/>
            </p:cNvGrpSpPr>
            <p:nvPr/>
          </p:nvGrpSpPr>
          <p:grpSpPr bwMode="auto">
            <a:xfrm>
              <a:off x="868835" y="59"/>
              <a:ext cx="8202136" cy="6786710"/>
              <a:chOff x="868835" y="59"/>
              <a:chExt cx="8202136" cy="6786710"/>
            </a:xfrm>
            <a:grpFill/>
          </p:grpSpPr>
          <p:sp>
            <p:nvSpPr>
              <p:cNvPr id="64" name="Прямоугольник 63"/>
              <p:cNvSpPr/>
              <p:nvPr/>
            </p:nvSpPr>
            <p:spPr>
              <a:xfrm>
                <a:off x="908631" y="6466621"/>
                <a:ext cx="6378619" cy="320148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740580" y="44624"/>
                <a:ext cx="1330391" cy="5539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868835" y="59"/>
                <a:ext cx="5727893" cy="5486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Расходы бюджета</a:t>
                </a:r>
              </a:p>
            </p:txBody>
          </p:sp>
        </p:grpSp>
        <p:pic>
          <p:nvPicPr>
            <p:cNvPr id="61" name="Picture 10" descr="http://www.troick.su/Upload/images/preview.pn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7648501" y="90657"/>
              <a:ext cx="176222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  <p:pic>
          <p:nvPicPr>
            <p:cNvPr id="62" name="Picture 10" descr="http://www.troick.su/Upload/images/preview.png">
              <a:hlinkClick r:id="rId1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7658026" y="398597"/>
              <a:ext cx="176222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</p:grpSp>
      <p:pic>
        <p:nvPicPr>
          <p:cNvPr id="56" name="Рисунок 55" descr="https://present5.com/presentation/7180391_183911569/image-1.jpg"/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2" t="34210" r="35073" b="31122"/>
          <a:stretch/>
        </p:blipFill>
        <p:spPr bwMode="auto">
          <a:xfrm>
            <a:off x="8131044" y="751034"/>
            <a:ext cx="934653" cy="877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9" name="Скругленный прямоугольник 58"/>
          <p:cNvSpPr/>
          <p:nvPr/>
        </p:nvSpPr>
        <p:spPr>
          <a:xfrm>
            <a:off x="280107" y="2068670"/>
            <a:ext cx="669266" cy="653296"/>
          </a:xfrm>
          <a:prstGeom prst="roundRect">
            <a:avLst>
              <a:gd name="adj" fmla="val 10000"/>
            </a:avLst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t="-10000" r="-30000" b="-10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4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9"/>
          <p:cNvSpPr txBox="1">
            <a:spLocks noChangeArrowheads="1"/>
          </p:cNvSpPr>
          <p:nvPr/>
        </p:nvSpPr>
        <p:spPr bwMode="auto">
          <a:xfrm>
            <a:off x="107950" y="836613"/>
            <a:ext cx="8943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en-US" sz="16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Бюджетная классификация Российской Федерации – группировка доходов, расходов и источников финансирования дефицитов бюджетов бюджетной системы Российской Федерации, используемая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 (статья 18 Бюджетного кодекса)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560349346"/>
              </p:ext>
            </p:extLst>
          </p:nvPr>
        </p:nvGraphicFramePr>
        <p:xfrm>
          <a:off x="107504" y="1988841"/>
          <a:ext cx="8944240" cy="3895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460" name="TextBox 12"/>
          <p:cNvSpPr txBox="1">
            <a:spLocks noChangeArrowheads="1"/>
          </p:cNvSpPr>
          <p:nvPr/>
        </p:nvSpPr>
        <p:spPr bwMode="auto">
          <a:xfrm>
            <a:off x="222910" y="5467259"/>
            <a:ext cx="8251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6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* Классификация расходов бюджетов – основа для построения ведомственной структуры расходов соответствующего </a:t>
            </a:r>
            <a:r>
              <a:rPr lang="ru-RU" altLang="en-US" sz="1600" b="1" dirty="0" smtClean="0">
                <a:solidFill>
                  <a:srgbClr val="0000FF"/>
                </a:solidFill>
                <a:latin typeface="Century Schoolbook" panose="02040604050505020304" pitchFamily="18" charset="0"/>
              </a:rPr>
              <a:t>бюджета</a:t>
            </a:r>
            <a:endParaRPr lang="ru-RU" altLang="en-US" sz="1600" b="1" dirty="0">
              <a:solidFill>
                <a:srgbClr val="0000FF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19462" name="Группа 11"/>
          <p:cNvGrpSpPr>
            <a:grpSpLocks/>
          </p:cNvGrpSpPr>
          <p:nvPr/>
        </p:nvGrpSpPr>
        <p:grpSpPr bwMode="auto">
          <a:xfrm>
            <a:off x="746466" y="0"/>
            <a:ext cx="8335621" cy="6773520"/>
            <a:chOff x="735354" y="44624"/>
            <a:chExt cx="8335620" cy="6772756"/>
          </a:xfrm>
        </p:grpSpPr>
        <p:grpSp>
          <p:nvGrpSpPr>
            <p:cNvPr id="19464" name="Группа 13"/>
            <p:cNvGrpSpPr>
              <a:grpSpLocks/>
            </p:cNvGrpSpPr>
            <p:nvPr/>
          </p:nvGrpSpPr>
          <p:grpSpPr bwMode="auto">
            <a:xfrm>
              <a:off x="735354" y="44624"/>
              <a:ext cx="8335620" cy="6772756"/>
              <a:chOff x="735354" y="44624"/>
              <a:chExt cx="8335620" cy="6772756"/>
            </a:xfrm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816472" y="6497232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735354" y="80355"/>
                <a:ext cx="5894785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Бюджетная классификация</a:t>
                </a:r>
              </a:p>
            </p:txBody>
          </p:sp>
        </p:grpSp>
        <p:pic>
          <p:nvPicPr>
            <p:cNvPr id="15" name="Picture 10" descr="http://www.troick.su/Upload/images/preview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www.troick.su/Upload/images/preview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Graphic spid="11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9"/>
          <p:cNvSpPr txBox="1">
            <a:spLocks noChangeArrowheads="1"/>
          </p:cNvSpPr>
          <p:nvPr/>
        </p:nvSpPr>
        <p:spPr bwMode="auto">
          <a:xfrm>
            <a:off x="107950" y="817563"/>
            <a:ext cx="894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en-US" sz="14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Структура кода бюджетной классификации состоит из 20 знаков, которые применяются для всех бюджетов бюджетной системы Российской Федерации (ведомственная структура бюджетов)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550905"/>
              </p:ext>
            </p:extLst>
          </p:nvPr>
        </p:nvGraphicFramePr>
        <p:xfrm>
          <a:off x="104775" y="1556226"/>
          <a:ext cx="9020041" cy="502036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10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9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39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039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19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2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759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4854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599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5999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5999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31989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5999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5999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5999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31989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28048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579927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76496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675002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</a:tblGrid>
              <a:tr h="546855">
                <a:tc rowSpan="2" gridSpan="3">
                  <a:txBody>
                    <a:bodyPr/>
                    <a:lstStyle/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r>
                        <a:rPr lang="ru-RU" sz="900" dirty="0" smtClean="0">
                          <a:latin typeface="Century Schoolbook" panose="02040604050505020304" pitchFamily="18" charset="0"/>
                        </a:rPr>
                        <a:t>Код главного распорядителя бюджетных средств (ГРБС)</a:t>
                      </a:r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r>
                        <a:rPr lang="ru-RU" sz="900" dirty="0" smtClean="0">
                          <a:latin typeface="Century Schoolbook" panose="02040604050505020304" pitchFamily="18" charset="0"/>
                        </a:rPr>
                        <a:t>Код раздела</a:t>
                      </a:r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r>
                        <a:rPr lang="ru-RU" sz="900" dirty="0" smtClean="0">
                          <a:latin typeface="Century Schoolbook" panose="02040604050505020304" pitchFamily="18" charset="0"/>
                        </a:rPr>
                        <a:t>Код подраздела</a:t>
                      </a:r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r>
                        <a:rPr lang="ru-RU" sz="900" dirty="0" smtClean="0">
                          <a:latin typeface="Century Schoolbook" panose="02040604050505020304" pitchFamily="18" charset="0"/>
                        </a:rPr>
                        <a:t>Код целевой статьи</a:t>
                      </a: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r>
                        <a:rPr lang="ru-RU" sz="900" dirty="0" smtClean="0">
                          <a:latin typeface="Century Schoolbook" panose="02040604050505020304" pitchFamily="18" charset="0"/>
                        </a:rPr>
                        <a:t>Код вида расхода</a:t>
                      </a:r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626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r>
                        <a:rPr lang="ru-RU" sz="900" dirty="0" smtClean="0">
                          <a:latin typeface="Century Schoolbook" panose="02040604050505020304" pitchFamily="18" charset="0"/>
                        </a:rPr>
                        <a:t>Программная (непрограммная) статья</a:t>
                      </a: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ru-RU" sz="900" dirty="0" smtClean="0">
                        <a:latin typeface="Century Schoolbook" panose="02040604050505020304" pitchFamily="18" charset="0"/>
                      </a:endParaRPr>
                    </a:p>
                    <a:p>
                      <a:pPr algn="ctr"/>
                      <a:r>
                        <a:rPr lang="ru-RU" sz="900" dirty="0" smtClean="0">
                          <a:latin typeface="Century Schoolbook" panose="02040604050505020304" pitchFamily="18" charset="0"/>
                        </a:rPr>
                        <a:t>Направление расходов</a:t>
                      </a:r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Century Schoolbook" panose="02040604050505020304" pitchFamily="18" charset="0"/>
                        </a:rPr>
                        <a:t>группа</a:t>
                      </a:r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Century Schoolbook" panose="02040604050505020304" pitchFamily="18" charset="0"/>
                        </a:rPr>
                        <a:t>подгруппа</a:t>
                      </a:r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Century Schoolbook" panose="02040604050505020304" pitchFamily="18" charset="0"/>
                        </a:rPr>
                        <a:t>элемент</a:t>
                      </a:r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742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1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2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3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4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5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6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7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Century Schoolbook" panose="02040604050505020304" pitchFamily="18" charset="0"/>
                        </a:rPr>
                        <a:t>8</a:t>
                      </a:r>
                      <a:endParaRPr lang="ru-RU" sz="1200" dirty="0">
                        <a:solidFill>
                          <a:srgbClr val="FF000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Century Schoolbook" panose="02040604050505020304" pitchFamily="18" charset="0"/>
                        </a:rPr>
                        <a:t>9</a:t>
                      </a:r>
                      <a:endParaRPr lang="ru-RU" sz="1200" dirty="0">
                        <a:solidFill>
                          <a:srgbClr val="FF000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B0F0"/>
                          </a:solidFill>
                          <a:latin typeface="Century Schoolbook" panose="02040604050505020304" pitchFamily="18" charset="0"/>
                        </a:rPr>
                        <a:t>10</a:t>
                      </a:r>
                      <a:endParaRPr lang="ru-RU" sz="1200" dirty="0">
                        <a:solidFill>
                          <a:srgbClr val="00B0F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11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B050"/>
                          </a:solidFill>
                          <a:latin typeface="Century Schoolbook" panose="02040604050505020304" pitchFamily="18" charset="0"/>
                        </a:rPr>
                        <a:t>13</a:t>
                      </a:r>
                      <a:endParaRPr lang="ru-RU" sz="1200" dirty="0">
                        <a:solidFill>
                          <a:srgbClr val="00B05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B050"/>
                          </a:solidFill>
                          <a:latin typeface="Century Schoolbook" panose="02040604050505020304" pitchFamily="18" charset="0"/>
                        </a:rPr>
                        <a:t>14</a:t>
                      </a:r>
                      <a:endParaRPr lang="ru-RU" sz="1200" dirty="0">
                        <a:solidFill>
                          <a:srgbClr val="00B05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B050"/>
                          </a:solidFill>
                          <a:latin typeface="Century Schoolbook" panose="02040604050505020304" pitchFamily="18" charset="0"/>
                        </a:rPr>
                        <a:t>15</a:t>
                      </a:r>
                      <a:endParaRPr lang="ru-RU" sz="1200" dirty="0">
                        <a:solidFill>
                          <a:srgbClr val="00B05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B050"/>
                          </a:solidFill>
                          <a:latin typeface="Century Schoolbook" panose="02040604050505020304" pitchFamily="18" charset="0"/>
                        </a:rPr>
                        <a:t>16</a:t>
                      </a:r>
                      <a:endParaRPr lang="ru-RU" sz="1200" dirty="0">
                        <a:solidFill>
                          <a:srgbClr val="00B05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B050"/>
                          </a:solidFill>
                          <a:latin typeface="Century Schoolbook" panose="02040604050505020304" pitchFamily="18" charset="0"/>
                        </a:rPr>
                        <a:t>17</a:t>
                      </a:r>
                      <a:endParaRPr lang="ru-RU" sz="1200" dirty="0">
                        <a:solidFill>
                          <a:srgbClr val="00B05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18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19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20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2132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Уникальный код для каждого ГРБС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Разделы</a:t>
                      </a:r>
                      <a:r>
                        <a:rPr lang="ru-RU" sz="1200" baseline="0" dirty="0" smtClean="0">
                          <a:latin typeface="Century Schoolbook" panose="020406040505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Century Schoolbook" panose="02040604050505020304" pitchFamily="18" charset="0"/>
                        </a:rPr>
                        <a:t>определя</a:t>
                      </a:r>
                      <a:r>
                        <a:rPr lang="ru-RU" sz="1200" baseline="0" dirty="0" smtClean="0">
                          <a:latin typeface="Century Schoolbook" panose="02040604050505020304" pitchFamily="18" charset="0"/>
                        </a:rPr>
                        <a:t>-ют </a:t>
                      </a:r>
                      <a:r>
                        <a:rPr lang="ru-RU" sz="1200" baseline="0" dirty="0" err="1" smtClean="0">
                          <a:latin typeface="Century Schoolbook" panose="02040604050505020304" pitchFamily="18" charset="0"/>
                        </a:rPr>
                        <a:t>отрасле</a:t>
                      </a:r>
                      <a:r>
                        <a:rPr lang="ru-RU" sz="1200" baseline="0" dirty="0" smtClean="0">
                          <a:latin typeface="Century Schoolbook" panose="02040604050505020304" pitchFamily="18" charset="0"/>
                        </a:rPr>
                        <a:t>-вое </a:t>
                      </a:r>
                      <a:r>
                        <a:rPr lang="ru-RU" sz="1200" baseline="0" dirty="0" err="1" smtClean="0">
                          <a:latin typeface="Century Schoolbook" panose="02040604050505020304" pitchFamily="18" charset="0"/>
                        </a:rPr>
                        <a:t>направле-ние</a:t>
                      </a:r>
                      <a:r>
                        <a:rPr lang="ru-RU" sz="1200" baseline="0" dirty="0" smtClean="0">
                          <a:latin typeface="Century Schoolbook" panose="02040604050505020304" pitchFamily="18" charset="0"/>
                        </a:rPr>
                        <a:t> расходов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latin typeface="Century Schoolbook" panose="02040604050505020304" pitchFamily="18" charset="0"/>
                        </a:rPr>
                        <a:t>Подразде-лы</a:t>
                      </a:r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latin typeface="Century Schoolbook" panose="02040604050505020304" pitchFamily="18" charset="0"/>
                        </a:rPr>
                        <a:t>детализи-руют</a:t>
                      </a:r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latin typeface="Century Schoolbook" panose="02040604050505020304" pitchFamily="18" charset="0"/>
                        </a:rPr>
                        <a:t>направле-ния</a:t>
                      </a:r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 в разделах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Целевые статьи – обеспечивают привязку бюджетных ассигнований к конкретным программам, направлением деятельности бюджетного планирования и участников бюджетного процесса</a:t>
                      </a:r>
                      <a:r>
                        <a:rPr lang="ru-RU" sz="1200" baseline="0" dirty="0" smtClean="0">
                          <a:latin typeface="Century Schoolbook" panose="02040604050505020304" pitchFamily="18" charset="0"/>
                        </a:rPr>
                        <a:t> в рамках подразделов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Указывают вид бюджетных ассигнований (выплаты персоналу, закупки, инвестиции, субсидии и др.)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466">
                <a:tc gridSpan="20"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например: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466">
                <a:tc gridSpan="3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Century Schoolbook" panose="02040604050505020304" pitchFamily="18" charset="0"/>
                        </a:rPr>
                        <a:t>901</a:t>
                      </a:r>
                      <a:endParaRPr lang="ru-RU" sz="900" b="1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Century Schoolbook" panose="02040604050505020304" pitchFamily="18" charset="0"/>
                        </a:rPr>
                        <a:t>10</a:t>
                      </a:r>
                      <a:endParaRPr lang="ru-RU" sz="900" b="1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Century Schoolbook" panose="02040604050505020304" pitchFamily="18" charset="0"/>
                        </a:rPr>
                        <a:t>04</a:t>
                      </a:r>
                      <a:endParaRPr lang="ru-RU" sz="900" b="1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Century Schoolbook" panose="020406040505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B0F0"/>
                          </a:solidFill>
                          <a:latin typeface="Century Schoolbook" panose="020406040505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B0F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200" b="1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200" b="1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B050"/>
                          </a:solidFill>
                          <a:latin typeface="Century Schoolbook" panose="02040604050505020304" pitchFamily="18" charset="0"/>
                        </a:rPr>
                        <a:t>6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B050"/>
                          </a:solidFill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B050"/>
                          </a:solidFill>
                          <a:latin typeface="Century Schoolbook" panose="020406040505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B050"/>
                          </a:solidFill>
                          <a:latin typeface="Century Schoolbook" panose="02040604050505020304" pitchFamily="18" charset="0"/>
                        </a:rPr>
                        <a:t>4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B050"/>
                          </a:solidFill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entury Schoolbook" panose="02040604050505020304" pitchFamily="18" charset="0"/>
                        </a:rPr>
                        <a:t>3</a:t>
                      </a:r>
                      <a:endParaRPr lang="ru-RU" sz="1200" b="1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entury Schoolbook" panose="02040604050505020304" pitchFamily="18" charset="0"/>
                        </a:rPr>
                        <a:t>1</a:t>
                      </a:r>
                      <a:endParaRPr lang="ru-RU" sz="1200" b="1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entury Schoolbook" panose="02040604050505020304" pitchFamily="18" charset="0"/>
                        </a:rPr>
                        <a:t>3</a:t>
                      </a:r>
                      <a:endParaRPr lang="ru-RU" sz="1200" b="1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42343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Управление образования</a:t>
                      </a:r>
                    </a:p>
                    <a:p>
                      <a:pPr algn="ctr"/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Социальная политика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Охрана семьи и детства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части родительской платы за присмотр и уход за детьми </a:t>
                      </a:r>
                      <a:r>
                        <a:rPr lang="ru-RU" sz="11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подпрограммы "Развитие дошкольного,общего и дополнительного образования" </a:t>
                      </a:r>
                      <a:r>
                        <a:rPr lang="ru-RU" sz="11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 "Развитие образования, молодежной политики и спорта Приволжского района"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Пособия, компенсации, меры социальной поддержки по публичным нормативным обязательствам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7" marR="91427" marT="45718" marB="45718">
                    <a:solidFill>
                      <a:srgbClr val="DEE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20585" name="Группа 10"/>
          <p:cNvGrpSpPr>
            <a:grpSpLocks/>
          </p:cNvGrpSpPr>
          <p:nvPr/>
        </p:nvGrpSpPr>
        <p:grpSpPr bwMode="auto">
          <a:xfrm>
            <a:off x="746466" y="-21562"/>
            <a:ext cx="8117200" cy="6813550"/>
            <a:chOff x="953775" y="44624"/>
            <a:chExt cx="8117199" cy="6812782"/>
          </a:xfrm>
        </p:grpSpPr>
        <p:grpSp>
          <p:nvGrpSpPr>
            <p:cNvPr id="20587" name="Группа 11"/>
            <p:cNvGrpSpPr>
              <a:grpSpLocks/>
            </p:cNvGrpSpPr>
            <p:nvPr/>
          </p:nvGrpSpPr>
          <p:grpSpPr bwMode="auto">
            <a:xfrm>
              <a:off x="953775" y="44624"/>
              <a:ext cx="8117199" cy="6812782"/>
              <a:chOff x="953775" y="44624"/>
              <a:chExt cx="8117199" cy="6812782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1043608" y="6590792"/>
                <a:ext cx="6378619" cy="266614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953775" y="44624"/>
                <a:ext cx="5604356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Ведомственная структура расходов бюджета РФ</a:t>
                </a:r>
              </a:p>
            </p:txBody>
          </p:sp>
        </p:grpSp>
        <p:pic>
          <p:nvPicPr>
            <p:cNvPr id="13" name="Picture 10" descr="http://www.troick.su/Upload/images/preview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http://www.troick.su/Upload/images/preview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0" y="6108656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5467"/>
            <a:ext cx="8028384" cy="972154"/>
          </a:xfrm>
          <a:solidFill>
            <a:srgbClr val="00B0F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Приволжского района! 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664498"/>
            <a:ext cx="3868340" cy="452516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15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</a:t>
            </a:r>
            <a:r>
              <a:rPr lang="ru-RU" sz="19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вниманию предоставляется упрощенная версия бюджетного документа района </a:t>
            </a:r>
            <a:r>
              <a:rPr lang="ru-RU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«Бюджет для граждан». </a:t>
            </a:r>
            <a:endParaRPr lang="ru-RU" sz="19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Создавая данный проект, мы стремились к реализации принципов прозрачности и открытости бюджетных данных. Уверены, что в свою очередь Вы сможете повысить уровень информированности о бюджетной политике по  формированию и исполнению бюджета района. </a:t>
            </a:r>
          </a:p>
          <a:p>
            <a:pPr marL="0" indent="0" algn="just">
              <a:buNone/>
            </a:pPr>
            <a:endParaRPr lang="ru-RU" sz="17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7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 глава МО «Приволжский муниципальный район Астраханской области» </a:t>
            </a:r>
          </a:p>
          <a:p>
            <a:pPr marL="0" indent="0" algn="just">
              <a:buNone/>
            </a:pPr>
            <a:r>
              <a:rPr lang="ru-RU" sz="17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Мазаев Дмитрий Валерианович</a:t>
            </a:r>
            <a:endParaRPr lang="ru-RU" sz="1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 rotWithShape="1">
          <a:blip r:embed="rId2"/>
          <a:srcRect l="12160" t="32453" r="66110" b="8841"/>
          <a:stretch/>
        </p:blipFill>
        <p:spPr bwMode="auto">
          <a:xfrm>
            <a:off x="4835607" y="1664498"/>
            <a:ext cx="3656509" cy="5004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" y="10532"/>
            <a:ext cx="886905" cy="826180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2533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81534454"/>
              </p:ext>
            </p:extLst>
          </p:nvPr>
        </p:nvGraphicFramePr>
        <p:xfrm>
          <a:off x="408464" y="3645025"/>
          <a:ext cx="8628032" cy="2721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468313" y="746125"/>
            <a:ext cx="81946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 органов местного самоуправления и органов государственной власти субъектов Российской Федерации строятся на следующих принципах: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268413"/>
            <a:ext cx="8483600" cy="246221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взаимной ответственности;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применения единой для всех муниципальных образований методологии, учитывающей их индивидуальные особенности;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выравнивание доходов муниципальных образований;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максимально возможного сокращения встречных финансовых потоков;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компенсации местным бюджетам в случае уменьшения доходов или увеличении расходов, возникающие вследствие решений, принимаемых органами государственной власти;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повышение заинтересованности органов местного самоуправления в увеличении собственных доходов местных бюджетов;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гласности. </a:t>
            </a:r>
          </a:p>
        </p:txBody>
      </p:sp>
      <p:grpSp>
        <p:nvGrpSpPr>
          <p:cNvPr id="21510" name="Группа 11"/>
          <p:cNvGrpSpPr>
            <a:grpSpLocks/>
          </p:cNvGrpSpPr>
          <p:nvPr/>
        </p:nvGrpSpPr>
        <p:grpSpPr bwMode="auto">
          <a:xfrm>
            <a:off x="797469" y="0"/>
            <a:ext cx="8195113" cy="6815171"/>
            <a:chOff x="875862" y="44624"/>
            <a:chExt cx="8195112" cy="6814402"/>
          </a:xfrm>
        </p:grpSpPr>
        <p:grpSp>
          <p:nvGrpSpPr>
            <p:cNvPr id="21512" name="Группа 12"/>
            <p:cNvGrpSpPr>
              <a:grpSpLocks/>
            </p:cNvGrpSpPr>
            <p:nvPr/>
          </p:nvGrpSpPr>
          <p:grpSpPr bwMode="auto">
            <a:xfrm>
              <a:off x="875862" y="44624"/>
              <a:ext cx="8195112" cy="6814402"/>
              <a:chOff x="875862" y="44624"/>
              <a:chExt cx="8195112" cy="681440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875862" y="6538878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875862" y="87778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Межбюджетные отношения</a:t>
                </a:r>
              </a:p>
            </p:txBody>
          </p:sp>
        </p:grpSp>
        <p:pic>
          <p:nvPicPr>
            <p:cNvPr id="14" name="Picture 10" descr="http://www.troick.su/Upload/images/preview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http://www.troick.su/Upload/images/preview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21507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138" y="1069243"/>
            <a:ext cx="8856662" cy="461962"/>
          </a:xfrm>
          <a:prstGeom prst="rect">
            <a:avLst/>
          </a:prstGeom>
          <a:solidFill>
            <a:srgbClr val="00B0F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Century Schoolbook" panose="02040604050505020304" pitchFamily="18" charset="0"/>
                <a:cs typeface="+mn-cs"/>
              </a:rPr>
              <a:t>Источники финансирования дефицита бюджета утверждаются органами законодательной (представительной) власти в законе (решении) о бюджете на очередной финансовый год по основным видам привлеченных средств.  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25771386"/>
              </p:ext>
            </p:extLst>
          </p:nvPr>
        </p:nvGraphicFramePr>
        <p:xfrm>
          <a:off x="179066" y="2348880"/>
          <a:ext cx="885698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608238" y="1709061"/>
            <a:ext cx="6911975" cy="461963"/>
          </a:xfrm>
          <a:prstGeom prst="rect">
            <a:avLst/>
          </a:prstGeom>
          <a:gradFill rotWithShape="1">
            <a:gsLst>
              <a:gs pos="0">
                <a:srgbClr val="83D3FF"/>
              </a:gs>
              <a:gs pos="50000">
                <a:srgbClr val="B5E2FF"/>
              </a:gs>
              <a:gs pos="100000">
                <a:srgbClr val="DBF0FF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200" dirty="0">
                <a:latin typeface="Century Schoolbook" panose="02040604050505020304" pitchFamily="18" charset="0"/>
              </a:rPr>
              <a:t>Источниками финансирования местного бюджета могут быть внутренние источники в следующих формах:  </a:t>
            </a:r>
          </a:p>
        </p:txBody>
      </p:sp>
      <p:grpSp>
        <p:nvGrpSpPr>
          <p:cNvPr id="22538" name="Группа 13"/>
          <p:cNvGrpSpPr>
            <a:grpSpLocks/>
          </p:cNvGrpSpPr>
          <p:nvPr/>
        </p:nvGrpSpPr>
        <p:grpSpPr bwMode="auto">
          <a:xfrm>
            <a:off x="792642" y="44450"/>
            <a:ext cx="8340246" cy="6804628"/>
            <a:chOff x="792642" y="44624"/>
            <a:chExt cx="8340245" cy="6803861"/>
          </a:xfrm>
          <a:solidFill>
            <a:srgbClr val="00B0F0"/>
          </a:solidFill>
        </p:grpSpPr>
        <p:grpSp>
          <p:nvGrpSpPr>
            <p:cNvPr id="22540" name="Группа 14"/>
            <p:cNvGrpSpPr>
              <a:grpSpLocks/>
            </p:cNvGrpSpPr>
            <p:nvPr/>
          </p:nvGrpSpPr>
          <p:grpSpPr bwMode="auto">
            <a:xfrm>
              <a:off x="792642" y="44624"/>
              <a:ext cx="8340245" cy="6803861"/>
              <a:chOff x="792642" y="44624"/>
              <a:chExt cx="8340245" cy="6803861"/>
            </a:xfrm>
            <a:grpFill/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792642" y="6452788"/>
                <a:ext cx="6378619" cy="320148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8748464" y="6525344"/>
                <a:ext cx="384423" cy="323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792642" y="64597"/>
                <a:ext cx="6028845" cy="5486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Источники финансирования дефицита бюджета</a:t>
                </a:r>
              </a:p>
            </p:txBody>
          </p:sp>
        </p:grpSp>
        <p:pic>
          <p:nvPicPr>
            <p:cNvPr id="16" name="Picture 10" descr="http://www.troick.su/Upload/images/preview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  <p:pic>
          <p:nvPicPr>
            <p:cNvPr id="17" name="Picture 10" descr="http://www.troick.su/Upload/images/preview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9" grpId="0">
        <p:bldAsOne/>
      </p:bldGraphic>
      <p:bldP spid="225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http://partoschool.org/sites/default/files/shutterstock_98674025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385">
            <a:off x="6159500" y="2497138"/>
            <a:ext cx="251301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http://boomerhealthinstitute.com/wp-content/uploads/2014/04/bigstock-Question-Mark-43329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5621">
            <a:off x="484188" y="2828925"/>
            <a:ext cx="2122487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8"/>
          <p:cNvSpPr txBox="1">
            <a:spLocks noChangeArrowheads="1"/>
          </p:cNvSpPr>
          <p:nvPr/>
        </p:nvSpPr>
        <p:spPr bwMode="auto">
          <a:xfrm>
            <a:off x="684213" y="908050"/>
            <a:ext cx="8064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4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Муниципальная программа</a:t>
            </a:r>
            <a:r>
              <a:rPr lang="ru-RU" altLang="en-US" sz="1400" dirty="0">
                <a:solidFill>
                  <a:srgbClr val="0000FF"/>
                </a:solidFill>
                <a:latin typeface="Century Schoolbook" panose="02040604050505020304" pitchFamily="18" charset="0"/>
              </a:rPr>
              <a:t> представляет собой увязанный по ресурсам, исполнителям и срокам комплекс социально-экономических, организационно-хозяйственных и других мероприятий, обеспечивающих эффективное решение экономических, экологических, социальных и иных проблем развития муниципального образования </a:t>
            </a:r>
          </a:p>
        </p:txBody>
      </p: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684213" y="5157788"/>
            <a:ext cx="8064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4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Ведомственная целевая программа</a:t>
            </a:r>
            <a:r>
              <a:rPr lang="ru-RU" altLang="en-US" sz="1400" dirty="0">
                <a:solidFill>
                  <a:srgbClr val="0000FF"/>
                </a:solidFill>
                <a:latin typeface="Century Schoolbook" panose="02040604050505020304" pitchFamily="18" charset="0"/>
              </a:rPr>
              <a:t> является документом, содержащим комплекс скоординированных мероприятий, направленных на решение конкретной задачи подпрограммы муниципальной программы. Ведомственная целевая программа является самостоятельным документом.</a:t>
            </a:r>
          </a:p>
        </p:txBody>
      </p:sp>
      <p:sp>
        <p:nvSpPr>
          <p:cNvPr id="23558" name="TextBox 14"/>
          <p:cNvSpPr txBox="1">
            <a:spLocks noChangeArrowheads="1"/>
          </p:cNvSpPr>
          <p:nvPr/>
        </p:nvSpPr>
        <p:spPr bwMode="auto">
          <a:xfrm>
            <a:off x="395288" y="2043113"/>
            <a:ext cx="83534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4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Подпрограмма муниципальной программы</a:t>
            </a:r>
            <a:r>
              <a:rPr lang="ru-RU" altLang="en-US" sz="1400" dirty="0">
                <a:solidFill>
                  <a:srgbClr val="0000FF"/>
                </a:solidFill>
                <a:latin typeface="Century Schoolbook" panose="02040604050505020304" pitchFamily="18" charset="0"/>
              </a:rPr>
              <a:t> – составная часть муниципальной программы, формируемая с учетом согласованности с параметрами муниципальной программы (по целям, срокам, ресурсам), выделенная по направлениям (отраслям) развития соответствующей социально-экономической сферы</a:t>
            </a:r>
          </a:p>
        </p:txBody>
      </p:sp>
      <p:grpSp>
        <p:nvGrpSpPr>
          <p:cNvPr id="23560" name="Группа 15"/>
          <p:cNvGrpSpPr>
            <a:grpSpLocks/>
          </p:cNvGrpSpPr>
          <p:nvPr/>
        </p:nvGrpSpPr>
        <p:grpSpPr bwMode="auto">
          <a:xfrm>
            <a:off x="684213" y="37256"/>
            <a:ext cx="8171383" cy="6739680"/>
            <a:chOff x="899592" y="-37985"/>
            <a:chExt cx="8171382" cy="6738920"/>
          </a:xfrm>
        </p:grpSpPr>
        <p:grpSp>
          <p:nvGrpSpPr>
            <p:cNvPr id="23562" name="Группа 16"/>
            <p:cNvGrpSpPr>
              <a:grpSpLocks/>
            </p:cNvGrpSpPr>
            <p:nvPr/>
          </p:nvGrpSpPr>
          <p:grpSpPr bwMode="auto">
            <a:xfrm>
              <a:off x="899592" y="-37985"/>
              <a:ext cx="8171382" cy="6738920"/>
              <a:chOff x="899592" y="-37985"/>
              <a:chExt cx="8171382" cy="6738920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899592" y="6380787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961845" y="-37985"/>
                <a:ext cx="5767104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Программно-целевой метод формирования и расходования бюджетных средств</a:t>
                </a:r>
              </a:p>
            </p:txBody>
          </p:sp>
        </p:grpSp>
        <p:pic>
          <p:nvPicPr>
            <p:cNvPr id="18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ttp://www.troick.su/Upload/images/preview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23557" grpId="0"/>
      <p:bldP spid="235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Текст 3"/>
          <p:cNvSpPr txBox="1">
            <a:spLocks/>
          </p:cNvSpPr>
          <p:nvPr/>
        </p:nvSpPr>
        <p:spPr bwMode="auto">
          <a:xfrm>
            <a:off x="287338" y="1052513"/>
            <a:ext cx="86534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en-US" sz="1500" dirty="0">
                <a:solidFill>
                  <a:srgbClr val="0000FF"/>
                </a:solidFill>
                <a:latin typeface="Bookman Old Style" panose="02050604050505020204" pitchFamily="18" charset="0"/>
              </a:rPr>
              <a:t>Данный раздел ознакомит Вас с основными показателями социально-экономического </a:t>
            </a:r>
            <a:r>
              <a:rPr lang="ru-RU" altLang="en-US" sz="150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развития муниципального образования «Приволжский муниципальный район Астраханской области, </a:t>
            </a:r>
            <a:r>
              <a:rPr lang="ru-RU" altLang="en-US" sz="1500" dirty="0">
                <a:solidFill>
                  <a:srgbClr val="0000FF"/>
                </a:solidFill>
                <a:latin typeface="Bookman Old Style" panose="02050604050505020204" pitchFamily="18" charset="0"/>
              </a:rPr>
              <a:t>динамикой численности населения</a:t>
            </a:r>
            <a:r>
              <a:rPr lang="ru-RU" altLang="en-US" sz="1600" dirty="0">
                <a:solidFill>
                  <a:srgbClr val="0000FF"/>
                </a:solidFill>
                <a:latin typeface="Bookman Old Style" panose="02050604050505020204" pitchFamily="18" charset="0"/>
              </a:rPr>
              <a:t>.</a:t>
            </a:r>
            <a:endParaRPr lang="ru-RU" altLang="en-US" sz="1500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404715" y="2344524"/>
            <a:ext cx="2025176" cy="201622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Основные показатели социально-экономического развития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района (производство и торговля)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8" name="Picture 10" descr="http://www.troick.su/Upload/images/preview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4083" y="3941121"/>
            <a:ext cx="350838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www.troick.su/Upload/images/preview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3363" y="90488"/>
            <a:ext cx="174625" cy="1762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956377" y="44624"/>
            <a:ext cx="1106393" cy="2462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cs typeface="+mn-cs"/>
              </a:rPr>
              <a:t>ОГЛАВЛЕНИЕ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802016" y="2344524"/>
            <a:ext cx="1882975" cy="201622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Динамика численности населения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района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4" name="Picture 10" descr="http://www.troick.su/Upload/images/preview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433" y="3941121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590" name="Группа 11"/>
          <p:cNvGrpSpPr>
            <a:grpSpLocks/>
          </p:cNvGrpSpPr>
          <p:nvPr/>
        </p:nvGrpSpPr>
        <p:grpSpPr bwMode="auto">
          <a:xfrm>
            <a:off x="558533" y="44624"/>
            <a:ext cx="7026692" cy="6762878"/>
            <a:chOff x="714574" y="33591"/>
            <a:chExt cx="7026691" cy="676330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910494" y="6476750"/>
              <a:ext cx="6378619" cy="3201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БЮДЖЕТ ДЛЯ ГРАЖДАН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14574" y="33591"/>
              <a:ext cx="7026691" cy="54178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II. </a:t>
              </a:r>
              <a:r>
                <a:rPr lang="ru-RU" sz="1600" dirty="0" smtClean="0">
                  <a:latin typeface="Bookman Old Style" panose="02050604050505020204" pitchFamily="18" charset="0"/>
                  <a:ea typeface="Batang" panose="02030600000101010101" pitchFamily="18" charset="-127"/>
                </a:rPr>
                <a:t>СОЦИАЛЬНО-ЭКОНОМИЧЕСКИЕ ПОКАЗАТЕЛИ</a:t>
              </a:r>
              <a:endParaRPr lang="ru-RU" sz="1600" dirty="0">
                <a:latin typeface="Bookman Old Style" panose="02050604050505020204" pitchFamily="18" charset="0"/>
                <a:ea typeface="Batang" panose="02030600000101010101" pitchFamily="18" charset="-127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97139" y="2344524"/>
            <a:ext cx="2016223" cy="201622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Географическое расположение</a:t>
            </a: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9" name="Picture 10" descr="http://www.troick.su/Upload/images/preview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622" y="3902447"/>
            <a:ext cx="350838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585487" y="2344524"/>
            <a:ext cx="2019529" cy="201622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Основные показатели социально-экономического развития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района (численность и фот)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3" name="Picture 10" descr="http://www.troick.su/Upload/images/preview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5644" y="3941121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1560" cy="56968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85" name="Группа 2"/>
          <p:cNvGrpSpPr>
            <a:grpSpLocks/>
          </p:cNvGrpSpPr>
          <p:nvPr/>
        </p:nvGrpSpPr>
        <p:grpSpPr bwMode="auto">
          <a:xfrm>
            <a:off x="756311" y="11113"/>
            <a:ext cx="8226323" cy="6757021"/>
            <a:chOff x="756311" y="10716"/>
            <a:chExt cx="8226322" cy="6758010"/>
          </a:xfrm>
        </p:grpSpPr>
        <p:grpSp>
          <p:nvGrpSpPr>
            <p:cNvPr id="25687" name="Группа 1"/>
            <p:cNvGrpSpPr>
              <a:grpSpLocks/>
            </p:cNvGrpSpPr>
            <p:nvPr/>
          </p:nvGrpSpPr>
          <p:grpSpPr bwMode="auto">
            <a:xfrm>
              <a:off x="756311" y="10716"/>
              <a:ext cx="8226322" cy="6758010"/>
              <a:chOff x="756311" y="10716"/>
              <a:chExt cx="8226322" cy="6758010"/>
            </a:xfrm>
          </p:grpSpPr>
          <p:grpSp>
            <p:nvGrpSpPr>
              <p:cNvPr id="25690" name="Группа 9"/>
              <p:cNvGrpSpPr>
                <a:grpSpLocks/>
              </p:cNvGrpSpPr>
              <p:nvPr/>
            </p:nvGrpSpPr>
            <p:grpSpPr bwMode="auto">
              <a:xfrm>
                <a:off x="756311" y="37148"/>
                <a:ext cx="6738658" cy="6731578"/>
                <a:chOff x="756311" y="37148"/>
                <a:chExt cx="6738658" cy="6731578"/>
              </a:xfrm>
            </p:grpSpPr>
            <p:sp>
              <p:nvSpPr>
                <p:cNvPr id="12" name="Прямоугольник 11"/>
                <p:cNvSpPr/>
                <p:nvPr/>
              </p:nvSpPr>
              <p:spPr>
                <a:xfrm>
                  <a:off x="756311" y="6448578"/>
                  <a:ext cx="6738658" cy="320148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БЮДЖЕТ ДЛЯ ГРАЖДАН: </a:t>
                  </a:r>
                  <a:r>
                    <a:rPr lang="en-US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II</a:t>
                  </a:r>
                  <a:r>
                    <a:rPr lang="ru-RU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 Социально-экономические показатели</a:t>
                  </a:r>
                </a:p>
              </p:txBody>
            </p:sp>
            <p:sp>
              <p:nvSpPr>
                <p:cNvPr id="16" name="Прямоугольник 15"/>
                <p:cNvSpPr/>
                <p:nvPr/>
              </p:nvSpPr>
              <p:spPr>
                <a:xfrm>
                  <a:off x="1301353" y="37148"/>
                  <a:ext cx="5514522" cy="541784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dirty="0" smtClean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Географическое расположение</a:t>
                  </a:r>
                  <a:endParaRPr lang="ru-RU" dirty="0">
                    <a:latin typeface="Bookman Old Style" panose="02050604050505020204" pitchFamily="18" charset="0"/>
                    <a:ea typeface="Batang" panose="02030600000101010101" pitchFamily="18" charset="-127"/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7596186" y="10716"/>
                <a:ext cx="1386447" cy="8157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СОЦИАЛЬНО-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ЭКОНОМИЧЕСКИЕ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ПОКАЗАТЕЛИ</a:t>
                </a:r>
              </a:p>
            </p:txBody>
          </p:sp>
        </p:grpSp>
        <p:pic>
          <p:nvPicPr>
            <p:cNvPr id="18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3474" y="90103"/>
              <a:ext cx="174625" cy="17623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92999" y="398123"/>
              <a:ext cx="174625" cy="17465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691260323"/>
              </p:ext>
            </p:extLst>
          </p:nvPr>
        </p:nvGraphicFramePr>
        <p:xfrm>
          <a:off x="179512" y="1088740"/>
          <a:ext cx="4508870" cy="5076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Рисунок 19"/>
          <p:cNvPicPr/>
          <p:nvPr/>
        </p:nvPicPr>
        <p:blipFill rotWithShape="1">
          <a:blip r:embed="rId10"/>
          <a:srcRect l="45404" t="24153" r="18101" b="19512"/>
          <a:stretch/>
        </p:blipFill>
        <p:spPr bwMode="auto">
          <a:xfrm>
            <a:off x="4867872" y="1088740"/>
            <a:ext cx="4106266" cy="2484833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Объект 5" descr="http://img-fotki.yandex.ru/get/5819/8694060.73/0_cfb72_56857136_orig.jp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9" t="28986"/>
          <a:stretch/>
        </p:blipFill>
        <p:spPr bwMode="auto">
          <a:xfrm>
            <a:off x="4819746" y="3681028"/>
            <a:ext cx="4216750" cy="2736304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9" name="Группа 15"/>
          <p:cNvGrpSpPr>
            <a:grpSpLocks/>
          </p:cNvGrpSpPr>
          <p:nvPr/>
        </p:nvGrpSpPr>
        <p:grpSpPr bwMode="auto">
          <a:xfrm>
            <a:off x="779221" y="67507"/>
            <a:ext cx="8229322" cy="6650896"/>
            <a:chOff x="744816" y="10716"/>
            <a:chExt cx="8229321" cy="6651869"/>
          </a:xfrm>
        </p:grpSpPr>
        <p:grpSp>
          <p:nvGrpSpPr>
            <p:cNvPr id="26631" name="Группа 16"/>
            <p:cNvGrpSpPr>
              <a:grpSpLocks/>
            </p:cNvGrpSpPr>
            <p:nvPr/>
          </p:nvGrpSpPr>
          <p:grpSpPr bwMode="auto">
            <a:xfrm>
              <a:off x="744816" y="10716"/>
              <a:ext cx="8229321" cy="6651869"/>
              <a:chOff x="744816" y="10716"/>
              <a:chExt cx="8229321" cy="6651869"/>
            </a:xfrm>
          </p:grpSpPr>
          <p:grpSp>
            <p:nvGrpSpPr>
              <p:cNvPr id="26634" name="Группа 19"/>
              <p:cNvGrpSpPr>
                <a:grpSpLocks/>
              </p:cNvGrpSpPr>
              <p:nvPr/>
            </p:nvGrpSpPr>
            <p:grpSpPr bwMode="auto">
              <a:xfrm>
                <a:off x="744816" y="64144"/>
                <a:ext cx="6738658" cy="6598441"/>
                <a:chOff x="744816" y="64144"/>
                <a:chExt cx="6738658" cy="6598441"/>
              </a:xfrm>
            </p:grpSpPr>
            <p:sp>
              <p:nvSpPr>
                <p:cNvPr id="23" name="Прямоугольник 22"/>
                <p:cNvSpPr/>
                <p:nvPr/>
              </p:nvSpPr>
              <p:spPr>
                <a:xfrm>
                  <a:off x="744816" y="6342437"/>
                  <a:ext cx="6738658" cy="320148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БЮДЖЕТ ДЛЯ ГРАЖДАН: </a:t>
                  </a:r>
                  <a:r>
                    <a:rPr lang="en-US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II</a:t>
                  </a:r>
                  <a:r>
                    <a:rPr lang="ru-RU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 Социально-экономические показатели</a:t>
                  </a:r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834834" y="64144"/>
                  <a:ext cx="5802554" cy="541784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dirty="0" smtClean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Основные показатели социально-экономического развития района</a:t>
                  </a:r>
                  <a:endParaRPr lang="ru-RU" dirty="0">
                    <a:latin typeface="Bookman Old Style" panose="02050604050505020204" pitchFamily="18" charset="0"/>
                    <a:ea typeface="Batang" panose="02030600000101010101" pitchFamily="18" charset="-127"/>
                  </a:endParaRP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7596187" y="10716"/>
                <a:ext cx="1377950" cy="8160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СОЦИАЛЬНО-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ЭКОНОМИЧЕСКИЕ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ПОКАЗАТЕЛИ</a:t>
                </a:r>
              </a:p>
            </p:txBody>
          </p:sp>
        </p:grpSp>
        <p:pic>
          <p:nvPicPr>
            <p:cNvPr id="18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3474" y="90103"/>
              <a:ext cx="174625" cy="17623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92999" y="398123"/>
              <a:ext cx="174625" cy="17465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297321230"/>
              </p:ext>
            </p:extLst>
          </p:nvPr>
        </p:nvGraphicFramePr>
        <p:xfrm>
          <a:off x="323528" y="1712777"/>
          <a:ext cx="4032448" cy="4152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59246" y="935711"/>
            <a:ext cx="3816424" cy="73866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 собственного производства, выполненных работ  и услуг собственными силами.</a:t>
            </a:r>
            <a:endParaRPr lang="ru-RU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12094" y="1172907"/>
            <a:ext cx="3028204" cy="3077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CC"/>
                </a:solidFill>
                <a:effectLst/>
              </a:rPr>
              <a:t>Оборот розничной  торговли</a:t>
            </a:r>
            <a:endParaRPr lang="ru-RU" sz="1400" i="1" dirty="0">
              <a:solidFill>
                <a:srgbClr val="0000CC"/>
              </a:solidFill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584031284"/>
              </p:ext>
            </p:extLst>
          </p:nvPr>
        </p:nvGraphicFramePr>
        <p:xfrm>
          <a:off x="5076056" y="1696709"/>
          <a:ext cx="3654406" cy="1409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 rot="10800000" flipV="1">
            <a:off x="5366083" y="3322470"/>
            <a:ext cx="3320226" cy="30777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CC"/>
                </a:solidFill>
                <a:effectLst/>
                <a:latin typeface="+mn-lt"/>
              </a:rPr>
              <a:t>Оборот  общественного  питания</a:t>
            </a:r>
            <a:endParaRPr lang="ru-RU" sz="1400" b="1" i="1" dirty="0">
              <a:solidFill>
                <a:srgbClr val="0000CC"/>
              </a:solidFill>
              <a:effectLst/>
              <a:latin typeface="+mn-lt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1874183520"/>
              </p:ext>
            </p:extLst>
          </p:nvPr>
        </p:nvGraphicFramePr>
        <p:xfrm>
          <a:off x="4355976" y="4005064"/>
          <a:ext cx="439248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9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26" y="602128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20" grpId="0" animBg="1"/>
      <p:bldP spid="22" grpId="0" animBg="1"/>
      <p:bldGraphic spid="24" grpId="0">
        <p:bldAsOne/>
      </p:bldGraphic>
      <p:bldP spid="27" grpId="0" animBg="1"/>
      <p:bldGraphic spid="28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9" name="Группа 15"/>
          <p:cNvGrpSpPr>
            <a:grpSpLocks/>
          </p:cNvGrpSpPr>
          <p:nvPr/>
        </p:nvGrpSpPr>
        <p:grpSpPr bwMode="auto">
          <a:xfrm>
            <a:off x="794749" y="10656"/>
            <a:ext cx="8089710" cy="6762324"/>
            <a:chOff x="884428" y="10716"/>
            <a:chExt cx="8089709" cy="6763314"/>
          </a:xfrm>
        </p:grpSpPr>
        <p:grpSp>
          <p:nvGrpSpPr>
            <p:cNvPr id="26631" name="Группа 16"/>
            <p:cNvGrpSpPr>
              <a:grpSpLocks/>
            </p:cNvGrpSpPr>
            <p:nvPr/>
          </p:nvGrpSpPr>
          <p:grpSpPr bwMode="auto">
            <a:xfrm>
              <a:off x="884428" y="10716"/>
              <a:ext cx="8089709" cy="6763314"/>
              <a:chOff x="884428" y="10716"/>
              <a:chExt cx="8089709" cy="6763314"/>
            </a:xfrm>
          </p:grpSpPr>
          <p:grpSp>
            <p:nvGrpSpPr>
              <p:cNvPr id="26634" name="Группа 19"/>
              <p:cNvGrpSpPr>
                <a:grpSpLocks/>
              </p:cNvGrpSpPr>
              <p:nvPr/>
            </p:nvGrpSpPr>
            <p:grpSpPr bwMode="auto">
              <a:xfrm>
                <a:off x="884428" y="72314"/>
                <a:ext cx="6738658" cy="6701716"/>
                <a:chOff x="884428" y="72314"/>
                <a:chExt cx="6738658" cy="6701716"/>
              </a:xfrm>
            </p:grpSpPr>
            <p:sp>
              <p:nvSpPr>
                <p:cNvPr id="23" name="Прямоугольник 22"/>
                <p:cNvSpPr/>
                <p:nvPr/>
              </p:nvSpPr>
              <p:spPr>
                <a:xfrm>
                  <a:off x="884428" y="6453882"/>
                  <a:ext cx="6738658" cy="320148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БЮДЖЕТ ДЛЯ ГРАЖДАН: </a:t>
                  </a:r>
                  <a:r>
                    <a:rPr lang="en-US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II</a:t>
                  </a:r>
                  <a:r>
                    <a:rPr lang="ru-RU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 Социально-экономические показатели</a:t>
                  </a:r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1003681" y="72314"/>
                  <a:ext cx="6162594" cy="541784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dirty="0" smtClean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Основные показатели социально-экономического развития района</a:t>
                  </a:r>
                  <a:endParaRPr lang="ru-RU" dirty="0">
                    <a:latin typeface="Bookman Old Style" panose="02050604050505020204" pitchFamily="18" charset="0"/>
                    <a:ea typeface="Batang" panose="02030600000101010101" pitchFamily="18" charset="-127"/>
                  </a:endParaRP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7584140" y="10716"/>
                <a:ext cx="1389997" cy="8160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СОЦИАЛЬНО-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ЭКОНОМИЧЕСКИЕ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ПОКАЗАТЕЛИ</a:t>
                </a:r>
              </a:p>
            </p:txBody>
          </p:sp>
        </p:grpSp>
        <p:pic>
          <p:nvPicPr>
            <p:cNvPr id="18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3474" y="90103"/>
              <a:ext cx="174625" cy="17623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92999" y="398123"/>
              <a:ext cx="174625" cy="17465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467544" y="908720"/>
            <a:ext cx="3786214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</a:t>
            </a:r>
            <a:endParaRPr lang="ru-RU" sz="16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470362708"/>
              </p:ext>
            </p:extLst>
          </p:nvPr>
        </p:nvGraphicFramePr>
        <p:xfrm>
          <a:off x="245495" y="1437758"/>
          <a:ext cx="442798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788024" y="1153917"/>
            <a:ext cx="3786214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работающих, чел.</a:t>
            </a:r>
            <a:endParaRPr lang="ru-RU" sz="16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651605439"/>
              </p:ext>
            </p:extLst>
          </p:nvPr>
        </p:nvGraphicFramePr>
        <p:xfrm>
          <a:off x="5148808" y="1751330"/>
          <a:ext cx="3995192" cy="220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92362" y="4005064"/>
            <a:ext cx="3984094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 одного работающего</a:t>
            </a:r>
            <a:endParaRPr lang="ru-RU" sz="16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634835157"/>
              </p:ext>
            </p:extLst>
          </p:nvPr>
        </p:nvGraphicFramePr>
        <p:xfrm>
          <a:off x="4860032" y="4636760"/>
          <a:ext cx="3960440" cy="1761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5" name="Рисунок 34" descr="produktovaya_korzin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206" y="4589839"/>
            <a:ext cx="2218445" cy="1700808"/>
          </a:xfrm>
          <a:prstGeom prst="rect">
            <a:avLst/>
          </a:prstGeom>
        </p:spPr>
      </p:pic>
      <p:sp>
        <p:nvSpPr>
          <p:cNvPr id="36" name="Скругленная прямоугольная выноска 35"/>
          <p:cNvSpPr/>
          <p:nvPr/>
        </p:nvSpPr>
        <p:spPr bwMode="auto">
          <a:xfrm>
            <a:off x="2619002" y="4365104"/>
            <a:ext cx="1872208" cy="1296144"/>
          </a:xfrm>
          <a:prstGeom prst="wedgeRoundRectCallout">
            <a:avLst>
              <a:gd name="adj1" fmla="val -74526"/>
              <a:gd name="adj2" fmla="val -266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уровне</a:t>
            </a:r>
            <a:r>
              <a:rPr kumimoji="0" lang="ru-RU" sz="1200" b="1" i="1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прожиточного минимума на 2022год (для трудоспособного населения)</a:t>
            </a:r>
            <a:endParaRPr lang="ru-RU" sz="1200" b="1" i="1" u="sng" baseline="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2635 руб.</a:t>
            </a:r>
            <a:endParaRPr kumimoji="0" lang="ru-RU" sz="1200" b="1" i="1" u="sng" strike="noStrike" cap="none" normalizeH="0" baseline="0" dirty="0" smtClean="0">
              <a:ln>
                <a:noFill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" y="285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Graphic spid="30" grpId="0">
        <p:bldAsOne/>
      </p:bldGraphic>
      <p:bldP spid="31" grpId="0" animBg="1"/>
      <p:bldGraphic spid="32" grpId="0">
        <p:bldAsOne/>
      </p:bldGraphic>
      <p:bldP spid="33" grpId="0" animBg="1"/>
      <p:bldGraphic spid="34" grpId="0">
        <p:bldAsOne/>
      </p:bldGraphic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9" name="Группа 15"/>
          <p:cNvGrpSpPr>
            <a:grpSpLocks/>
          </p:cNvGrpSpPr>
          <p:nvPr/>
        </p:nvGrpSpPr>
        <p:grpSpPr bwMode="auto">
          <a:xfrm>
            <a:off x="746466" y="44624"/>
            <a:ext cx="8397534" cy="6763449"/>
            <a:chOff x="576604" y="10613"/>
            <a:chExt cx="8397533" cy="6764439"/>
          </a:xfrm>
        </p:grpSpPr>
        <p:grpSp>
          <p:nvGrpSpPr>
            <p:cNvPr id="26631" name="Группа 16"/>
            <p:cNvGrpSpPr>
              <a:grpSpLocks/>
            </p:cNvGrpSpPr>
            <p:nvPr/>
          </p:nvGrpSpPr>
          <p:grpSpPr bwMode="auto">
            <a:xfrm>
              <a:off x="576604" y="10613"/>
              <a:ext cx="8397533" cy="6764439"/>
              <a:chOff x="576604" y="10613"/>
              <a:chExt cx="8397533" cy="6764439"/>
            </a:xfrm>
          </p:grpSpPr>
          <p:grpSp>
            <p:nvGrpSpPr>
              <p:cNvPr id="26634" name="Группа 19"/>
              <p:cNvGrpSpPr>
                <a:grpSpLocks/>
              </p:cNvGrpSpPr>
              <p:nvPr/>
            </p:nvGrpSpPr>
            <p:grpSpPr bwMode="auto">
              <a:xfrm>
                <a:off x="576604" y="10613"/>
                <a:ext cx="6738658" cy="6764439"/>
                <a:chOff x="576604" y="10613"/>
                <a:chExt cx="6738658" cy="6764439"/>
              </a:xfrm>
            </p:grpSpPr>
            <p:sp>
              <p:nvSpPr>
                <p:cNvPr id="23" name="Прямоугольник 22"/>
                <p:cNvSpPr/>
                <p:nvPr/>
              </p:nvSpPr>
              <p:spPr>
                <a:xfrm>
                  <a:off x="576604" y="6454904"/>
                  <a:ext cx="6738658" cy="320148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БЮДЖЕТ ДЛЯ ГРАЖДАН: </a:t>
                  </a:r>
                  <a:r>
                    <a:rPr lang="en-US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II</a:t>
                  </a:r>
                  <a:r>
                    <a:rPr lang="ru-RU" sz="1500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 Социально-экономические показатели</a:t>
                  </a:r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1187624" y="10613"/>
                  <a:ext cx="5226490" cy="541784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dirty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Динамика численности населения </a:t>
                  </a:r>
                  <a:r>
                    <a:rPr lang="ru-RU" dirty="0" smtClean="0">
                      <a:latin typeface="Bookman Old Style" panose="02050604050505020204" pitchFamily="18" charset="0"/>
                      <a:ea typeface="Batang" panose="02030600000101010101" pitchFamily="18" charset="-127"/>
                    </a:rPr>
                    <a:t>района</a:t>
                  </a:r>
                  <a:endParaRPr lang="ru-RU" dirty="0">
                    <a:latin typeface="Bookman Old Style" panose="02050604050505020204" pitchFamily="18" charset="0"/>
                    <a:ea typeface="Batang" panose="02030600000101010101" pitchFamily="18" charset="-127"/>
                  </a:endParaRP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7596187" y="10716"/>
                <a:ext cx="1377950" cy="8160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СОЦИАЛЬНО-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ЭКОНОМИЧЕСКИЕ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ПОКАЗАТЕЛИ</a:t>
                </a:r>
              </a:p>
            </p:txBody>
          </p:sp>
        </p:grpSp>
        <p:pic>
          <p:nvPicPr>
            <p:cNvPr id="18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3474" y="90103"/>
              <a:ext cx="174625" cy="17623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92999" y="398123"/>
              <a:ext cx="174625" cy="17465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266043"/>
              </p:ext>
            </p:extLst>
          </p:nvPr>
        </p:nvGraphicFramePr>
        <p:xfrm>
          <a:off x="328696" y="1256594"/>
          <a:ext cx="4032448" cy="500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562876299"/>
              </p:ext>
            </p:extLst>
          </p:nvPr>
        </p:nvGraphicFramePr>
        <p:xfrm>
          <a:off x="4427984" y="1179941"/>
          <a:ext cx="4397655" cy="5084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7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Текст 3"/>
          <p:cNvSpPr txBox="1">
            <a:spLocks/>
          </p:cNvSpPr>
          <p:nvPr/>
        </p:nvSpPr>
        <p:spPr bwMode="auto">
          <a:xfrm>
            <a:off x="247650" y="836613"/>
            <a:ext cx="8653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altLang="en-US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ознакомит Вас с параметрами </a:t>
            </a:r>
            <a:r>
              <a:rPr lang="ru-RU" altLang="en-US" sz="1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образования «Приволжский муниципальный район Астраханской области», </a:t>
            </a:r>
            <a:r>
              <a:rPr lang="ru-RU" altLang="en-US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бюджетной политики и налоговой политики, структурой и динамикой объема муниципального долга, расходами на обслуживание долговых обязательств и источниками финансирования дефицита бюджета </a:t>
            </a:r>
            <a:r>
              <a:rPr lang="ru-RU" altLang="en-US" sz="1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altLang="en-US" sz="1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0" descr="http://www.troick.su/Upload/images/preview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3363" y="90488"/>
            <a:ext cx="174625" cy="1762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07504" y="2420889"/>
            <a:ext cx="2016224" cy="1584176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Основа для составления проекта бюджета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района</a:t>
            </a: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83768" y="2420889"/>
            <a:ext cx="2016224" cy="1584176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Основные направления бюджетной политики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района</a:t>
            </a: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88024" y="2420889"/>
            <a:ext cx="2016224" cy="1584176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Основные направления налоговой политики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района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20272" y="2420889"/>
            <a:ext cx="2016224" cy="1584176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Основные параметры бюджета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района на 2023-2025 годы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41533" y="4450218"/>
            <a:ext cx="2016224" cy="1402060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Обслуживание муниципального долга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561691" y="4450218"/>
            <a:ext cx="2016224" cy="1402060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Источники финансирования дефицита бюджета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района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165863" y="4450219"/>
            <a:ext cx="2016224" cy="1381754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Динамика объема муниципального долга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района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6" name="Picture 10" descr="http://www.troick.su/Upload/images/preview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713" y="3654425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http://www.troick.su/Upload/images/preview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3654425"/>
            <a:ext cx="350838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www.troick.su/Upload/images/preview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34138" y="3654425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://www.troick.su/Upload/images/preview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6163" y="3654425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ttp://www.troick.su/Upload/images/preview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0737" y="5498433"/>
            <a:ext cx="349250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://www.troick.su/Upload/images/preview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8366" y="5481135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http://www.troick.su/Upload/images/preview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2569" y="5481134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85" name="Группа 11"/>
          <p:cNvGrpSpPr>
            <a:grpSpLocks/>
          </p:cNvGrpSpPr>
          <p:nvPr/>
        </p:nvGrpSpPr>
        <p:grpSpPr bwMode="auto">
          <a:xfrm>
            <a:off x="761721" y="53209"/>
            <a:ext cx="8187705" cy="6729014"/>
            <a:chOff x="875065" y="44624"/>
            <a:chExt cx="8187704" cy="672944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875065" y="6453916"/>
              <a:ext cx="6378619" cy="3201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БЮДЖЕТ ДЛЯ ГРАЖДАН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56376" y="44624"/>
              <a:ext cx="1106393" cy="24622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rPr>
                <a:t>ОГЛАВЛЕНИЕ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875065" y="59964"/>
              <a:ext cx="6721270" cy="54178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III. </a:t>
              </a:r>
              <a:r>
                <a: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ОБЩАЯ ХАРАКТЕРИСТИКА БЮДЖЕТА </a:t>
              </a:r>
              <a:r>
                <a:rPr lang="ru-RU" sz="1500" dirty="0" smtClean="0">
                  <a:latin typeface="Bookman Old Style" panose="02050604050505020204" pitchFamily="18" charset="0"/>
                  <a:ea typeface="Batang" panose="02030600000101010101" pitchFamily="18" charset="-127"/>
                </a:rPr>
                <a:t>РАЙОНА</a:t>
              </a:r>
              <a:endParaRPr lang="ru-RU" sz="1500" dirty="0">
                <a:latin typeface="Bookman Old Style" panose="02050604050505020204" pitchFamily="18" charset="0"/>
                <a:ea typeface="Batang" panose="02030600000101010101" pitchFamily="18" charset="-127"/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7950" y="811213"/>
            <a:ext cx="8842375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составляется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утверждается на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и на плановый период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99592" y="1547813"/>
            <a:ext cx="8125346" cy="33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для составления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681" name="Группа 1"/>
          <p:cNvGrpSpPr>
            <a:grpSpLocks/>
          </p:cNvGrpSpPr>
          <p:nvPr/>
        </p:nvGrpSpPr>
        <p:grpSpPr bwMode="auto">
          <a:xfrm>
            <a:off x="810984" y="37456"/>
            <a:ext cx="8139341" cy="6787571"/>
            <a:chOff x="1037955" y="44624"/>
            <a:chExt cx="8139009" cy="6786806"/>
          </a:xfrm>
        </p:grpSpPr>
        <p:grpSp>
          <p:nvGrpSpPr>
            <p:cNvPr id="28683" name="Группа 2"/>
            <p:cNvGrpSpPr>
              <a:grpSpLocks/>
            </p:cNvGrpSpPr>
            <p:nvPr/>
          </p:nvGrpSpPr>
          <p:grpSpPr bwMode="auto">
            <a:xfrm>
              <a:off x="1037955" y="44624"/>
              <a:ext cx="8139009" cy="6786806"/>
              <a:chOff x="1037955" y="44624"/>
              <a:chExt cx="8139009" cy="6786806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37955" y="6511282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III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Общая характеристика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40335" y="44624"/>
                <a:ext cx="1436629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ОБЩАЯ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ХАРАКТЕРИСТИКА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1148908" y="110555"/>
                <a:ext cx="6267665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Основа для составления проекта бюджета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района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9851" y="9065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9376" y="39859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73" b="99533" l="5000" r="90000"/>
                    </a14:imgEffect>
                    <a14:imgEffect>
                      <a14:brightnessContrast bright="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2" y="1852985"/>
            <a:ext cx="1302159" cy="123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/>
          <p:cNvPicPr/>
          <p:nvPr/>
        </p:nvPicPr>
        <p:blipFill rotWithShape="1">
          <a:blip r:embed="rId7"/>
          <a:srcRect l="59929" t="15736" r="30489" b="74002"/>
          <a:stretch/>
        </p:blipFill>
        <p:spPr bwMode="auto">
          <a:xfrm>
            <a:off x="254813" y="3571194"/>
            <a:ext cx="1024521" cy="1008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4" y="4998524"/>
            <a:ext cx="1135566" cy="10333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45" name="Группа 44"/>
          <p:cNvGrpSpPr/>
          <p:nvPr/>
        </p:nvGrpSpPr>
        <p:grpSpPr>
          <a:xfrm>
            <a:off x="1979712" y="2051954"/>
            <a:ext cx="6087001" cy="1071291"/>
            <a:chOff x="834" y="857"/>
            <a:chExt cx="7271138" cy="1474089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834" y="857"/>
              <a:ext cx="7271138" cy="1474089"/>
            </a:xfrm>
            <a:prstGeom prst="roundRect">
              <a:avLst>
                <a:gd name="adj" fmla="val 10000"/>
              </a:avLst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7" name="Скругленный прямоугольник 4"/>
            <p:cNvSpPr/>
            <p:nvPr/>
          </p:nvSpPr>
          <p:spPr>
            <a:xfrm>
              <a:off x="44009" y="44032"/>
              <a:ext cx="7184788" cy="1387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Бюджетное послание президента РФ</a:t>
              </a:r>
              <a:endParaRPr lang="ru-RU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2015856" y="3329181"/>
            <a:ext cx="4212328" cy="1474089"/>
            <a:chOff x="834" y="1603215"/>
            <a:chExt cx="4749733" cy="1474089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834" y="1603215"/>
              <a:ext cx="4749733" cy="1474089"/>
            </a:xfrm>
            <a:prstGeom prst="roundRect">
              <a:avLst>
                <a:gd name="adj" fmla="val 10000"/>
              </a:avLst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0" name="Скругленный прямоугольник 4"/>
            <p:cNvSpPr/>
            <p:nvPr/>
          </p:nvSpPr>
          <p:spPr>
            <a:xfrm>
              <a:off x="44009" y="1646390"/>
              <a:ext cx="4169153" cy="1387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и бюджетной политики Астраханской области</a:t>
              </a:r>
              <a:endParaRPr lang="ru-RU" sz="2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487153" y="3326232"/>
            <a:ext cx="2326020" cy="1474089"/>
            <a:chOff x="4945953" y="1603215"/>
            <a:chExt cx="2326020" cy="1474089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4945953" y="1603215"/>
              <a:ext cx="2326020" cy="1474089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Скругленный прямоугольник 4"/>
            <p:cNvSpPr/>
            <p:nvPr/>
          </p:nvSpPr>
          <p:spPr>
            <a:xfrm>
              <a:off x="4955478" y="1646390"/>
              <a:ext cx="2273320" cy="1387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Проект Закона Астраханской области о бюджете</a:t>
              </a:r>
              <a:endParaRPr lang="ru-RU" sz="1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1661001" y="4886969"/>
            <a:ext cx="2326020" cy="1474089"/>
            <a:chOff x="625" y="3206430"/>
            <a:chExt cx="2326020" cy="1474089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625" y="3206430"/>
              <a:ext cx="2326020" cy="1474089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6" name="Скругленный прямоугольник 4"/>
            <p:cNvSpPr/>
            <p:nvPr/>
          </p:nvSpPr>
          <p:spPr>
            <a:xfrm>
              <a:off x="43800" y="3249605"/>
              <a:ext cx="2239670" cy="1387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 социально-экономического развития МО «Приволжский муниципальный район Астраханской области»</a:t>
              </a:r>
              <a:endParaRPr lang="ru-RU" sz="1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Скругленный прямоугольник 4"/>
          <p:cNvSpPr/>
          <p:nvPr/>
        </p:nvSpPr>
        <p:spPr>
          <a:xfrm>
            <a:off x="3604565" y="2887531"/>
            <a:ext cx="2239670" cy="13877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6496678" y="4906651"/>
            <a:ext cx="2326020" cy="1474089"/>
            <a:chOff x="4945953" y="3205573"/>
            <a:chExt cx="2326020" cy="1474089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4945953" y="3205573"/>
              <a:ext cx="2326020" cy="1474089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2" name="Скругленный прямоугольник 4"/>
            <p:cNvSpPr/>
            <p:nvPr/>
          </p:nvSpPr>
          <p:spPr>
            <a:xfrm>
              <a:off x="4989128" y="3248748"/>
              <a:ext cx="2239670" cy="1387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Муниципальные программы МО «Приволжский муниципальный район Астраханской области»</a:t>
              </a:r>
              <a:endParaRPr lang="ru-RU" sz="1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4078839" y="4886968"/>
            <a:ext cx="2326020" cy="1474089"/>
            <a:chOff x="2424547" y="3205573"/>
            <a:chExt cx="2326020" cy="1474089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2424547" y="3205573"/>
              <a:ext cx="2326020" cy="1474089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5" name="Скругленный прямоугольник 4"/>
            <p:cNvSpPr/>
            <p:nvPr/>
          </p:nvSpPr>
          <p:spPr>
            <a:xfrm>
              <a:off x="2467722" y="3248748"/>
              <a:ext cx="2239670" cy="1387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и бюджетной политики МО «Приволжский муниципальный район Астраханской области»</a:t>
              </a:r>
              <a:endParaRPr lang="ru-RU" sz="1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Рисунок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91841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74547" y="959954"/>
            <a:ext cx="1264806" cy="178894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13217" y="955234"/>
            <a:ext cx="1897314" cy="180174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352330" y="955234"/>
            <a:ext cx="2160452" cy="180174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ОБЩАЯ ХАРАКТЕРИСТИКА БЮДЖЕТА </a:t>
            </a:r>
            <a:r>
              <a:rPr lang="ru-RU" sz="1400" b="1" dirty="0" smtClean="0">
                <a:solidFill>
                  <a:srgbClr val="0000FF"/>
                </a:solidFill>
                <a:latin typeface="Century Schoolbook" panose="02040604050505020304" pitchFamily="18" charset="0"/>
              </a:rPr>
              <a:t>РАЙОНА</a:t>
            </a:r>
            <a:endParaRPr lang="ru-RU" sz="1400" b="1" dirty="0">
              <a:solidFill>
                <a:srgbClr val="0000FF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52298" y="955234"/>
            <a:ext cx="1872808" cy="179366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ДОХОДЫ БЮДЖЕТА </a:t>
            </a:r>
            <a:r>
              <a:rPr lang="ru-RU" sz="1400" b="1" dirty="0" smtClean="0">
                <a:solidFill>
                  <a:srgbClr val="0000FF"/>
                </a:solidFill>
                <a:latin typeface="Century Schoolbook" panose="02040604050505020304" pitchFamily="18" charset="0"/>
              </a:rPr>
              <a:t>РАЙОНА</a:t>
            </a:r>
            <a:endParaRPr lang="ru-RU" sz="1400" b="1" dirty="0">
              <a:solidFill>
                <a:srgbClr val="0000FF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498971" y="955234"/>
            <a:ext cx="1609534" cy="173574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РАСХОДЫ БЮДЖЕТА </a:t>
            </a:r>
            <a:r>
              <a:rPr lang="ru-RU" sz="1400" b="1" dirty="0" smtClean="0">
                <a:solidFill>
                  <a:srgbClr val="0000FF"/>
                </a:solidFill>
                <a:latin typeface="Century Schoolbook" panose="02040604050505020304" pitchFamily="18" charset="0"/>
              </a:rPr>
              <a:t>РАЙОНА</a:t>
            </a:r>
            <a:endParaRPr lang="ru-RU" sz="1400" b="1" dirty="0">
              <a:solidFill>
                <a:srgbClr val="0000FF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11913" y="2966857"/>
            <a:ext cx="2080567" cy="168675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КОНТАКТНАЯ ИНФОРМАЦИЯ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8" name="Picture 10" descr="http://www.troick.su/Upload/images/preview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505" y="2340139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www.troick.su/Upload/images/preview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2205" y="2355392"/>
            <a:ext cx="350838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://www.troick.su/Upload/images/preview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964" y="2361066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://www.troick.su/Upload/images/preview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5616" y="2324449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://www.troick.su/Upload/images/preview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2961" y="2340139"/>
            <a:ext cx="349250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ttp://www.troick.su/Upload/images/preview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246" y="4234648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 bwMode="auto">
          <a:xfrm>
            <a:off x="899592" y="55142"/>
            <a:ext cx="6480720" cy="54684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ОГЛАВЛЕНИЕ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63490" name="Picture 2" descr="https://content.foto.my.mail.ru/mail/alex_varnachkin/_mypagephoto/h-52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2" y="5092626"/>
            <a:ext cx="1581979" cy="11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 descr="https://st.astr.ru/news/5/51/51092/img_1482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64" y="5092626"/>
            <a:ext cx="1600200" cy="114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https://direct2025.ru/%D1%84%D0%B0%D0%B9%D0%BB%D1%8B/%D0%BD%D0%BE%D0%B2%D0%BE%D1%81%D1%82%D0%B8/2020/09/28/AO%20(2)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07" y="5107508"/>
            <a:ext cx="1653540" cy="112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/>
          <p:cNvPicPr/>
          <p:nvPr/>
        </p:nvPicPr>
        <p:blipFill rotWithShape="1">
          <a:blip r:embed="rId13"/>
          <a:srcRect l="27835" t="30684" r="44716" b="40425"/>
          <a:stretch/>
        </p:blipFill>
        <p:spPr bwMode="auto">
          <a:xfrm>
            <a:off x="5083290" y="5123994"/>
            <a:ext cx="1630680" cy="1110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/>
          <p:cNvPicPr/>
          <p:nvPr/>
        </p:nvPicPr>
        <p:blipFill rotWithShape="1">
          <a:blip r:embed="rId14"/>
          <a:srcRect l="27451" t="30331" r="44457" b="37058"/>
          <a:stretch/>
        </p:blipFill>
        <p:spPr bwMode="auto">
          <a:xfrm>
            <a:off x="6811913" y="5144204"/>
            <a:ext cx="1668780" cy="1089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4293632" y="2943092"/>
            <a:ext cx="2350190" cy="1706737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 smtClean="0">
                <a:solidFill>
                  <a:srgbClr val="0000FF"/>
                </a:solidFill>
                <a:latin typeface="Century Schoolbook" panose="02040604050505020304" pitchFamily="18" charset="0"/>
              </a:rPr>
              <a:t>ОТКРЫТЫЕ ГОСУДАРСТВЕННЫЕ </a:t>
            </a:r>
            <a:r>
              <a:rPr lang="ru-RU" sz="135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ИНФОРМАЦИОННЫЕ РЕСУРСЫ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3" name="Picture 10" descr="http://www.troick.su/Upload/images/preview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893" y="4283852"/>
            <a:ext cx="349250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0870" y="2937634"/>
            <a:ext cx="1816366" cy="1722877"/>
          </a:xfrm>
          <a:prstGeom prst="rect">
            <a:avLst/>
          </a:prstGeom>
          <a:solidFill>
            <a:srgbClr val="0594FF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</a:t>
            </a:r>
            <a:endParaRPr lang="ru-RU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10" descr="http://www.troick.su/Upload/images/preview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3692" y="4283852"/>
            <a:ext cx="349250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3552" y="2918561"/>
            <a:ext cx="1871634" cy="17558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9" name="Picture 10" descr="http://www.troick.su/Upload/images/preview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3365" y="4270942"/>
            <a:ext cx="349250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724583584"/>
              </p:ext>
            </p:extLst>
          </p:nvPr>
        </p:nvGraphicFramePr>
        <p:xfrm>
          <a:off x="15882" y="1804020"/>
          <a:ext cx="9020615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4071" y="692697"/>
            <a:ext cx="9068816" cy="1008112"/>
          </a:xfrm>
          <a:prstGeom prst="rect">
            <a:avLst/>
          </a:prstGeom>
          <a:noFill/>
          <a:ln>
            <a:noFill/>
          </a:ln>
          <a:effectLst>
            <a:outerShdw blurRad="45000" dist="25000" dir="5400000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политика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комплекса мер по оптимизации расходных обязательств, в том числе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–повышение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муниципальных услуг, достижение конкретных общественно значимых результатов </a:t>
            </a:r>
          </a:p>
        </p:txBody>
      </p:sp>
      <p:grpSp>
        <p:nvGrpSpPr>
          <p:cNvPr id="29703" name="Группа 1"/>
          <p:cNvGrpSpPr>
            <a:grpSpLocks/>
          </p:cNvGrpSpPr>
          <p:nvPr/>
        </p:nvGrpSpPr>
        <p:grpSpPr bwMode="auto">
          <a:xfrm>
            <a:off x="611560" y="151011"/>
            <a:ext cx="8205738" cy="6657062"/>
            <a:chOff x="971561" y="44624"/>
            <a:chExt cx="8205403" cy="6656311"/>
          </a:xfrm>
          <a:solidFill>
            <a:srgbClr val="00B0F0"/>
          </a:solidFill>
        </p:grpSpPr>
        <p:grpSp>
          <p:nvGrpSpPr>
            <p:cNvPr id="29705" name="Группа 2"/>
            <p:cNvGrpSpPr>
              <a:grpSpLocks/>
            </p:cNvGrpSpPr>
            <p:nvPr/>
          </p:nvGrpSpPr>
          <p:grpSpPr bwMode="auto">
            <a:xfrm>
              <a:off x="971561" y="44624"/>
              <a:ext cx="8205403" cy="6656311"/>
              <a:chOff x="971561" y="44624"/>
              <a:chExt cx="8205403" cy="6656311"/>
            </a:xfrm>
            <a:grpFill/>
          </p:grpSpPr>
          <p:sp>
            <p:nvSpPr>
              <p:cNvPr id="7" name="Прямоугольник 6"/>
              <p:cNvSpPr/>
              <p:nvPr/>
            </p:nvSpPr>
            <p:spPr>
              <a:xfrm>
                <a:off x="1115571" y="6380787"/>
                <a:ext cx="6378619" cy="320148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III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Общая характеристика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40335" y="44624"/>
                <a:ext cx="1436629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ОБЩАЯ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ХАРАКТЕРИСТИКА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971561" y="84321"/>
                <a:ext cx="6378620" cy="5486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Основные направления бюджетной политики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района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" name="Picture 10" descr="http://www.troick.su/Upload/images/preview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49851" y="90657"/>
              <a:ext cx="174618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  <p:pic>
          <p:nvPicPr>
            <p:cNvPr id="5" name="Picture 10" descr="http://www.troick.su/Upload/images/preview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59376" y="398597"/>
              <a:ext cx="174618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" y="72009"/>
            <a:ext cx="666309" cy="62068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4071" y="692696"/>
            <a:ext cx="9049196" cy="864096"/>
          </a:xfrm>
          <a:prstGeom prst="rect">
            <a:avLst/>
          </a:prstGeom>
          <a:noFill/>
          <a:ln>
            <a:noFill/>
          </a:ln>
          <a:effectLst>
            <a:outerShdw blurRad="45000" dist="25000" dir="5400000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определены с учетом преемственности ранее поставленных задач и целей, сущность которых состоит в сохранении и развитии налогового потенциала, обеспечивающего бюджетную устойчивость в среднесрочной и долгосрочной перспектив</a:t>
            </a:r>
            <a:r>
              <a:rPr lang="ru-RU" sz="13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е. </a:t>
            </a:r>
            <a:endParaRPr lang="ru-RU" sz="1300" b="1" i="1" dirty="0">
              <a:solidFill>
                <a:srgbClr val="0070C0"/>
              </a:solidFill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737063892"/>
              </p:ext>
            </p:extLst>
          </p:nvPr>
        </p:nvGraphicFramePr>
        <p:xfrm>
          <a:off x="69777" y="1681758"/>
          <a:ext cx="9049195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0727" name="Группа 1"/>
          <p:cNvGrpSpPr>
            <a:grpSpLocks/>
          </p:cNvGrpSpPr>
          <p:nvPr/>
        </p:nvGrpSpPr>
        <p:grpSpPr bwMode="auto">
          <a:xfrm>
            <a:off x="746733" y="27178"/>
            <a:ext cx="8172400" cy="6780895"/>
            <a:chOff x="1004897" y="-9078"/>
            <a:chExt cx="8172067" cy="6780130"/>
          </a:xfrm>
        </p:grpSpPr>
        <p:grpSp>
          <p:nvGrpSpPr>
            <p:cNvPr id="30729" name="Группа 2"/>
            <p:cNvGrpSpPr>
              <a:grpSpLocks/>
            </p:cNvGrpSpPr>
            <p:nvPr/>
          </p:nvGrpSpPr>
          <p:grpSpPr bwMode="auto">
            <a:xfrm>
              <a:off x="1004897" y="-9078"/>
              <a:ext cx="8172067" cy="6780130"/>
              <a:chOff x="1004897" y="-9078"/>
              <a:chExt cx="8172067" cy="6780130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04897" y="6450904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III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Общая характеристика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40335" y="44624"/>
                <a:ext cx="1436629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ОБЩАЯ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ХАРАКТЕРИСТИКА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1038641" y="-9078"/>
                <a:ext cx="6239540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Основные направления налоговой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политики района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" name="Picture 10" descr="http://www.troick.su/Upload/images/preview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49851" y="9065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59376" y="39859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" y="-2661"/>
            <a:ext cx="657181" cy="61218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6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54" name="Группа 12"/>
          <p:cNvGrpSpPr>
            <a:grpSpLocks/>
          </p:cNvGrpSpPr>
          <p:nvPr/>
        </p:nvGrpSpPr>
        <p:grpSpPr bwMode="auto">
          <a:xfrm>
            <a:off x="776497" y="44450"/>
            <a:ext cx="8400841" cy="6657062"/>
            <a:chOff x="776465" y="44624"/>
            <a:chExt cx="8400499" cy="6656311"/>
          </a:xfrm>
        </p:grpSpPr>
        <p:grpSp>
          <p:nvGrpSpPr>
            <p:cNvPr id="31756" name="Группа 13"/>
            <p:cNvGrpSpPr>
              <a:grpSpLocks/>
            </p:cNvGrpSpPr>
            <p:nvPr/>
          </p:nvGrpSpPr>
          <p:grpSpPr bwMode="auto">
            <a:xfrm>
              <a:off x="776465" y="44624"/>
              <a:ext cx="8400499" cy="6656311"/>
              <a:chOff x="776465" y="44624"/>
              <a:chExt cx="8400499" cy="6656311"/>
            </a:xfrm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776465" y="6380787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III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Общая характеристика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740335" y="44624"/>
                <a:ext cx="1436629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ОБЩАЯ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ХАРАКТЕРИСТИКА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866949" y="44624"/>
                <a:ext cx="5907156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Основные параметры бюджета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района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15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9851" y="9065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9376" y="39859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753" name="Текст 3"/>
          <p:cNvSpPr txBox="1">
            <a:spLocks/>
          </p:cNvSpPr>
          <p:nvPr/>
        </p:nvSpPr>
        <p:spPr bwMode="auto">
          <a:xfrm>
            <a:off x="107950" y="639230"/>
            <a:ext cx="8928100" cy="128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altLang="en-US" sz="13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Статьей 184.1 Бюджетного кодекса Российской Федерации установлены общие требования к структуре и содержанию решения о бюджете. Частью 1 данной статьи определено, что в решении о бюджете должны содержаться основные характеристики бюджета, к которым относятся общий объем доходов бюджета, общий объем расходов бюджета, дефицит (профицит) бюджета. Все перечисленные параметры бюджета </a:t>
            </a:r>
            <a:r>
              <a:rPr lang="ru-RU" altLang="en-US" sz="1300" b="1" dirty="0" smtClean="0">
                <a:solidFill>
                  <a:srgbClr val="0070C0"/>
                </a:solidFill>
                <a:latin typeface="Century Schoolbook" panose="02040604050505020304" pitchFamily="18" charset="0"/>
              </a:rPr>
              <a:t>района установлены </a:t>
            </a:r>
            <a:r>
              <a:rPr lang="ru-RU" altLang="en-US" sz="13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в пункте 1 проекта решения в следующих объемах: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" y="7711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graphicFrame>
        <p:nvGraphicFramePr>
          <p:cNvPr id="17" name="Диаграмма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083024"/>
              </p:ext>
            </p:extLst>
          </p:nvPr>
        </p:nvGraphicFramePr>
        <p:xfrm>
          <a:off x="457200" y="1928279"/>
          <a:ext cx="8229600" cy="419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178501" y="877714"/>
            <a:ext cx="3744912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Бюджетный кредит</a:t>
            </a:r>
            <a:endParaRPr lang="ru-RU" sz="1400" b="1" i="1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47813" y="2330450"/>
            <a:ext cx="1440011" cy="461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0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813" y="3381375"/>
            <a:ext cx="1440011" cy="460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0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7813" y="4460875"/>
            <a:ext cx="1325562" cy="461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0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grpSp>
        <p:nvGrpSpPr>
          <p:cNvPr id="34824" name="Группа 33"/>
          <p:cNvGrpSpPr>
            <a:grpSpLocks/>
          </p:cNvGrpSpPr>
          <p:nvPr/>
        </p:nvGrpSpPr>
        <p:grpSpPr bwMode="auto">
          <a:xfrm>
            <a:off x="6303963" y="149225"/>
            <a:ext cx="903287" cy="400050"/>
            <a:chOff x="8099186" y="1058622"/>
            <a:chExt cx="903453" cy="400110"/>
          </a:xfrm>
        </p:grpSpPr>
        <p:sp>
          <p:nvSpPr>
            <p:cNvPr id="35" name="TextBox 34"/>
            <p:cNvSpPr txBox="1"/>
            <p:nvPr/>
          </p:nvSpPr>
          <p:spPr>
            <a:xfrm rot="5400000">
              <a:off x="8350858" y="806951"/>
              <a:ext cx="400110" cy="90345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Century Schoolbook" panose="020406040505050203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>
              <a:off x="8099186" y="1412688"/>
              <a:ext cx="90345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825" name="TextBox 36"/>
          <p:cNvSpPr txBox="1">
            <a:spLocks noChangeArrowheads="1"/>
          </p:cNvSpPr>
          <p:nvPr/>
        </p:nvSpPr>
        <p:spPr bwMode="auto">
          <a:xfrm>
            <a:off x="104775" y="2395538"/>
            <a:ext cx="12763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22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2023</a:t>
            </a:r>
            <a:r>
              <a:rPr lang="ru-RU" altLang="en-US" sz="2200" b="1" dirty="0" smtClean="0">
                <a:latin typeface="Bookman Old Style" panose="02050604050505020204" pitchFamily="18" charset="0"/>
              </a:rPr>
              <a:t> </a:t>
            </a:r>
            <a:r>
              <a:rPr lang="ru-RU" altLang="en-US" sz="22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г.</a:t>
            </a:r>
          </a:p>
        </p:txBody>
      </p:sp>
      <p:sp>
        <p:nvSpPr>
          <p:cNvPr id="34826" name="TextBox 37"/>
          <p:cNvSpPr txBox="1">
            <a:spLocks noChangeArrowheads="1"/>
          </p:cNvSpPr>
          <p:nvPr/>
        </p:nvSpPr>
        <p:spPr bwMode="auto">
          <a:xfrm>
            <a:off x="107950" y="3419475"/>
            <a:ext cx="12763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22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2024</a:t>
            </a:r>
            <a:r>
              <a:rPr lang="ru-RU" altLang="en-US" sz="2200" b="1" dirty="0" smtClean="0">
                <a:latin typeface="Bookman Old Style" panose="02050604050505020204" pitchFamily="18" charset="0"/>
              </a:rPr>
              <a:t> </a:t>
            </a:r>
            <a:r>
              <a:rPr lang="ru-RU" altLang="en-US" sz="22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г.</a:t>
            </a:r>
          </a:p>
        </p:txBody>
      </p:sp>
      <p:sp>
        <p:nvSpPr>
          <p:cNvPr id="34827" name="TextBox 38"/>
          <p:cNvSpPr txBox="1">
            <a:spLocks noChangeArrowheads="1"/>
          </p:cNvSpPr>
          <p:nvPr/>
        </p:nvSpPr>
        <p:spPr bwMode="auto">
          <a:xfrm>
            <a:off x="107950" y="4500563"/>
            <a:ext cx="12763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22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2025</a:t>
            </a:r>
            <a:r>
              <a:rPr lang="ru-RU" altLang="en-US" sz="2200" b="1" dirty="0" smtClean="0">
                <a:latin typeface="Bookman Old Style" panose="02050604050505020204" pitchFamily="18" charset="0"/>
              </a:rPr>
              <a:t> </a:t>
            </a:r>
            <a:r>
              <a:rPr lang="ru-RU" altLang="en-US" sz="22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г.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92500" y="2349500"/>
            <a:ext cx="1430913" cy="460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2372,3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92500" y="3398838"/>
            <a:ext cx="1430913" cy="4619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2372,4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92500" y="4479925"/>
            <a:ext cx="1430913" cy="461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2372,3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00200" y="1628775"/>
            <a:ext cx="1273175" cy="323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получение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86163" y="1628775"/>
            <a:ext cx="1317625" cy="323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погашение</a:t>
            </a:r>
          </a:p>
        </p:txBody>
      </p:sp>
      <p:sp>
        <p:nvSpPr>
          <p:cNvPr id="57" name="Стрелка вниз 56"/>
          <p:cNvSpPr/>
          <p:nvPr/>
        </p:nvSpPr>
        <p:spPr>
          <a:xfrm>
            <a:off x="1908175" y="2047875"/>
            <a:ext cx="647700" cy="18097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Стрелка вниз 57"/>
          <p:cNvSpPr/>
          <p:nvPr/>
        </p:nvSpPr>
        <p:spPr>
          <a:xfrm>
            <a:off x="3924300" y="2060575"/>
            <a:ext cx="647700" cy="18097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34842" name="Группа 1"/>
          <p:cNvGrpSpPr>
            <a:grpSpLocks/>
          </p:cNvGrpSpPr>
          <p:nvPr/>
        </p:nvGrpSpPr>
        <p:grpSpPr bwMode="auto">
          <a:xfrm>
            <a:off x="696684" y="88847"/>
            <a:ext cx="8565288" cy="6679370"/>
            <a:chOff x="612026" y="44624"/>
            <a:chExt cx="8564938" cy="6678616"/>
          </a:xfrm>
        </p:grpSpPr>
        <p:grpSp>
          <p:nvGrpSpPr>
            <p:cNvPr id="34844" name="Группа 2"/>
            <p:cNvGrpSpPr>
              <a:grpSpLocks/>
            </p:cNvGrpSpPr>
            <p:nvPr/>
          </p:nvGrpSpPr>
          <p:grpSpPr bwMode="auto">
            <a:xfrm>
              <a:off x="612026" y="44624"/>
              <a:ext cx="8564938" cy="6678616"/>
              <a:chOff x="612026" y="44624"/>
              <a:chExt cx="8564938" cy="6678616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678497" y="6403092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III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Общая характеристика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40335" y="44624"/>
                <a:ext cx="1436629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ОБЩАЯ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ХАРАКТЕРИСТИКА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612026" y="47961"/>
                <a:ext cx="5248786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Источники финансирования дефицита бюджета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района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9851" y="9065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9376" y="39859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6684" cy="64898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5633304" y="1628775"/>
            <a:ext cx="1273175" cy="323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получение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26029" y="1628775"/>
            <a:ext cx="1317625" cy="323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погашение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99088" y="892111"/>
            <a:ext cx="3744912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Коммерческий кредит</a:t>
            </a:r>
            <a:endParaRPr lang="ru-RU" sz="1400" b="1" i="1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46" name="Стрелка вниз 45"/>
          <p:cNvSpPr/>
          <p:nvPr/>
        </p:nvSpPr>
        <p:spPr>
          <a:xfrm>
            <a:off x="7460991" y="2102663"/>
            <a:ext cx="647700" cy="18097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>
            <a:off x="5923617" y="2106302"/>
            <a:ext cx="647700" cy="18097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5650952" y="2386251"/>
            <a:ext cx="1440011" cy="461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26854,8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50952" y="3437176"/>
            <a:ext cx="1440011" cy="460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0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50952" y="4516676"/>
            <a:ext cx="1325562" cy="461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0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76498" y="2351951"/>
            <a:ext cx="1440011" cy="461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0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455421" y="3432437"/>
            <a:ext cx="1440011" cy="460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0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55421" y="4511937"/>
            <a:ext cx="1325562" cy="461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+mn-cs"/>
              </a:rPr>
              <a:t>0</a:t>
            </a: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34825" grpId="0"/>
      <p:bldP spid="34826" grpId="0"/>
      <p:bldP spid="34827" grpId="0"/>
      <p:bldP spid="41" grpId="0" animBg="1"/>
      <p:bldP spid="42" grpId="0" animBg="1"/>
      <p:bldP spid="43" grpId="0" animBg="1"/>
      <p:bldP spid="53" grpId="0"/>
      <p:bldP spid="54" grpId="0"/>
      <p:bldP spid="57" grpId="0" animBg="1"/>
      <p:bldP spid="58" grpId="0" animBg="1"/>
      <p:bldP spid="39" grpId="0"/>
      <p:bldP spid="40" grpId="0"/>
      <p:bldP spid="45" grpId="0" animBg="1"/>
      <p:bldP spid="46" grpId="0" animBg="1"/>
      <p:bldP spid="47" grpId="0" animBg="1"/>
      <p:bldP spid="48" grpId="0" animBg="1"/>
      <p:bldP spid="55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4056044"/>
              </p:ext>
            </p:extLst>
          </p:nvPr>
        </p:nvGraphicFramePr>
        <p:xfrm>
          <a:off x="92075" y="908050"/>
          <a:ext cx="9051925" cy="5122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Прямая со стрелкой 2"/>
          <p:cNvCxnSpPr/>
          <p:nvPr/>
        </p:nvCxnSpPr>
        <p:spPr>
          <a:xfrm flipV="1">
            <a:off x="438150" y="908050"/>
            <a:ext cx="0" cy="4608513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 rot="16200000">
            <a:off x="-528637" y="1905000"/>
            <a:ext cx="1560512" cy="287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тыс. руб.</a:t>
            </a:r>
          </a:p>
        </p:txBody>
      </p:sp>
      <p:grpSp>
        <p:nvGrpSpPr>
          <p:cNvPr id="35846" name="Группа 21"/>
          <p:cNvGrpSpPr>
            <a:grpSpLocks/>
          </p:cNvGrpSpPr>
          <p:nvPr/>
        </p:nvGrpSpPr>
        <p:grpSpPr bwMode="auto">
          <a:xfrm>
            <a:off x="746466" y="44450"/>
            <a:ext cx="8430872" cy="6763623"/>
            <a:chOff x="746436" y="44624"/>
            <a:chExt cx="8430528" cy="6762861"/>
          </a:xfrm>
        </p:grpSpPr>
        <p:grpSp>
          <p:nvGrpSpPr>
            <p:cNvPr id="35848" name="Группа 22"/>
            <p:cNvGrpSpPr>
              <a:grpSpLocks/>
            </p:cNvGrpSpPr>
            <p:nvPr/>
          </p:nvGrpSpPr>
          <p:grpSpPr bwMode="auto">
            <a:xfrm>
              <a:off x="746436" y="44624"/>
              <a:ext cx="8430528" cy="6762861"/>
              <a:chOff x="746436" y="44624"/>
              <a:chExt cx="8430528" cy="6762861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746436" y="6487337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III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Общая характеристика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740335" y="44624"/>
                <a:ext cx="1436629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ОБЩАЯ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ХАРАКТЕРИСТИКА</a:t>
                </a: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827395" y="53969"/>
                <a:ext cx="6696627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Динамика объема муниципального долга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района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24" name="Picture 10" descr="http://www.troick.su/Upload/images/preview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9851" y="9065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http://www.troick.su/Upload/images/preview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59376" y="39859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27" name="Группа 1"/>
          <p:cNvGrpSpPr>
            <a:grpSpLocks/>
          </p:cNvGrpSpPr>
          <p:nvPr/>
        </p:nvGrpSpPr>
        <p:grpSpPr bwMode="auto">
          <a:xfrm>
            <a:off x="754788" y="121877"/>
            <a:ext cx="8354506" cy="6686196"/>
            <a:chOff x="822799" y="22907"/>
            <a:chExt cx="8354165" cy="6685442"/>
          </a:xfrm>
        </p:grpSpPr>
        <p:grpSp>
          <p:nvGrpSpPr>
            <p:cNvPr id="33829" name="Группа 2"/>
            <p:cNvGrpSpPr>
              <a:grpSpLocks/>
            </p:cNvGrpSpPr>
            <p:nvPr/>
          </p:nvGrpSpPr>
          <p:grpSpPr bwMode="auto">
            <a:xfrm>
              <a:off x="822799" y="22907"/>
              <a:ext cx="8354165" cy="6685442"/>
              <a:chOff x="822799" y="22907"/>
              <a:chExt cx="8354165" cy="6685442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822799" y="6388201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III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Общая характеристика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40335" y="44624"/>
                <a:ext cx="1436629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ОБЩАЯ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ХАРАКТЕРИСТИКА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836919" y="22907"/>
                <a:ext cx="5514523" cy="672549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ОБСЛУЖИВАНИЕ МУНИЦИПАЛЬНОГО ДОЛГА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9851" y="9065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9376" y="398597"/>
              <a:ext cx="174618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15" name="Объект 3"/>
          <p:cNvSpPr txBox="1">
            <a:spLocks/>
          </p:cNvSpPr>
          <p:nvPr/>
        </p:nvSpPr>
        <p:spPr>
          <a:xfrm>
            <a:off x="683569" y="1340769"/>
            <a:ext cx="4248472" cy="187220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–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по возврату взятых в долг денежных средств.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заимствования: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финансирование дефицита бюджета;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погашение долговых обязательств.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заимствования: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кредитов банков;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кредиты бюджета субъекта РФ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671289"/>
              </p:ext>
            </p:extLst>
          </p:nvPr>
        </p:nvGraphicFramePr>
        <p:xfrm>
          <a:off x="4932040" y="1118602"/>
          <a:ext cx="3672407" cy="1924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398"/>
                <a:gridCol w="1191445"/>
                <a:gridCol w="1142564"/>
              </a:tblGrid>
              <a:tr h="411924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муниципального долга (тыс.руб.)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426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988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2016,4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5,0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3,0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Овал 17"/>
          <p:cNvSpPr/>
          <p:nvPr/>
        </p:nvSpPr>
        <p:spPr>
          <a:xfrm>
            <a:off x="5076056" y="3066433"/>
            <a:ext cx="3888432" cy="2587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обслуживанием государственного (муниципального) долга понимаются операции по выплате доходов по государственным и муниципальным долговым обязательствам в виде процентов по ним и (или) дисконта, осуществляемые за счет средств соответствующего бюджета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119 БК РФ)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4" name="Picture 2" descr="https://fryazino.org/static/upload/admin/4h62uS55PM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5654374"/>
            <a:ext cx="1423532" cy="10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483768" y="3395092"/>
            <a:ext cx="2016224" cy="140206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Поступление налоговых доходов в бюджет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в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2023-2025 </a:t>
            </a: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гг.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6" name="Picture 10" descr="http://www.troick.su/Upload/images/preview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1788" y="4446588"/>
            <a:ext cx="349250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Текст 3"/>
          <p:cNvSpPr txBox="1">
            <a:spLocks/>
          </p:cNvSpPr>
          <p:nvPr/>
        </p:nvSpPr>
        <p:spPr bwMode="auto">
          <a:xfrm>
            <a:off x="179388" y="765175"/>
            <a:ext cx="861853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ознакомит Вас с доходами бюджета </a:t>
            </a:r>
            <a:r>
              <a:rPr lang="ru-RU" alt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района, </a:t>
            </a:r>
            <a:r>
              <a:rPr lang="ru-RU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динамикой </a:t>
            </a:r>
            <a:r>
              <a:rPr lang="ru-RU" alt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1560190"/>
            <a:ext cx="2016224" cy="158077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Федеральные, региональные и местные налоги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1560190"/>
            <a:ext cx="2016224" cy="158077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Основные федеральные налоги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1560190"/>
            <a:ext cx="2016224" cy="158077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Основные региональные и местные налоги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3395092"/>
            <a:ext cx="2232248" cy="140206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Динамика поступления налоговых доходов в бюджет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района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20272" y="3395092"/>
            <a:ext cx="2016224" cy="140206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Поступление неналоговых доходов в бюджет 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2023-2025 </a:t>
            </a: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гг.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44008" y="3395092"/>
            <a:ext cx="2160240" cy="140206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Динамика поступления неналоговых доходов в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бюджет района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75856" y="5013176"/>
            <a:ext cx="2016224" cy="13681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Безвозмездные поступления в бюджет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в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2023-2025 </a:t>
            </a: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гг.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1560" y="5013176"/>
            <a:ext cx="2448272" cy="13681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Динамика безвозмездных поступлений в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бюджет района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0112" y="5013176"/>
            <a:ext cx="2016224" cy="13681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Доходы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дорожного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фонда района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20272" y="1560190"/>
            <a:ext cx="2016224" cy="158077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Информация об объёме доходов 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района в </a:t>
            </a: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расчете на душу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населения </a:t>
            </a:r>
          </a:p>
        </p:txBody>
      </p:sp>
      <p:pic>
        <p:nvPicPr>
          <p:cNvPr id="23" name="Picture 10" descr="http://www.troick.su/Upload/images/preview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2790825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://www.troick.su/Upload/images/preview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2790825"/>
            <a:ext cx="350838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://www.troick.su/Upload/images/preview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4138" y="2790825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://www.troick.su/Upload/images/preview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9138" y="4446588"/>
            <a:ext cx="350837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://www.troick.su/Upload/images/preview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7750" y="4446588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www.troick.su/Upload/images/preview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5725" y="4446588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://www.troick.su/Upload/images/preview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7125" y="6030913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://www.troick.su/Upload/images/preview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9863" y="6030913"/>
            <a:ext cx="349250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://www.troick.su/Upload/images/preview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2650" y="6030913"/>
            <a:ext cx="349250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://www.troick.su/Upload/images/preview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2513" y="2790825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912" name="Группа 33"/>
          <p:cNvGrpSpPr>
            <a:grpSpLocks/>
          </p:cNvGrpSpPr>
          <p:nvPr/>
        </p:nvGrpSpPr>
        <p:grpSpPr bwMode="auto">
          <a:xfrm>
            <a:off x="775635" y="77890"/>
            <a:ext cx="8111880" cy="6766758"/>
            <a:chOff x="950890" y="25209"/>
            <a:chExt cx="8111879" cy="6767187"/>
          </a:xfrm>
          <a:solidFill>
            <a:srgbClr val="00B0F0"/>
          </a:solidFill>
        </p:grpSpPr>
        <p:sp>
          <p:nvSpPr>
            <p:cNvPr id="36" name="Прямоугольник 35"/>
            <p:cNvSpPr/>
            <p:nvPr/>
          </p:nvSpPr>
          <p:spPr>
            <a:xfrm>
              <a:off x="950890" y="6472248"/>
              <a:ext cx="6378619" cy="320148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БЮДЖЕТ ДЛЯ ГРАЖДАН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56376" y="44624"/>
              <a:ext cx="1106393" cy="24622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rPr>
                <a:t>ОГЛАВЛЕНИЕ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043608" y="25209"/>
              <a:ext cx="5658538" cy="541784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IV. </a:t>
              </a:r>
              <a:r>
                <a: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ДОХОДЫ БЮДЖЕТА </a:t>
              </a:r>
              <a:r>
                <a:rPr lang="ru-RU" sz="1500" dirty="0" smtClean="0">
                  <a:latin typeface="Bookman Old Style" panose="02050604050505020204" pitchFamily="18" charset="0"/>
                  <a:ea typeface="Batang" panose="02030600000101010101" pitchFamily="18" charset="-127"/>
                </a:rPr>
                <a:t>РАЙОНА</a:t>
              </a:r>
              <a:endParaRPr lang="ru-RU" sz="1500" dirty="0">
                <a:latin typeface="Bookman Old Style" panose="02050604050505020204" pitchFamily="18" charset="0"/>
                <a:ea typeface="Batang" panose="02030600000101010101" pitchFamily="18" charset="-127"/>
              </a:endParaRPr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7" name="Picture 10" descr="http://www.troick.su/Upload/images/preview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9216" y="44450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93" y="613792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3"/>
          <p:cNvSpPr txBox="1">
            <a:spLocks noChangeArrowheads="1"/>
          </p:cNvSpPr>
          <p:nvPr/>
        </p:nvSpPr>
        <p:spPr bwMode="auto">
          <a:xfrm>
            <a:off x="95250" y="765175"/>
            <a:ext cx="842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0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Налоги установленные Налоговым кодексом </a:t>
            </a:r>
          </a:p>
          <a:p>
            <a:pPr algn="ctr"/>
            <a:r>
              <a:rPr lang="ru-RU" altLang="en-US" sz="20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Российской Федерации</a:t>
            </a:r>
          </a:p>
        </p:txBody>
      </p:sp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2390324075"/>
              </p:ext>
            </p:extLst>
          </p:nvPr>
        </p:nvGraphicFramePr>
        <p:xfrm>
          <a:off x="64071" y="1569393"/>
          <a:ext cx="8972425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7893" name="Группа 1"/>
          <p:cNvGrpSpPr>
            <a:grpSpLocks/>
          </p:cNvGrpSpPr>
          <p:nvPr/>
        </p:nvGrpSpPr>
        <p:grpSpPr bwMode="auto">
          <a:xfrm>
            <a:off x="746466" y="47625"/>
            <a:ext cx="8151471" cy="6725895"/>
            <a:chOff x="767104" y="44624"/>
            <a:chExt cx="8151470" cy="6725137"/>
          </a:xfrm>
        </p:grpSpPr>
        <p:grpSp>
          <p:nvGrpSpPr>
            <p:cNvPr id="37895" name="Группа 2"/>
            <p:cNvGrpSpPr>
              <a:grpSpLocks/>
            </p:cNvGrpSpPr>
            <p:nvPr/>
          </p:nvGrpSpPr>
          <p:grpSpPr bwMode="auto">
            <a:xfrm>
              <a:off x="767104" y="44624"/>
              <a:ext cx="8151470" cy="6725137"/>
              <a:chOff x="767104" y="44624"/>
              <a:chExt cx="8151470" cy="6725137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848222" y="6449613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Доходы бюджета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ДОХОДЫ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767104" y="44624"/>
                <a:ext cx="580673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Федеральные, региональные и местные налоги</a:t>
                </a:r>
              </a:p>
            </p:txBody>
          </p:sp>
        </p:grpSp>
        <p:pic>
          <p:nvPicPr>
            <p:cNvPr id="4" name="Picture 10" descr="http://www.troick.su/Upload/images/preview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Graphic spid="29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34"/>
          <p:cNvSpPr>
            <a:spLocks noChangeArrowheads="1"/>
          </p:cNvSpPr>
          <p:nvPr/>
        </p:nvSpPr>
        <p:spPr bwMode="gray">
          <a:xfrm>
            <a:off x="215900" y="966788"/>
            <a:ext cx="4222750" cy="719137"/>
          </a:xfrm>
          <a:prstGeom prst="rect">
            <a:avLst/>
          </a:prstGeom>
          <a:gradFill rotWithShape="1">
            <a:gsLst>
              <a:gs pos="0">
                <a:srgbClr val="004B70">
                  <a:alpha val="79999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38915" name="Group 114"/>
          <p:cNvGrpSpPr>
            <a:grpSpLocks/>
          </p:cNvGrpSpPr>
          <p:nvPr/>
        </p:nvGrpSpPr>
        <p:grpSpPr bwMode="auto">
          <a:xfrm>
            <a:off x="3884613" y="620713"/>
            <a:ext cx="1098550" cy="1073150"/>
            <a:chOff x="1488" y="1937"/>
            <a:chExt cx="432" cy="463"/>
          </a:xfrm>
        </p:grpSpPr>
        <p:grpSp>
          <p:nvGrpSpPr>
            <p:cNvPr id="38961" name="Group 115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38963" name="Oval 11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643C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964" name="Freeform 11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 Box 118"/>
            <p:cNvSpPr txBox="1">
              <a:spLocks noChangeArrowheads="1"/>
            </p:cNvSpPr>
            <p:nvPr/>
          </p:nvSpPr>
          <p:spPr bwMode="gray">
            <a:xfrm>
              <a:off x="1566" y="1937"/>
              <a:ext cx="30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  <a:cs typeface="+mn-cs"/>
                </a:rPr>
                <a:t>18</a:t>
              </a:r>
              <a:r>
                <a:rPr lang="ru-RU" alt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  <a:cs typeface="+mn-cs"/>
                </a:rPr>
                <a:t>%</a:t>
              </a:r>
              <a:endParaRPr lang="en-US" altLang="ru-RU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  <a:cs typeface="+mn-cs"/>
              </a:endParaRPr>
            </a:p>
          </p:txBody>
        </p:sp>
      </p:grpSp>
      <p:sp>
        <p:nvSpPr>
          <p:cNvPr id="38916" name="Text Box 147"/>
          <p:cNvSpPr txBox="1">
            <a:spLocks noChangeArrowheads="1"/>
          </p:cNvSpPr>
          <p:nvPr/>
        </p:nvSpPr>
        <p:spPr bwMode="auto">
          <a:xfrm>
            <a:off x="741363" y="1028700"/>
            <a:ext cx="31670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ru-RU" b="1">
                <a:solidFill>
                  <a:schemeClr val="bg1"/>
                </a:solidFill>
                <a:latin typeface="Bookman Old Style" panose="02050604050505020204" pitchFamily="18" charset="0"/>
              </a:rPr>
              <a:t>Налог на добавленную стоимость</a:t>
            </a:r>
            <a:endParaRPr lang="en-US" altLang="ru-RU" b="1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8917" name="Rectangle 141"/>
          <p:cNvSpPr>
            <a:spLocks noChangeArrowheads="1"/>
          </p:cNvSpPr>
          <p:nvPr/>
        </p:nvSpPr>
        <p:spPr bwMode="gray">
          <a:xfrm>
            <a:off x="215900" y="2098675"/>
            <a:ext cx="4665663" cy="719138"/>
          </a:xfrm>
          <a:prstGeom prst="rect">
            <a:avLst/>
          </a:prstGeom>
          <a:gradFill rotWithShape="1">
            <a:gsLst>
              <a:gs pos="0">
                <a:srgbClr val="004B70">
                  <a:alpha val="79999"/>
                </a:srgbClr>
              </a:gs>
              <a:gs pos="100000">
                <a:srgbClr val="418AE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latin typeface="Bookman Old Style" panose="02050604050505020204" pitchFamily="18" charset="0"/>
            </a:endParaRPr>
          </a:p>
        </p:txBody>
      </p:sp>
      <p:grpSp>
        <p:nvGrpSpPr>
          <p:cNvPr id="38918" name="Group 104"/>
          <p:cNvGrpSpPr>
            <a:grpSpLocks/>
          </p:cNvGrpSpPr>
          <p:nvPr/>
        </p:nvGrpSpPr>
        <p:grpSpPr bwMode="auto">
          <a:xfrm>
            <a:off x="4532313" y="1792288"/>
            <a:ext cx="1087437" cy="1060450"/>
            <a:chOff x="3938" y="1944"/>
            <a:chExt cx="430" cy="461"/>
          </a:xfrm>
        </p:grpSpPr>
        <p:grpSp>
          <p:nvGrpSpPr>
            <p:cNvPr id="38957" name="Group 105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38959" name="Oval 10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996E3"/>
                  </a:gs>
                  <a:gs pos="100000">
                    <a:srgbClr val="162D4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960" name="Freeform 10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66A7E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 Box 108"/>
            <p:cNvSpPr txBox="1">
              <a:spLocks noChangeArrowheads="1"/>
            </p:cNvSpPr>
            <p:nvPr/>
          </p:nvSpPr>
          <p:spPr bwMode="gray">
            <a:xfrm>
              <a:off x="4019" y="1944"/>
              <a:ext cx="30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  <a:cs typeface="+mn-cs"/>
                </a:rPr>
                <a:t>13</a:t>
              </a:r>
              <a:r>
                <a:rPr lang="ru-RU" alt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  <a:cs typeface="+mn-cs"/>
                </a:rPr>
                <a:t>%</a:t>
              </a:r>
              <a:endParaRPr lang="en-US" altLang="ru-RU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  <a:cs typeface="+mn-cs"/>
              </a:endParaRPr>
            </a:p>
          </p:txBody>
        </p:sp>
      </p:grpSp>
      <p:sp>
        <p:nvSpPr>
          <p:cNvPr id="38919" name="Text Box 148"/>
          <p:cNvSpPr txBox="1">
            <a:spLocks noChangeArrowheads="1"/>
          </p:cNvSpPr>
          <p:nvPr/>
        </p:nvSpPr>
        <p:spPr bwMode="auto">
          <a:xfrm>
            <a:off x="738188" y="2133600"/>
            <a:ext cx="38338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ru-RU" b="1">
                <a:solidFill>
                  <a:srgbClr val="FFFFFF"/>
                </a:solidFill>
                <a:latin typeface="Bookman Old Style" panose="02050604050505020204" pitchFamily="18" charset="0"/>
              </a:rPr>
              <a:t>Налог на доходы физических лиц</a:t>
            </a:r>
            <a:endParaRPr lang="en-US" altLang="ru-RU" b="1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8920" name="Rectangle 133"/>
          <p:cNvSpPr>
            <a:spLocks noChangeArrowheads="1"/>
          </p:cNvSpPr>
          <p:nvPr/>
        </p:nvSpPr>
        <p:spPr bwMode="gray">
          <a:xfrm>
            <a:off x="215900" y="3209925"/>
            <a:ext cx="5686425" cy="720725"/>
          </a:xfrm>
          <a:prstGeom prst="rect">
            <a:avLst/>
          </a:prstGeom>
          <a:gradFill rotWithShape="1">
            <a:gsLst>
              <a:gs pos="0">
                <a:srgbClr val="004B70">
                  <a:alpha val="79999"/>
                </a:srgbClr>
              </a:gs>
              <a:gs pos="100000">
                <a:srgbClr val="9942E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latin typeface="Bookman Old Style" panose="02050604050505020204" pitchFamily="18" charset="0"/>
            </a:endParaRPr>
          </a:p>
        </p:txBody>
      </p:sp>
      <p:grpSp>
        <p:nvGrpSpPr>
          <p:cNvPr id="38921" name="Group 109"/>
          <p:cNvGrpSpPr>
            <a:grpSpLocks/>
          </p:cNvGrpSpPr>
          <p:nvPr/>
        </p:nvGrpSpPr>
        <p:grpSpPr bwMode="auto">
          <a:xfrm>
            <a:off x="5237163" y="2886075"/>
            <a:ext cx="1098550" cy="1055688"/>
            <a:chOff x="3552" y="3322"/>
            <a:chExt cx="412" cy="409"/>
          </a:xfrm>
        </p:grpSpPr>
        <p:grpSp>
          <p:nvGrpSpPr>
            <p:cNvPr id="38953" name="Group 110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38955" name="Oval 1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66FF"/>
                  </a:gs>
                  <a:gs pos="100000">
                    <a:srgbClr val="25193E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38956" name="Freeform 1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66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 Box 113"/>
            <p:cNvSpPr txBox="1">
              <a:spLocks noChangeArrowheads="1"/>
            </p:cNvSpPr>
            <p:nvPr/>
          </p:nvSpPr>
          <p:spPr bwMode="gray">
            <a:xfrm>
              <a:off x="3642" y="3322"/>
              <a:ext cx="279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  <a:cs typeface="+mn-cs"/>
                </a:rPr>
                <a:t>20</a:t>
              </a:r>
              <a:r>
                <a:rPr lang="ru-RU" alt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ookman Old Style" panose="02050604050505020204" pitchFamily="18" charset="0"/>
                  <a:cs typeface="+mn-cs"/>
                </a:rPr>
                <a:t>%</a:t>
              </a:r>
              <a:endParaRPr lang="en-US" altLang="ru-RU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  <a:cs typeface="+mn-cs"/>
              </a:endParaRPr>
            </a:p>
          </p:txBody>
        </p:sp>
      </p:grpSp>
      <p:sp>
        <p:nvSpPr>
          <p:cNvPr id="38922" name="Text Box 149"/>
          <p:cNvSpPr txBox="1">
            <a:spLocks noChangeArrowheads="1"/>
          </p:cNvSpPr>
          <p:nvPr/>
        </p:nvSpPr>
        <p:spPr bwMode="auto">
          <a:xfrm>
            <a:off x="2484438" y="3386138"/>
            <a:ext cx="27670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ru-RU" b="1">
                <a:solidFill>
                  <a:srgbClr val="FFFFFF"/>
                </a:solidFill>
                <a:latin typeface="Bookman Old Style" panose="02050604050505020204" pitchFamily="18" charset="0"/>
              </a:rPr>
              <a:t>Налог на прибыль</a:t>
            </a:r>
            <a:endParaRPr lang="en-US" altLang="ru-RU" b="1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8923" name="Rectangle 132"/>
          <p:cNvSpPr>
            <a:spLocks noChangeArrowheads="1"/>
          </p:cNvSpPr>
          <p:nvPr/>
        </p:nvSpPr>
        <p:spPr bwMode="gray">
          <a:xfrm>
            <a:off x="215900" y="4333875"/>
            <a:ext cx="6392863" cy="719138"/>
          </a:xfrm>
          <a:prstGeom prst="rect">
            <a:avLst/>
          </a:prstGeom>
          <a:gradFill rotWithShape="1">
            <a:gsLst>
              <a:gs pos="0">
                <a:srgbClr val="004B70">
                  <a:alpha val="79999"/>
                </a:srgbClr>
              </a:gs>
              <a:gs pos="100000">
                <a:srgbClr val="33AD8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latin typeface="Bookman Old Style" panose="02050604050505020204" pitchFamily="18" charset="0"/>
            </a:endParaRPr>
          </a:p>
        </p:txBody>
      </p:sp>
      <p:grpSp>
        <p:nvGrpSpPr>
          <p:cNvPr id="38924" name="Group 100"/>
          <p:cNvGrpSpPr>
            <a:grpSpLocks/>
          </p:cNvGrpSpPr>
          <p:nvPr/>
        </p:nvGrpSpPr>
        <p:grpSpPr bwMode="auto">
          <a:xfrm>
            <a:off x="5894388" y="4071938"/>
            <a:ext cx="1103312" cy="1019175"/>
            <a:chOff x="2016" y="1920"/>
            <a:chExt cx="1680" cy="1680"/>
          </a:xfrm>
        </p:grpSpPr>
        <p:sp>
          <p:nvSpPr>
            <p:cNvPr id="38951" name="Oval 101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0C323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Bookman Old Style" panose="02050604050505020204" pitchFamily="18" charset="0"/>
              </a:endParaRPr>
            </a:p>
          </p:txBody>
        </p:sp>
        <p:sp>
          <p:nvSpPr>
            <p:cNvPr id="38952" name="Freeform 102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276 w 1321"/>
                <a:gd name="T1" fmla="*/ 357 h 712"/>
                <a:gd name="T2" fmla="*/ 1292 w 1321"/>
                <a:gd name="T3" fmla="*/ 394 h 712"/>
                <a:gd name="T4" fmla="*/ 1296 w 1321"/>
                <a:gd name="T5" fmla="*/ 428 h 712"/>
                <a:gd name="T6" fmla="*/ 1290 w 1321"/>
                <a:gd name="T7" fmla="*/ 459 h 712"/>
                <a:gd name="T8" fmla="*/ 1273 w 1321"/>
                <a:gd name="T9" fmla="*/ 490 h 712"/>
                <a:gd name="T10" fmla="*/ 1248 w 1321"/>
                <a:gd name="T11" fmla="*/ 516 h 712"/>
                <a:gd name="T12" fmla="*/ 1216 w 1321"/>
                <a:gd name="T13" fmla="*/ 538 h 712"/>
                <a:gd name="T14" fmla="*/ 1173 w 1321"/>
                <a:gd name="T15" fmla="*/ 559 h 712"/>
                <a:gd name="T16" fmla="*/ 1125 w 1321"/>
                <a:gd name="T17" fmla="*/ 578 h 712"/>
                <a:gd name="T18" fmla="*/ 1071 w 1321"/>
                <a:gd name="T19" fmla="*/ 594 h 712"/>
                <a:gd name="T20" fmla="*/ 1011 w 1321"/>
                <a:gd name="T21" fmla="*/ 608 h 712"/>
                <a:gd name="T22" fmla="*/ 949 w 1321"/>
                <a:gd name="T23" fmla="*/ 618 h 712"/>
                <a:gd name="T24" fmla="*/ 879 w 1321"/>
                <a:gd name="T25" fmla="*/ 627 h 712"/>
                <a:gd name="T26" fmla="*/ 808 w 1321"/>
                <a:gd name="T27" fmla="*/ 632 h 712"/>
                <a:gd name="T28" fmla="*/ 780 w 1321"/>
                <a:gd name="T29" fmla="*/ 634 h 712"/>
                <a:gd name="T30" fmla="*/ 467 w 1321"/>
                <a:gd name="T31" fmla="*/ 634 h 712"/>
                <a:gd name="T32" fmla="*/ 463 w 1321"/>
                <a:gd name="T33" fmla="*/ 634 h 712"/>
                <a:gd name="T34" fmla="*/ 401 w 1321"/>
                <a:gd name="T35" fmla="*/ 630 h 712"/>
                <a:gd name="T36" fmla="*/ 341 w 1321"/>
                <a:gd name="T37" fmla="*/ 627 h 712"/>
                <a:gd name="T38" fmla="*/ 285 w 1321"/>
                <a:gd name="T39" fmla="*/ 620 h 712"/>
                <a:gd name="T40" fmla="*/ 231 w 1321"/>
                <a:gd name="T41" fmla="*/ 614 h 712"/>
                <a:gd name="T42" fmla="*/ 182 w 1321"/>
                <a:gd name="T43" fmla="*/ 603 h 712"/>
                <a:gd name="T44" fmla="*/ 138 w 1321"/>
                <a:gd name="T45" fmla="*/ 590 h 712"/>
                <a:gd name="T46" fmla="*/ 100 w 1321"/>
                <a:gd name="T47" fmla="*/ 577 h 712"/>
                <a:gd name="T48" fmla="*/ 66 w 1321"/>
                <a:gd name="T49" fmla="*/ 561 h 712"/>
                <a:gd name="T50" fmla="*/ 38 w 1321"/>
                <a:gd name="T51" fmla="*/ 541 h 712"/>
                <a:gd name="T52" fmla="*/ 18 w 1321"/>
                <a:gd name="T53" fmla="*/ 519 h 712"/>
                <a:gd name="T54" fmla="*/ 6 w 1321"/>
                <a:gd name="T55" fmla="*/ 493 h 712"/>
                <a:gd name="T56" fmla="*/ 0 w 1321"/>
                <a:gd name="T57" fmla="*/ 467 h 712"/>
                <a:gd name="T58" fmla="*/ 0 w 1321"/>
                <a:gd name="T59" fmla="*/ 463 h 712"/>
                <a:gd name="T60" fmla="*/ 4 w 1321"/>
                <a:gd name="T61" fmla="*/ 434 h 712"/>
                <a:gd name="T62" fmla="*/ 16 w 1321"/>
                <a:gd name="T63" fmla="*/ 397 h 712"/>
                <a:gd name="T64" fmla="*/ 50 w 1321"/>
                <a:gd name="T65" fmla="*/ 329 h 712"/>
                <a:gd name="T66" fmla="*/ 92 w 1321"/>
                <a:gd name="T67" fmla="*/ 266 h 712"/>
                <a:gd name="T68" fmla="*/ 144 w 1321"/>
                <a:gd name="T69" fmla="*/ 209 h 712"/>
                <a:gd name="T70" fmla="*/ 200 w 1321"/>
                <a:gd name="T71" fmla="*/ 157 h 712"/>
                <a:gd name="T72" fmla="*/ 265 w 1321"/>
                <a:gd name="T73" fmla="*/ 111 h 712"/>
                <a:gd name="T74" fmla="*/ 335 w 1321"/>
                <a:gd name="T75" fmla="*/ 73 h 712"/>
                <a:gd name="T76" fmla="*/ 407 w 1321"/>
                <a:gd name="T77" fmla="*/ 42 h 712"/>
                <a:gd name="T78" fmla="*/ 488 w 1321"/>
                <a:gd name="T79" fmla="*/ 19 h 712"/>
                <a:gd name="T80" fmla="*/ 570 w 1321"/>
                <a:gd name="T81" fmla="*/ 5 h 712"/>
                <a:gd name="T82" fmla="*/ 654 w 1321"/>
                <a:gd name="T83" fmla="*/ 0 h 712"/>
                <a:gd name="T84" fmla="*/ 654 w 1321"/>
                <a:gd name="T85" fmla="*/ 0 h 712"/>
                <a:gd name="T86" fmla="*/ 745 w 1321"/>
                <a:gd name="T87" fmla="*/ 5 h 712"/>
                <a:gd name="T88" fmla="*/ 831 w 1321"/>
                <a:gd name="T89" fmla="*/ 20 h 712"/>
                <a:gd name="T90" fmla="*/ 914 w 1321"/>
                <a:gd name="T91" fmla="*/ 47 h 712"/>
                <a:gd name="T92" fmla="*/ 991 w 1321"/>
                <a:gd name="T93" fmla="*/ 80 h 712"/>
                <a:gd name="T94" fmla="*/ 1062 w 1321"/>
                <a:gd name="T95" fmla="*/ 122 h 712"/>
                <a:gd name="T96" fmla="*/ 1127 w 1321"/>
                <a:gd name="T97" fmla="*/ 173 h 712"/>
                <a:gd name="T98" fmla="*/ 1185 w 1321"/>
                <a:gd name="T99" fmla="*/ 228 h 712"/>
                <a:gd name="T100" fmla="*/ 1234 w 1321"/>
                <a:gd name="T101" fmla="*/ 289 h 712"/>
                <a:gd name="T102" fmla="*/ 1276 w 1321"/>
                <a:gd name="T103" fmla="*/ 357 h 712"/>
                <a:gd name="T104" fmla="*/ 1276 w 1321"/>
                <a:gd name="T105" fmla="*/ 357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33CC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25" name="Text Box 150"/>
          <p:cNvSpPr txBox="1">
            <a:spLocks noChangeArrowheads="1"/>
          </p:cNvSpPr>
          <p:nvPr/>
        </p:nvSpPr>
        <p:spPr bwMode="auto">
          <a:xfrm>
            <a:off x="827088" y="4365625"/>
            <a:ext cx="50911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ru-RU" b="1">
                <a:solidFill>
                  <a:srgbClr val="FFFFFF"/>
                </a:solidFill>
                <a:latin typeface="Bookman Old Style" panose="02050604050505020204" pitchFamily="18" charset="0"/>
              </a:rPr>
              <a:t>Налог на добычу полезных ископаемых (НДПИ)</a:t>
            </a:r>
            <a:endParaRPr lang="en-US" altLang="ru-RU" b="1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8926" name="Rectangle 134"/>
          <p:cNvSpPr>
            <a:spLocks noChangeArrowheads="1"/>
          </p:cNvSpPr>
          <p:nvPr/>
        </p:nvSpPr>
        <p:spPr bwMode="gray">
          <a:xfrm>
            <a:off x="236538" y="5438775"/>
            <a:ext cx="7242175" cy="719138"/>
          </a:xfrm>
          <a:prstGeom prst="rect">
            <a:avLst/>
          </a:prstGeom>
          <a:gradFill rotWithShape="1">
            <a:gsLst>
              <a:gs pos="0">
                <a:srgbClr val="004B70">
                  <a:alpha val="79999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38927" name="Group 114"/>
          <p:cNvGrpSpPr>
            <a:grpSpLocks/>
          </p:cNvGrpSpPr>
          <p:nvPr/>
        </p:nvGrpSpPr>
        <p:grpSpPr bwMode="auto">
          <a:xfrm>
            <a:off x="6929438" y="5000955"/>
            <a:ext cx="1098550" cy="1039812"/>
            <a:chOff x="1488" y="1952"/>
            <a:chExt cx="432" cy="448"/>
          </a:xfrm>
        </p:grpSpPr>
        <p:grpSp>
          <p:nvGrpSpPr>
            <p:cNvPr id="38947" name="Group 115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38949" name="Oval 11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643C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950" name="Freeform 11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 Box 118"/>
            <p:cNvSpPr txBox="1">
              <a:spLocks noChangeArrowheads="1"/>
            </p:cNvSpPr>
            <p:nvPr/>
          </p:nvSpPr>
          <p:spPr bwMode="gray">
            <a:xfrm>
              <a:off x="1572" y="1952"/>
              <a:ext cx="3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itchFamily="34" charset="0"/>
                  <a:cs typeface="+mn-cs"/>
                </a:rPr>
                <a:t>30</a:t>
              </a:r>
              <a:r>
                <a:rPr lang="ru-RU" alt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itchFamily="34" charset="0"/>
                  <a:cs typeface="+mn-cs"/>
                </a:rPr>
                <a:t>%</a:t>
              </a:r>
              <a:endParaRPr lang="en-US" altLang="ru-RU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endParaRPr>
            </a:p>
          </p:txBody>
        </p:sp>
      </p:grpSp>
      <p:sp>
        <p:nvSpPr>
          <p:cNvPr id="38928" name="Text Box 147"/>
          <p:cNvSpPr txBox="1">
            <a:spLocks noChangeArrowheads="1"/>
          </p:cNvSpPr>
          <p:nvPr/>
        </p:nvSpPr>
        <p:spPr bwMode="auto">
          <a:xfrm>
            <a:off x="449263" y="5583238"/>
            <a:ext cx="64992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ru-RU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Страховые взносы</a:t>
            </a:r>
            <a:endParaRPr lang="en-US" altLang="ru-RU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Выноска 1 45"/>
          <p:cNvSpPr/>
          <p:nvPr/>
        </p:nvSpPr>
        <p:spPr>
          <a:xfrm>
            <a:off x="7132638" y="3644900"/>
            <a:ext cx="1890712" cy="979488"/>
          </a:xfrm>
          <a:prstGeom prst="borderCallout1">
            <a:avLst>
              <a:gd name="adj1" fmla="val 23692"/>
              <a:gd name="adj2" fmla="val -272"/>
              <a:gd name="adj3" fmla="val 56493"/>
              <a:gd name="adj4" fmla="val -20196"/>
            </a:avLst>
          </a:prstGeom>
          <a:gradFill flip="none" rotWithShape="1">
            <a:gsLst>
              <a:gs pos="0">
                <a:srgbClr val="4F98D5">
                  <a:tint val="66000"/>
                  <a:satMod val="160000"/>
                </a:srgbClr>
              </a:gs>
              <a:gs pos="50000">
                <a:srgbClr val="4F98D5">
                  <a:tint val="44500"/>
                  <a:satMod val="160000"/>
                </a:srgbClr>
              </a:gs>
              <a:gs pos="100000">
                <a:srgbClr val="4F98D5">
                  <a:tint val="23500"/>
                  <a:satMod val="160000"/>
                </a:srgbClr>
              </a:gs>
            </a:gsLst>
            <a:lin ang="0" scaled="1"/>
            <a:tileRect/>
          </a:gradFill>
          <a:ln w="3175">
            <a:solidFill>
              <a:srgbClr val="2FE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200" dirty="0"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устанавливаются в определенном размере в расчете на единицу объема добычи</a:t>
            </a:r>
          </a:p>
        </p:txBody>
      </p:sp>
      <p:grpSp>
        <p:nvGrpSpPr>
          <p:cNvPr id="38931" name="Группа 1"/>
          <p:cNvGrpSpPr>
            <a:grpSpLocks/>
          </p:cNvGrpSpPr>
          <p:nvPr/>
        </p:nvGrpSpPr>
        <p:grpSpPr bwMode="auto">
          <a:xfrm>
            <a:off x="738188" y="0"/>
            <a:ext cx="8522118" cy="6793110"/>
            <a:chOff x="396457" y="8650"/>
            <a:chExt cx="8522117" cy="6792344"/>
          </a:xfrm>
        </p:grpSpPr>
        <p:grpSp>
          <p:nvGrpSpPr>
            <p:cNvPr id="38933" name="Группа 2"/>
            <p:cNvGrpSpPr>
              <a:grpSpLocks/>
            </p:cNvGrpSpPr>
            <p:nvPr/>
          </p:nvGrpSpPr>
          <p:grpSpPr bwMode="auto">
            <a:xfrm>
              <a:off x="396457" y="8650"/>
              <a:ext cx="8522117" cy="6792344"/>
              <a:chOff x="396457" y="8650"/>
              <a:chExt cx="8522117" cy="679234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450816" y="6480846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Доходы бюджета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ДОХОДЫ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396457" y="8650"/>
                <a:ext cx="6315260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Основные федеральные налоги</a:t>
                </a:r>
              </a:p>
            </p:txBody>
          </p:sp>
        </p:grpSp>
        <p:pic>
          <p:nvPicPr>
            <p:cNvPr id="4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  <p:bldP spid="38919" grpId="0"/>
      <p:bldP spid="38920" grpId="0" animBg="1"/>
      <p:bldP spid="38925" grpId="0"/>
      <p:bldP spid="38926" grpId="0" animBg="1"/>
      <p:bldP spid="4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reeform 4"/>
          <p:cNvSpPr>
            <a:spLocks/>
          </p:cNvSpPr>
          <p:nvPr/>
        </p:nvSpPr>
        <p:spPr bwMode="gray">
          <a:xfrm rot="10800000">
            <a:off x="7648575" y="1387475"/>
            <a:ext cx="1368425" cy="1320800"/>
          </a:xfrm>
          <a:custGeom>
            <a:avLst/>
            <a:gdLst>
              <a:gd name="T0" fmla="*/ 51853 w 2320"/>
              <a:gd name="T1" fmla="*/ 1161815 h 792"/>
              <a:gd name="T2" fmla="*/ 51853 w 2320"/>
              <a:gd name="T3" fmla="*/ 0 h 792"/>
              <a:gd name="T4" fmla="*/ 0 w 2320"/>
              <a:gd name="T5" fmla="*/ 0 h 792"/>
              <a:gd name="T6" fmla="*/ 0 w 2320"/>
              <a:gd name="T7" fmla="*/ 1322065 h 792"/>
              <a:gd name="T8" fmla="*/ 1367036 w 2320"/>
              <a:gd name="T9" fmla="*/ 1322065 h 792"/>
              <a:gd name="T10" fmla="*/ 1367036 w 2320"/>
              <a:gd name="T11" fmla="*/ 1161815 h 792"/>
              <a:gd name="T12" fmla="*/ 51853 w 2320"/>
              <a:gd name="T13" fmla="*/ 1161815 h 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gray">
          <a:xfrm>
            <a:off x="287338" y="1622425"/>
            <a:ext cx="8532812" cy="4587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9940" name="Freeform 6"/>
          <p:cNvSpPr>
            <a:spLocks/>
          </p:cNvSpPr>
          <p:nvPr/>
        </p:nvSpPr>
        <p:spPr bwMode="gray">
          <a:xfrm>
            <a:off x="107950" y="1530350"/>
            <a:ext cx="1584325" cy="1322388"/>
          </a:xfrm>
          <a:custGeom>
            <a:avLst/>
            <a:gdLst>
              <a:gd name="T0" fmla="*/ 60089 w 2320"/>
              <a:gd name="T1" fmla="*/ 1161815 h 792"/>
              <a:gd name="T2" fmla="*/ 60089 w 2320"/>
              <a:gd name="T3" fmla="*/ 0 h 792"/>
              <a:gd name="T4" fmla="*/ 0 w 2320"/>
              <a:gd name="T5" fmla="*/ 0 h 792"/>
              <a:gd name="T6" fmla="*/ 0 w 2320"/>
              <a:gd name="T7" fmla="*/ 1322065 h 792"/>
              <a:gd name="T8" fmla="*/ 1584176 w 2320"/>
              <a:gd name="T9" fmla="*/ 1322065 h 792"/>
              <a:gd name="T10" fmla="*/ 1584176 w 2320"/>
              <a:gd name="T11" fmla="*/ 1161815 h 792"/>
              <a:gd name="T12" fmla="*/ 60089 w 2320"/>
              <a:gd name="T13" fmla="*/ 1161815 h 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39941" name="Rectangle 8"/>
          <p:cNvSpPr>
            <a:spLocks noChangeArrowheads="1"/>
          </p:cNvSpPr>
          <p:nvPr/>
        </p:nvSpPr>
        <p:spPr bwMode="gray">
          <a:xfrm>
            <a:off x="287338" y="2179638"/>
            <a:ext cx="8532812" cy="4619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9942" name="TextBox 17"/>
          <p:cNvSpPr txBox="1">
            <a:spLocks noChangeArrowheads="1"/>
          </p:cNvSpPr>
          <p:nvPr/>
        </p:nvSpPr>
        <p:spPr bwMode="auto">
          <a:xfrm>
            <a:off x="2555875" y="692150"/>
            <a:ext cx="295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2000" u="sng" dirty="0">
                <a:solidFill>
                  <a:srgbClr val="0070C0"/>
                </a:solidFill>
                <a:latin typeface="Bookman Old Style" panose="02050604050505020204" pitchFamily="18" charset="0"/>
              </a:rPr>
              <a:t>Региональные налоги</a:t>
            </a:r>
          </a:p>
        </p:txBody>
      </p:sp>
      <p:sp>
        <p:nvSpPr>
          <p:cNvPr id="39943" name="TextBox 19"/>
          <p:cNvSpPr txBox="1">
            <a:spLocks noChangeArrowheads="1"/>
          </p:cNvSpPr>
          <p:nvPr/>
        </p:nvSpPr>
        <p:spPr bwMode="auto">
          <a:xfrm>
            <a:off x="5076825" y="1079500"/>
            <a:ext cx="2162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ОСНОВНЫЕ СТАВКИ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5288" y="1622425"/>
            <a:ext cx="3024187" cy="458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Налог на имущество организаций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84663" y="1628775"/>
            <a:ext cx="4464050" cy="458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Bookman Old Style" panose="02050604050505020204" pitchFamily="18" charset="0"/>
              </a:rPr>
              <a:t>не более 2,2% от среднегодовой стоимости имущества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95288" y="2170113"/>
            <a:ext cx="3024187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Транспортный налог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284663" y="2178050"/>
            <a:ext cx="4464050" cy="458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Bookman Old Style" panose="02050604050505020204" pitchFamily="18" charset="0"/>
              </a:rPr>
              <a:t>от 2,5 до 200 рублей за 1 лошадиную силу (в соответствии с НК РФ)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686175" y="1171575"/>
            <a:ext cx="0" cy="1681163"/>
          </a:xfrm>
          <a:prstGeom prst="line">
            <a:avLst/>
          </a:prstGeom>
          <a:ln w="3810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9" name="TextBox 28"/>
          <p:cNvSpPr txBox="1">
            <a:spLocks noChangeArrowheads="1"/>
          </p:cNvSpPr>
          <p:nvPr/>
        </p:nvSpPr>
        <p:spPr bwMode="auto">
          <a:xfrm>
            <a:off x="1519238" y="1079500"/>
            <a:ext cx="820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НАЛОГ</a:t>
            </a:r>
          </a:p>
        </p:txBody>
      </p:sp>
      <p:sp>
        <p:nvSpPr>
          <p:cNvPr id="39950" name="Rectangle 5"/>
          <p:cNvSpPr>
            <a:spLocks noChangeArrowheads="1"/>
          </p:cNvSpPr>
          <p:nvPr/>
        </p:nvSpPr>
        <p:spPr bwMode="gray">
          <a:xfrm>
            <a:off x="287338" y="3762375"/>
            <a:ext cx="8532812" cy="10604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9951" name="Freeform 6"/>
          <p:cNvSpPr>
            <a:spLocks/>
          </p:cNvSpPr>
          <p:nvPr/>
        </p:nvSpPr>
        <p:spPr bwMode="gray">
          <a:xfrm>
            <a:off x="107950" y="4699000"/>
            <a:ext cx="1584325" cy="1519238"/>
          </a:xfrm>
          <a:custGeom>
            <a:avLst/>
            <a:gdLst>
              <a:gd name="T0" fmla="*/ 60089 w 2320"/>
              <a:gd name="T1" fmla="*/ 1334913 h 792"/>
              <a:gd name="T2" fmla="*/ 60089 w 2320"/>
              <a:gd name="T3" fmla="*/ 0 h 792"/>
              <a:gd name="T4" fmla="*/ 0 w 2320"/>
              <a:gd name="T5" fmla="*/ 0 h 792"/>
              <a:gd name="T6" fmla="*/ 0 w 2320"/>
              <a:gd name="T7" fmla="*/ 1519039 h 792"/>
              <a:gd name="T8" fmla="*/ 1584176 w 2320"/>
              <a:gd name="T9" fmla="*/ 1519039 h 792"/>
              <a:gd name="T10" fmla="*/ 1584176 w 2320"/>
              <a:gd name="T11" fmla="*/ 1334913 h 792"/>
              <a:gd name="T12" fmla="*/ 60089 w 2320"/>
              <a:gd name="T13" fmla="*/ 1334913 h 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39952" name="Rectangle 8"/>
          <p:cNvSpPr>
            <a:spLocks noChangeArrowheads="1"/>
          </p:cNvSpPr>
          <p:nvPr/>
        </p:nvSpPr>
        <p:spPr bwMode="gray">
          <a:xfrm>
            <a:off x="287338" y="5013325"/>
            <a:ext cx="8532812" cy="93662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9953" name="TextBox 34"/>
          <p:cNvSpPr txBox="1">
            <a:spLocks noChangeArrowheads="1"/>
          </p:cNvSpPr>
          <p:nvPr/>
        </p:nvSpPr>
        <p:spPr bwMode="auto">
          <a:xfrm>
            <a:off x="2555875" y="2997200"/>
            <a:ext cx="2289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2000" u="sng" dirty="0">
                <a:solidFill>
                  <a:srgbClr val="0070C0"/>
                </a:solidFill>
                <a:latin typeface="Bookman Old Style" panose="02050604050505020204" pitchFamily="18" charset="0"/>
              </a:rPr>
              <a:t>Местные налоги</a:t>
            </a:r>
          </a:p>
        </p:txBody>
      </p:sp>
      <p:sp>
        <p:nvSpPr>
          <p:cNvPr id="39954" name="TextBox 35"/>
          <p:cNvSpPr txBox="1">
            <a:spLocks noChangeArrowheads="1"/>
          </p:cNvSpPr>
          <p:nvPr/>
        </p:nvSpPr>
        <p:spPr bwMode="auto">
          <a:xfrm>
            <a:off x="5076825" y="3357563"/>
            <a:ext cx="2162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ОСНОВНЫЕ СТАВКИ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95288" y="4149725"/>
            <a:ext cx="3024187" cy="458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Земельный налог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779838" y="3886200"/>
            <a:ext cx="5040312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Bookman Old Style" panose="02050604050505020204" pitchFamily="18" charset="0"/>
              </a:rPr>
              <a:t>в зависимости от вида земельного участка до 0,3%-за земли сельскохозяйственного назначения и земли занятые жилищным фондом, предоставленные для личного подсобного хозяйства; до 1,5% - за прочие земельные участки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95288" y="5273675"/>
            <a:ext cx="3024187" cy="458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Налог на имущество физических лиц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779838" y="5157788"/>
            <a:ext cx="496887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Bookman Old Style" panose="02050604050505020204" pitchFamily="18" charset="0"/>
              </a:rPr>
              <a:t>в зависимости </a:t>
            </a:r>
            <a:r>
              <a:rPr lang="ru-RU" sz="13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от кадастровой стоимости объектов недвижимости от 0,1% до 2,0% ( в зависимости от </a:t>
            </a:r>
            <a:r>
              <a:rPr lang="ru-RU" sz="1300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видо</a:t>
            </a:r>
            <a:r>
              <a:rPr lang="ru-RU" sz="13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объектов недвижимости)</a:t>
            </a:r>
            <a:endParaRPr lang="ru-RU" sz="13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H="1">
            <a:off x="3686175" y="3511550"/>
            <a:ext cx="14288" cy="2490788"/>
          </a:xfrm>
          <a:prstGeom prst="line">
            <a:avLst/>
          </a:prstGeom>
          <a:ln w="3810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60" name="TextBox 41"/>
          <p:cNvSpPr txBox="1">
            <a:spLocks noChangeArrowheads="1"/>
          </p:cNvSpPr>
          <p:nvPr/>
        </p:nvSpPr>
        <p:spPr bwMode="auto">
          <a:xfrm>
            <a:off x="1457326" y="3365661"/>
            <a:ext cx="820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НАЛОГ</a:t>
            </a:r>
          </a:p>
        </p:txBody>
      </p:sp>
      <p:sp>
        <p:nvSpPr>
          <p:cNvPr id="39961" name="Freeform 4"/>
          <p:cNvSpPr>
            <a:spLocks/>
          </p:cNvSpPr>
          <p:nvPr/>
        </p:nvSpPr>
        <p:spPr bwMode="gray">
          <a:xfrm rot="10800000">
            <a:off x="7667625" y="3500438"/>
            <a:ext cx="1368425" cy="1322387"/>
          </a:xfrm>
          <a:custGeom>
            <a:avLst/>
            <a:gdLst>
              <a:gd name="T0" fmla="*/ 51853 w 2320"/>
              <a:gd name="T1" fmla="*/ 1161815 h 792"/>
              <a:gd name="T2" fmla="*/ 51853 w 2320"/>
              <a:gd name="T3" fmla="*/ 0 h 792"/>
              <a:gd name="T4" fmla="*/ 0 w 2320"/>
              <a:gd name="T5" fmla="*/ 0 h 792"/>
              <a:gd name="T6" fmla="*/ 0 w 2320"/>
              <a:gd name="T7" fmla="*/ 1322065 h 792"/>
              <a:gd name="T8" fmla="*/ 1367036 w 2320"/>
              <a:gd name="T9" fmla="*/ 1322065 h 792"/>
              <a:gd name="T10" fmla="*/ 1367036 w 2320"/>
              <a:gd name="T11" fmla="*/ 1161815 h 792"/>
              <a:gd name="T12" fmla="*/ 51853 w 2320"/>
              <a:gd name="T13" fmla="*/ 1161815 h 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grpSp>
        <p:nvGrpSpPr>
          <p:cNvPr id="39963" name="Группа 1"/>
          <p:cNvGrpSpPr>
            <a:grpSpLocks/>
          </p:cNvGrpSpPr>
          <p:nvPr/>
        </p:nvGrpSpPr>
        <p:grpSpPr bwMode="auto">
          <a:xfrm>
            <a:off x="781974" y="44811"/>
            <a:ext cx="8136601" cy="6795597"/>
            <a:chOff x="781974" y="179"/>
            <a:chExt cx="8136600" cy="6794831"/>
          </a:xfrm>
        </p:grpSpPr>
        <p:grpSp>
          <p:nvGrpSpPr>
            <p:cNvPr id="39965" name="Группа 2"/>
            <p:cNvGrpSpPr>
              <a:grpSpLocks/>
            </p:cNvGrpSpPr>
            <p:nvPr/>
          </p:nvGrpSpPr>
          <p:grpSpPr bwMode="auto">
            <a:xfrm>
              <a:off x="781974" y="179"/>
              <a:ext cx="8136600" cy="6794831"/>
              <a:chOff x="781974" y="179"/>
              <a:chExt cx="8136600" cy="6794831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781974" y="6474862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Доходы бюджета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ДОХОДЫ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781974" y="179"/>
                <a:ext cx="6457025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Основные региональные и местные налоги</a:t>
                </a:r>
              </a:p>
            </p:txBody>
          </p:sp>
        </p:grpSp>
        <p:pic>
          <p:nvPicPr>
            <p:cNvPr id="4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4" y="6078692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Текст 3"/>
          <p:cNvSpPr txBox="1">
            <a:spLocks/>
          </p:cNvSpPr>
          <p:nvPr/>
        </p:nvSpPr>
        <p:spPr bwMode="auto">
          <a:xfrm>
            <a:off x="107950" y="715963"/>
            <a:ext cx="885666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altLang="en-US" sz="1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ознакомит Вас с понятием </a:t>
            </a:r>
            <a:r>
              <a:rPr lang="ru-RU" altLang="en-US" sz="1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 и его основами. Здесь Вы можете разобраться </a:t>
            </a:r>
            <a:r>
              <a:rPr lang="ru-RU" altLang="en-US" sz="1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основными характеристиками бюджетного процесса.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7504" y="1556793"/>
            <a:ext cx="2016224" cy="68198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Что такое бюджет для граждан?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483768" y="1556793"/>
            <a:ext cx="2016224" cy="68198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Гражданин и его участие в бюджетном процессе</a:t>
            </a: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788024" y="1556793"/>
            <a:ext cx="2016224" cy="68198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Понятие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бюджет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20272" y="1556793"/>
            <a:ext cx="2016224" cy="68198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Виды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бюджетов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7504" y="2420888"/>
            <a:ext cx="2016224" cy="864096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Консолидированный бюджет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483768" y="2420888"/>
            <a:ext cx="2016224" cy="864096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Схема консолидированного бюджета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788024" y="2420888"/>
            <a:ext cx="2016224" cy="864096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Бюджетный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процесс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020272" y="2420888"/>
            <a:ext cx="2016224" cy="864096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Основные характеристики бюджета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7504" y="3462153"/>
            <a:ext cx="2016224" cy="79208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Доходы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бюджета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483768" y="3429000"/>
            <a:ext cx="2016224" cy="79208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Налоговые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доходы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788024" y="3429000"/>
            <a:ext cx="2016224" cy="79208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Неналоговые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доходы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020272" y="3429000"/>
            <a:ext cx="2016224" cy="79208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Безвозмездные поступления в бюджет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4427586"/>
            <a:ext cx="2016224" cy="873622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Расходы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бюджета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483768" y="4427586"/>
            <a:ext cx="2016224" cy="873622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Бюджетная классификация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РФ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697014" y="5473800"/>
            <a:ext cx="2409031" cy="9075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Источники финансирования дефицита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бюджета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360168" y="5473800"/>
            <a:ext cx="2876128" cy="9075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Программно-целевой метод формирования и расходования бюджетных средств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34" name="Picture 10" descr="http://www.troick.su/Upload/images/preview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920875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http://www.troick.su/Upload/images/preview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3170" y="1993566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http://www.troick.su/Upload/images/preview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4138" y="1916113"/>
            <a:ext cx="350837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http://www.troick.su/Upload/images/preview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6163" y="1920875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://www.troick.su/Upload/images/preview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5300" y="2962275"/>
            <a:ext cx="350838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http://www.troick.su/Upload/images/preview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1788" y="2968625"/>
            <a:ext cx="349250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www.troick.su/Upload/images/preview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5725" y="2959100"/>
            <a:ext cx="350838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http://www.troick.su/Upload/images/preview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7750" y="2962275"/>
            <a:ext cx="350838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://www.troick.su/Upload/images/preview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8475" y="3894138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ttp://www.troick.su/Upload/images/preview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4963" y="3898900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http://www.troick.su/Upload/images/preview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0488" y="3889375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http://www.troick.su/Upload/images/preview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2513" y="3894138"/>
            <a:ext cx="350837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3" name="Picture 10" descr="http://www.troick.su/Upload/images/preview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90488"/>
            <a:ext cx="17621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774307" y="4437113"/>
            <a:ext cx="2016224" cy="867184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Ведомственная структура расходов бюджета РФ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006555" y="4437113"/>
            <a:ext cx="2016224" cy="867184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Межбюджетные отношения</a:t>
            </a:r>
          </a:p>
        </p:txBody>
      </p:sp>
      <p:pic>
        <p:nvPicPr>
          <p:cNvPr id="45" name="Picture 10" descr="http://www.troick.su/Upload/images/preview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9813" y="4994275"/>
            <a:ext cx="350837" cy="3508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://www.troick.su/Upload/images/preview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8950" y="4945063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ttp://www.troick.su/Upload/images/preview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5438" y="4951413"/>
            <a:ext cx="350837" cy="3492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http://www.troick.su/Upload/images/preview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0963" y="4941888"/>
            <a:ext cx="350837" cy="3492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http://www.troick.su/Upload/images/preview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6030913"/>
            <a:ext cx="349250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http://www.troick.su/Upload/images/preview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4988" y="6021388"/>
            <a:ext cx="350837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97" name="Группа 16"/>
          <p:cNvGrpSpPr>
            <a:grpSpLocks/>
          </p:cNvGrpSpPr>
          <p:nvPr/>
        </p:nvGrpSpPr>
        <p:grpSpPr bwMode="auto">
          <a:xfrm>
            <a:off x="695914" y="19841"/>
            <a:ext cx="8349108" cy="6800441"/>
            <a:chOff x="497638" y="44624"/>
            <a:chExt cx="8349107" cy="680086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97638" y="6525344"/>
              <a:ext cx="6378619" cy="3201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БЮДЖЕТ ДЛЯ ГРАЖДАН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740352" y="44624"/>
              <a:ext cx="1106393" cy="24622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rPr>
                <a:t>ОГЛАВЛЕНИЕ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36342" y="44624"/>
              <a:ext cx="5514523" cy="54178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I. </a:t>
              </a:r>
              <a:r>
                <a:rPr lang="ru-RU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ВВОДНАЯ ЧАСТЬ</a:t>
              </a:r>
            </a:p>
          </p:txBody>
        </p:sp>
      </p:grpSp>
      <p:pic>
        <p:nvPicPr>
          <p:cNvPr id="61" name="Рисунок 6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1560" cy="56968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6105994"/>
            <a:ext cx="720080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998152"/>
              </p:ext>
            </p:extLst>
          </p:nvPr>
        </p:nvGraphicFramePr>
        <p:xfrm>
          <a:off x="107950" y="908050"/>
          <a:ext cx="8928100" cy="529516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4560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0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0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80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60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8799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9050" marR="99050" marT="45722" marB="4572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2022 год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9050" marR="99050" marT="45722" marB="4572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9050" marR="99050" marT="45722" marB="4572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(план)</a:t>
                      </a:r>
                    </a:p>
                  </a:txBody>
                  <a:tcPr marL="99050" marR="99050" marT="45722" marB="4572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9050" marR="99050" marT="45722" marB="45722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48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 </a:t>
                      </a:r>
                      <a:r>
                        <a:rPr lang="ru-RU" sz="1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</a:t>
                      </a:r>
                      <a:r>
                        <a:rPr lang="ru-RU" sz="10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r>
                        <a:rPr lang="ru-RU" sz="1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</a:t>
                      </a:r>
                      <a:r>
                        <a:rPr lang="ru-RU" sz="1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399658,8</a:t>
                      </a:r>
                    </a:p>
                    <a:p>
                      <a:pPr algn="ctr"/>
                      <a:r>
                        <a:rPr lang="ru-RU" sz="105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130,1</a:t>
                      </a:r>
                      <a:endParaRPr lang="ru-RU" sz="105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374046,0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  <a:endParaRPr lang="ru-RU" sz="10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349813,0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0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348538,0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0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49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 </a:t>
                      </a:r>
                      <a:r>
                        <a:rPr lang="ru-RU" sz="1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</a:t>
                      </a:r>
                      <a:r>
                        <a:rPr lang="ru-RU" sz="10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r>
                        <a:rPr lang="ru-RU" sz="1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</a:t>
                      </a:r>
                      <a:r>
                        <a:rPr lang="ru-RU" sz="1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119071,0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  <a:endParaRPr lang="ru-RU" sz="10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81679,3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68,6</a:t>
                      </a:r>
                      <a:endParaRPr lang="ru-RU" sz="10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81899,0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</a:t>
                      </a:r>
                      <a:endParaRPr lang="ru-RU" sz="10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82151,8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0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63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</a:t>
                      </a:r>
                      <a:r>
                        <a:rPr lang="ru-RU" sz="1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</a:t>
                      </a:r>
                      <a:r>
                        <a:rPr lang="ru-RU" sz="10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r>
                        <a:rPr lang="ru-RU" sz="1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</a:t>
                      </a:r>
                      <a:r>
                        <a:rPr lang="ru-RU" sz="1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1118629,6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85,3</a:t>
                      </a:r>
                      <a:endParaRPr lang="ru-RU" sz="10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1144200,2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0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1093103,2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</a:t>
                      </a:r>
                      <a:endParaRPr lang="ru-RU" sz="10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980463,8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89,7</a:t>
                      </a:r>
                      <a:endParaRPr lang="ru-RU" sz="10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90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594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ДОХОДОВ </a:t>
                      </a:r>
                      <a:r>
                        <a:rPr lang="ru-RU" sz="1000" b="1" dirty="0" smtClean="0">
                          <a:solidFill>
                            <a:srgbClr val="0594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000" b="1" dirty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594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1637359,4</a:t>
                      </a:r>
                      <a:endParaRPr lang="ru-RU" sz="2000" b="1" dirty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594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1599925,5</a:t>
                      </a:r>
                      <a:endParaRPr lang="ru-RU" sz="2000" b="1" dirty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594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1524815,2</a:t>
                      </a:r>
                      <a:endParaRPr lang="ru-RU" sz="2000" b="1" dirty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594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1411153,8</a:t>
                      </a:r>
                      <a:endParaRPr lang="ru-RU" sz="2000" b="1" dirty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357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Приволжского района </a:t>
                      </a:r>
                      <a:r>
                        <a:rPr lang="ru-RU" sz="1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чел.)</a:t>
                      </a:r>
                      <a:endParaRPr lang="ru-RU" sz="1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55,8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64,6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64,6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64,6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582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594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29343,4</a:t>
                      </a:r>
                      <a:endParaRPr lang="ru-RU" sz="2000" b="1" dirty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594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24766,6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594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23604,0</a:t>
                      </a:r>
                      <a:endParaRPr lang="ru-RU" sz="2000" b="1" dirty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594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21844,5</a:t>
                      </a:r>
                      <a:endParaRPr lang="ru-RU" sz="2000" b="1" dirty="0">
                        <a:solidFill>
                          <a:srgbClr val="0594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50" marR="99050" marT="45722" marB="45722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41001" name="Picture 8" descr="http://cdn.promodj.com/afs/f40a6e70706394d0d77357994f87022511:resize:2000x2000:same:37c8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5030788"/>
            <a:ext cx="947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2" name="TextBox 17"/>
          <p:cNvSpPr txBox="1">
            <a:spLocks noChangeArrowheads="1"/>
          </p:cNvSpPr>
          <p:nvPr/>
        </p:nvSpPr>
        <p:spPr bwMode="auto">
          <a:xfrm>
            <a:off x="1042988" y="5219700"/>
            <a:ext cx="2376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1600" b="1" dirty="0">
                <a:solidFill>
                  <a:srgbClr val="0594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ДОХОДЫ НА ДУШУ НАСЕЛЕНИЯ </a:t>
            </a:r>
            <a:r>
              <a:rPr lang="ru-RU" altLang="en-US" sz="1000" b="1" dirty="0">
                <a:solidFill>
                  <a:srgbClr val="0594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(рублей</a:t>
            </a:r>
            <a:r>
              <a:rPr lang="ru-RU" altLang="en-US" sz="1000" b="1" dirty="0" smtClean="0">
                <a:solidFill>
                  <a:srgbClr val="7030A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) </a:t>
            </a:r>
            <a:endParaRPr lang="ru-RU" altLang="en-US" sz="1000" b="1" dirty="0">
              <a:solidFill>
                <a:srgbClr val="7030A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04" name="Группа 1"/>
          <p:cNvGrpSpPr>
            <a:grpSpLocks/>
          </p:cNvGrpSpPr>
          <p:nvPr/>
        </p:nvGrpSpPr>
        <p:grpSpPr bwMode="auto">
          <a:xfrm>
            <a:off x="642144" y="0"/>
            <a:ext cx="8172109" cy="6699317"/>
            <a:chOff x="746466" y="44624"/>
            <a:chExt cx="8172108" cy="6698562"/>
          </a:xfrm>
        </p:grpSpPr>
        <p:grpSp>
          <p:nvGrpSpPr>
            <p:cNvPr id="41006" name="Группа 2"/>
            <p:cNvGrpSpPr>
              <a:grpSpLocks/>
            </p:cNvGrpSpPr>
            <p:nvPr/>
          </p:nvGrpSpPr>
          <p:grpSpPr bwMode="auto">
            <a:xfrm>
              <a:off x="746466" y="44624"/>
              <a:ext cx="8172108" cy="6698562"/>
              <a:chOff x="746466" y="44624"/>
              <a:chExt cx="8172108" cy="6698562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746466" y="6423038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Доходы бюджета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ДОХОДЫ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881891" y="72992"/>
                <a:ext cx="6570428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Информация об объеме доходов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в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расчете </a:t>
                </a:r>
                <a:endParaRPr lang="ru-RU" sz="1600" dirty="0" smtClean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на душу населения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" name="Picture 10" descr="http://www.troick.su/Upload/images/preview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11"/>
          <p:cNvGrpSpPr>
            <a:grpSpLocks/>
          </p:cNvGrpSpPr>
          <p:nvPr/>
        </p:nvGrpSpPr>
        <p:grpSpPr bwMode="auto">
          <a:xfrm>
            <a:off x="6372225" y="141288"/>
            <a:ext cx="903288" cy="400050"/>
            <a:chOff x="8099186" y="1058622"/>
            <a:chExt cx="903453" cy="400110"/>
          </a:xfrm>
        </p:grpSpPr>
        <p:sp>
          <p:nvSpPr>
            <p:cNvPr id="13" name="TextBox 12"/>
            <p:cNvSpPr txBox="1"/>
            <p:nvPr/>
          </p:nvSpPr>
          <p:spPr>
            <a:xfrm rot="5400000">
              <a:off x="8350858" y="806951"/>
              <a:ext cx="400110" cy="90345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Century Schoolbook" panose="020406040505050203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8099186" y="1412687"/>
              <a:ext cx="90345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119285"/>
              </p:ext>
            </p:extLst>
          </p:nvPr>
        </p:nvGraphicFramePr>
        <p:xfrm>
          <a:off x="30163" y="960729"/>
          <a:ext cx="9051925" cy="5493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1995" name="Группа 1"/>
          <p:cNvGrpSpPr>
            <a:grpSpLocks/>
          </p:cNvGrpSpPr>
          <p:nvPr/>
        </p:nvGrpSpPr>
        <p:grpSpPr bwMode="auto">
          <a:xfrm>
            <a:off x="725911" y="0"/>
            <a:ext cx="7874967" cy="6813550"/>
            <a:chOff x="1043608" y="44624"/>
            <a:chExt cx="7874966" cy="6812782"/>
          </a:xfrm>
        </p:grpSpPr>
        <p:grpSp>
          <p:nvGrpSpPr>
            <p:cNvPr id="41997" name="Группа 2"/>
            <p:cNvGrpSpPr>
              <a:grpSpLocks/>
            </p:cNvGrpSpPr>
            <p:nvPr/>
          </p:nvGrpSpPr>
          <p:grpSpPr bwMode="auto">
            <a:xfrm>
              <a:off x="1043608" y="44624"/>
              <a:ext cx="7874966" cy="6812782"/>
              <a:chOff x="1043608" y="44624"/>
              <a:chExt cx="7874966" cy="6812782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43608" y="6537258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Доходы бюджета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ДОХОДЫ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1129053" y="58146"/>
                <a:ext cx="5027271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Динамика поступления налоговых доходов в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района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" name="Picture 10" descr="http://www.troick.su/Upload/images/preview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Текст 3"/>
          <p:cNvSpPr txBox="1">
            <a:spLocks/>
          </p:cNvSpPr>
          <p:nvPr/>
        </p:nvSpPr>
        <p:spPr bwMode="auto">
          <a:xfrm>
            <a:off x="0" y="827088"/>
            <a:ext cx="9132888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доходов бюджета </a:t>
            </a:r>
            <a:r>
              <a:rPr lang="ru-RU" alt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налоговые </a:t>
            </a:r>
            <a:r>
              <a:rPr lang="ru-RU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прогнозируются в сумме на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18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r>
              <a:rPr lang="ru-RU" alt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374046,0</a:t>
            </a:r>
            <a:r>
              <a:rPr lang="ru-RU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на </a:t>
            </a:r>
            <a:r>
              <a:rPr lang="ru-RU" altLang="en-US" sz="18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en-US" sz="1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altLang="en-US" sz="18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349813,0</a:t>
            </a:r>
            <a:r>
              <a:rPr lang="ru-RU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на </a:t>
            </a:r>
            <a:r>
              <a:rPr lang="ru-RU" altLang="en-US" sz="18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en-US" sz="1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altLang="en-US" sz="18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348538,0</a:t>
            </a:r>
            <a:r>
              <a:rPr lang="ru-RU" alt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altLang="en-US" sz="1400" i="1" dirty="0">
                <a:latin typeface="Bookman Old Style" panose="02050604050505020204" pitchFamily="18" charset="0"/>
              </a:rPr>
              <a:t> </a:t>
            </a:r>
          </a:p>
        </p:txBody>
      </p:sp>
      <p:graphicFrame>
        <p:nvGraphicFramePr>
          <p:cNvPr id="2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126713"/>
              </p:ext>
            </p:extLst>
          </p:nvPr>
        </p:nvGraphicFramePr>
        <p:xfrm>
          <a:off x="65774" y="1484784"/>
          <a:ext cx="8851900" cy="4685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3012" name="Группа 17"/>
          <p:cNvGrpSpPr>
            <a:grpSpLocks/>
          </p:cNvGrpSpPr>
          <p:nvPr/>
        </p:nvGrpSpPr>
        <p:grpSpPr bwMode="auto">
          <a:xfrm>
            <a:off x="246063" y="4652963"/>
            <a:ext cx="903287" cy="400050"/>
            <a:chOff x="8099186" y="1058622"/>
            <a:chExt cx="903453" cy="400110"/>
          </a:xfrm>
        </p:grpSpPr>
        <p:sp>
          <p:nvSpPr>
            <p:cNvPr id="19" name="TextBox 18"/>
            <p:cNvSpPr txBox="1"/>
            <p:nvPr/>
          </p:nvSpPr>
          <p:spPr>
            <a:xfrm rot="5400000">
              <a:off x="8350858" y="806951"/>
              <a:ext cx="400110" cy="90345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Century Schoolbook" panose="020406040505050203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8099186" y="1412687"/>
              <a:ext cx="90345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014" name="Группа 1"/>
          <p:cNvGrpSpPr>
            <a:grpSpLocks/>
          </p:cNvGrpSpPr>
          <p:nvPr/>
        </p:nvGrpSpPr>
        <p:grpSpPr bwMode="auto">
          <a:xfrm>
            <a:off x="789831" y="46592"/>
            <a:ext cx="8004632" cy="6723839"/>
            <a:chOff x="913943" y="24522"/>
            <a:chExt cx="8004631" cy="6723081"/>
          </a:xfrm>
        </p:grpSpPr>
        <p:grpSp>
          <p:nvGrpSpPr>
            <p:cNvPr id="43016" name="Группа 2"/>
            <p:cNvGrpSpPr>
              <a:grpSpLocks/>
            </p:cNvGrpSpPr>
            <p:nvPr/>
          </p:nvGrpSpPr>
          <p:grpSpPr bwMode="auto">
            <a:xfrm>
              <a:off x="913943" y="24522"/>
              <a:ext cx="8004631" cy="6723081"/>
              <a:chOff x="913943" y="24522"/>
              <a:chExt cx="8004631" cy="6723081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926580" y="6427455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Доходы бюджета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ДОХОДЫ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913943" y="24522"/>
                <a:ext cx="6378620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Поступление налоговых доходов в бюджет в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2023-2025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гг.</a:t>
                </a:r>
              </a:p>
            </p:txBody>
          </p:sp>
        </p:grpSp>
        <p:pic>
          <p:nvPicPr>
            <p:cNvPr id="4" name="Picture 10" descr="http://www.troick.su/Upload/images/preview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71136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Graphic spid="2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Группа 11"/>
          <p:cNvGrpSpPr>
            <a:grpSpLocks/>
          </p:cNvGrpSpPr>
          <p:nvPr/>
        </p:nvGrpSpPr>
        <p:grpSpPr bwMode="auto">
          <a:xfrm>
            <a:off x="6372225" y="141288"/>
            <a:ext cx="903288" cy="400050"/>
            <a:chOff x="8099186" y="1058622"/>
            <a:chExt cx="903453" cy="400110"/>
          </a:xfrm>
        </p:grpSpPr>
        <p:sp>
          <p:nvSpPr>
            <p:cNvPr id="13" name="TextBox 12"/>
            <p:cNvSpPr txBox="1"/>
            <p:nvPr/>
          </p:nvSpPr>
          <p:spPr>
            <a:xfrm rot="5400000">
              <a:off x="8350858" y="806951"/>
              <a:ext cx="400110" cy="90345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Century Schoolbook" panose="020406040505050203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8099186" y="1412687"/>
              <a:ext cx="90345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400553"/>
              </p:ext>
            </p:extLst>
          </p:nvPr>
        </p:nvGraphicFramePr>
        <p:xfrm>
          <a:off x="31117" y="798513"/>
          <a:ext cx="9051925" cy="535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4043" name="Группа 1"/>
          <p:cNvGrpSpPr>
            <a:grpSpLocks/>
          </p:cNvGrpSpPr>
          <p:nvPr/>
        </p:nvGrpSpPr>
        <p:grpSpPr bwMode="auto">
          <a:xfrm>
            <a:off x="107950" y="22136"/>
            <a:ext cx="8810625" cy="6832689"/>
            <a:chOff x="107950" y="22313"/>
            <a:chExt cx="8810624" cy="6831918"/>
          </a:xfrm>
        </p:grpSpPr>
        <p:grpSp>
          <p:nvGrpSpPr>
            <p:cNvPr id="44045" name="Группа 2"/>
            <p:cNvGrpSpPr>
              <a:grpSpLocks/>
            </p:cNvGrpSpPr>
            <p:nvPr/>
          </p:nvGrpSpPr>
          <p:grpSpPr bwMode="auto">
            <a:xfrm>
              <a:off x="107950" y="22313"/>
              <a:ext cx="8810624" cy="6831918"/>
              <a:chOff x="107950" y="22313"/>
              <a:chExt cx="8810624" cy="6831918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497638" y="6525344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Доходы бюджета</a:t>
                </a:r>
              </a:p>
            </p:txBody>
          </p:sp>
          <p:pic>
            <p:nvPicPr>
              <p:cNvPr id="9" name="Picture 8" descr="http://www.dpol4.ru/img/picture/Feb/10/99f1f0297a7be26250a7597566669b1e/9.jpg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18027" t="7681" r="18557" b="8308"/>
              <a:stretch/>
            </p:blipFill>
            <p:spPr bwMode="auto">
              <a:xfrm>
                <a:off x="107950" y="6217716"/>
                <a:ext cx="360363" cy="63651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ДОХОДЫ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730444" y="22313"/>
                <a:ext cx="5105205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Динамика поступления неналоговых доходов в бюджет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района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4914596"/>
              </p:ext>
            </p:extLst>
          </p:nvPr>
        </p:nvGraphicFramePr>
        <p:xfrm>
          <a:off x="102672" y="1263466"/>
          <a:ext cx="3355699" cy="5468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5059" name="Группа 16"/>
          <p:cNvGrpSpPr>
            <a:grpSpLocks/>
          </p:cNvGrpSpPr>
          <p:nvPr/>
        </p:nvGrpSpPr>
        <p:grpSpPr bwMode="auto">
          <a:xfrm>
            <a:off x="6477000" y="177800"/>
            <a:ext cx="903288" cy="400050"/>
            <a:chOff x="8099186" y="1058622"/>
            <a:chExt cx="903453" cy="400110"/>
          </a:xfrm>
        </p:grpSpPr>
        <p:sp>
          <p:nvSpPr>
            <p:cNvPr id="18" name="TextBox 17"/>
            <p:cNvSpPr txBox="1"/>
            <p:nvPr/>
          </p:nvSpPr>
          <p:spPr>
            <a:xfrm rot="5400000">
              <a:off x="8350858" y="806951"/>
              <a:ext cx="400110" cy="90345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Century Schoolbook" panose="020406040505050203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8099186" y="1412688"/>
              <a:ext cx="90345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084" name="Группа 26"/>
          <p:cNvGrpSpPr>
            <a:grpSpLocks/>
          </p:cNvGrpSpPr>
          <p:nvPr/>
        </p:nvGrpSpPr>
        <p:grpSpPr bwMode="auto">
          <a:xfrm>
            <a:off x="665899" y="-99392"/>
            <a:ext cx="8284709" cy="6796908"/>
            <a:chOff x="633866" y="-27384"/>
            <a:chExt cx="8284708" cy="6796712"/>
          </a:xfrm>
        </p:grpSpPr>
        <p:grpSp>
          <p:nvGrpSpPr>
            <p:cNvPr id="45086" name="Группа 27"/>
            <p:cNvGrpSpPr>
              <a:grpSpLocks/>
            </p:cNvGrpSpPr>
            <p:nvPr/>
          </p:nvGrpSpPr>
          <p:grpSpPr bwMode="auto">
            <a:xfrm>
              <a:off x="633866" y="-27384"/>
              <a:ext cx="8284708" cy="6796712"/>
              <a:chOff x="633866" y="-27384"/>
              <a:chExt cx="8284708" cy="6796712"/>
            </a:xfrm>
          </p:grpSpPr>
          <p:sp>
            <p:nvSpPr>
              <p:cNvPr id="32" name="Прямоугольник 31"/>
              <p:cNvSpPr/>
              <p:nvPr/>
            </p:nvSpPr>
            <p:spPr>
              <a:xfrm>
                <a:off x="795293" y="6449180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Доходы бюджета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812087" y="-27384"/>
                <a:ext cx="1106487" cy="7080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ДОХОДЫ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633866" y="38932"/>
                <a:ext cx="5565321" cy="47896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Поступление неналоговых доходов в бюджет в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2023-2025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гг.</a:t>
                </a:r>
              </a:p>
            </p:txBody>
          </p:sp>
        </p:grpSp>
        <p:pic>
          <p:nvPicPr>
            <p:cNvPr id="29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48574" y="90089"/>
              <a:ext cx="176213" cy="17620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http://www.troick.su/Upload/images/preview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58099" y="398055"/>
              <a:ext cx="176213" cy="1746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061" name="Группа 2"/>
          <p:cNvGrpSpPr>
            <a:grpSpLocks/>
          </p:cNvGrpSpPr>
          <p:nvPr/>
        </p:nvGrpSpPr>
        <p:grpSpPr bwMode="auto">
          <a:xfrm>
            <a:off x="1918724" y="4437063"/>
            <a:ext cx="1010213" cy="1728676"/>
            <a:chOff x="1918824" y="4149080"/>
            <a:chExt cx="1010186" cy="1728081"/>
          </a:xfrm>
        </p:grpSpPr>
        <p:sp>
          <p:nvSpPr>
            <p:cNvPr id="45080" name="TextBox 20"/>
            <p:cNvSpPr txBox="1">
              <a:spLocks noChangeArrowheads="1"/>
            </p:cNvSpPr>
            <p:nvPr/>
          </p:nvSpPr>
          <p:spPr bwMode="auto">
            <a:xfrm>
              <a:off x="1918824" y="4581128"/>
              <a:ext cx="1010186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30000,0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45081" name="TextBox 22"/>
            <p:cNvSpPr txBox="1">
              <a:spLocks noChangeArrowheads="1"/>
            </p:cNvSpPr>
            <p:nvPr/>
          </p:nvSpPr>
          <p:spPr bwMode="auto">
            <a:xfrm>
              <a:off x="2014492" y="5050051"/>
              <a:ext cx="883552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3681,3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45082" name="TextBox 23"/>
            <p:cNvSpPr txBox="1">
              <a:spLocks noChangeArrowheads="1"/>
            </p:cNvSpPr>
            <p:nvPr/>
          </p:nvSpPr>
          <p:spPr bwMode="auto">
            <a:xfrm>
              <a:off x="2032263" y="5554107"/>
              <a:ext cx="883552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2578,0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45083" name="TextBox 25"/>
            <p:cNvSpPr txBox="1">
              <a:spLocks noChangeArrowheads="1"/>
            </p:cNvSpPr>
            <p:nvPr/>
          </p:nvSpPr>
          <p:spPr bwMode="auto">
            <a:xfrm>
              <a:off x="1918824" y="4149080"/>
              <a:ext cx="1010186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45420,0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14350" y="700088"/>
            <a:ext cx="20891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2023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45063" name="TextBox 36"/>
          <p:cNvSpPr txBox="1">
            <a:spLocks noChangeArrowheads="1"/>
          </p:cNvSpPr>
          <p:nvPr/>
        </p:nvSpPr>
        <p:spPr bwMode="auto">
          <a:xfrm>
            <a:off x="511175" y="1052513"/>
            <a:ext cx="20875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600" i="1" dirty="0" smtClean="0">
                <a:latin typeface="Bookman Old Style" panose="02050604050505020204" pitchFamily="18" charset="0"/>
              </a:rPr>
              <a:t>81679,3</a:t>
            </a:r>
            <a:endParaRPr lang="ru-RU" altLang="en-US" sz="2600" i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4215395"/>
              </p:ext>
            </p:extLst>
          </p:nvPr>
        </p:nvGraphicFramePr>
        <p:xfrm>
          <a:off x="2973255" y="1323789"/>
          <a:ext cx="3344211" cy="5645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45066" name="Группа 39"/>
          <p:cNvGrpSpPr>
            <a:grpSpLocks/>
          </p:cNvGrpSpPr>
          <p:nvPr/>
        </p:nvGrpSpPr>
        <p:grpSpPr bwMode="auto">
          <a:xfrm>
            <a:off x="5014350" y="4437063"/>
            <a:ext cx="1010213" cy="1728676"/>
            <a:chOff x="1917133" y="4149080"/>
            <a:chExt cx="1011877" cy="1728081"/>
          </a:xfrm>
        </p:grpSpPr>
        <p:sp>
          <p:nvSpPr>
            <p:cNvPr id="45076" name="TextBox 40"/>
            <p:cNvSpPr txBox="1">
              <a:spLocks noChangeArrowheads="1"/>
            </p:cNvSpPr>
            <p:nvPr/>
          </p:nvSpPr>
          <p:spPr bwMode="auto">
            <a:xfrm>
              <a:off x="1917133" y="4581128"/>
              <a:ext cx="1011877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30000,0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45077" name="TextBox 41"/>
            <p:cNvSpPr txBox="1">
              <a:spLocks noChangeArrowheads="1"/>
            </p:cNvSpPr>
            <p:nvPr/>
          </p:nvSpPr>
          <p:spPr bwMode="auto">
            <a:xfrm>
              <a:off x="2013013" y="5050051"/>
              <a:ext cx="885031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3829,0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45078" name="TextBox 42"/>
            <p:cNvSpPr txBox="1">
              <a:spLocks noChangeArrowheads="1"/>
            </p:cNvSpPr>
            <p:nvPr/>
          </p:nvSpPr>
          <p:spPr bwMode="auto">
            <a:xfrm>
              <a:off x="2030784" y="5554107"/>
              <a:ext cx="885031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2650,0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45079" name="TextBox 43"/>
            <p:cNvSpPr txBox="1">
              <a:spLocks noChangeArrowheads="1"/>
            </p:cNvSpPr>
            <p:nvPr/>
          </p:nvSpPr>
          <p:spPr bwMode="auto">
            <a:xfrm>
              <a:off x="1917133" y="4149080"/>
              <a:ext cx="1011877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45420,0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45067" name="Группа 44"/>
          <p:cNvGrpSpPr>
            <a:grpSpLocks/>
          </p:cNvGrpSpPr>
          <p:nvPr/>
        </p:nvGrpSpPr>
        <p:grpSpPr bwMode="auto">
          <a:xfrm>
            <a:off x="7696063" y="4543868"/>
            <a:ext cx="1202578" cy="1700330"/>
            <a:chOff x="4973511" y="3229993"/>
            <a:chExt cx="1202543" cy="1699745"/>
          </a:xfrm>
        </p:grpSpPr>
        <p:sp>
          <p:nvSpPr>
            <p:cNvPr id="45072" name="TextBox 45"/>
            <p:cNvSpPr txBox="1">
              <a:spLocks noChangeArrowheads="1"/>
            </p:cNvSpPr>
            <p:nvPr/>
          </p:nvSpPr>
          <p:spPr bwMode="auto">
            <a:xfrm>
              <a:off x="4973511" y="3641908"/>
              <a:ext cx="1010184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30000,0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45073" name="TextBox 46"/>
            <p:cNvSpPr txBox="1">
              <a:spLocks noChangeArrowheads="1"/>
            </p:cNvSpPr>
            <p:nvPr/>
          </p:nvSpPr>
          <p:spPr bwMode="auto">
            <a:xfrm>
              <a:off x="5100142" y="4205087"/>
              <a:ext cx="883550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3981,8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45074" name="TextBox 47"/>
            <p:cNvSpPr txBox="1">
              <a:spLocks noChangeArrowheads="1"/>
            </p:cNvSpPr>
            <p:nvPr/>
          </p:nvSpPr>
          <p:spPr bwMode="auto">
            <a:xfrm>
              <a:off x="5137682" y="4606684"/>
              <a:ext cx="883550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2750,0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45075" name="TextBox 48"/>
            <p:cNvSpPr txBox="1">
              <a:spLocks noChangeArrowheads="1"/>
            </p:cNvSpPr>
            <p:nvPr/>
          </p:nvSpPr>
          <p:spPr bwMode="auto">
            <a:xfrm>
              <a:off x="5165870" y="3229993"/>
              <a:ext cx="1010184" cy="3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42420,0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563938" y="692150"/>
            <a:ext cx="2087562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2024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45069" name="TextBox 50"/>
          <p:cNvSpPr txBox="1">
            <a:spLocks noChangeArrowheads="1"/>
          </p:cNvSpPr>
          <p:nvPr/>
        </p:nvSpPr>
        <p:spPr bwMode="auto">
          <a:xfrm>
            <a:off x="3849689" y="1062038"/>
            <a:ext cx="2087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600" i="1" dirty="0" smtClean="0">
                <a:latin typeface="Bookman Old Style" panose="02050604050505020204" pitchFamily="18" charset="0"/>
              </a:rPr>
              <a:t>81899,0</a:t>
            </a:r>
            <a:endParaRPr lang="ru-RU" altLang="en-US" sz="2600" i="1" dirty="0"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27763" y="692150"/>
            <a:ext cx="208915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2025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45071" name="TextBox 52"/>
          <p:cNvSpPr txBox="1">
            <a:spLocks noChangeArrowheads="1"/>
          </p:cNvSpPr>
          <p:nvPr/>
        </p:nvSpPr>
        <p:spPr bwMode="auto">
          <a:xfrm>
            <a:off x="6224588" y="1044575"/>
            <a:ext cx="2087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600" i="1" dirty="0" smtClean="0">
                <a:latin typeface="Bookman Old Style" panose="02050604050505020204" pitchFamily="18" charset="0"/>
              </a:rPr>
              <a:t>82151,8</a:t>
            </a:r>
            <a:endParaRPr lang="ru-RU" altLang="en-US" sz="2600" i="1" dirty="0">
              <a:latin typeface="Bookman Old Style" panose="020506040505050202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33866" cy="59046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graphicFrame>
        <p:nvGraphicFramePr>
          <p:cNvPr id="46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451701"/>
              </p:ext>
            </p:extLst>
          </p:nvPr>
        </p:nvGraphicFramePr>
        <p:xfrm>
          <a:off x="6102911" y="1597025"/>
          <a:ext cx="2955262" cy="5249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5063" grpId="0"/>
      <p:bldP spid="50" grpId="0" animBg="1"/>
      <p:bldP spid="45069" grpId="0"/>
      <p:bldP spid="52" grpId="0" animBg="1"/>
      <p:bldP spid="4507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Группа 11"/>
          <p:cNvGrpSpPr>
            <a:grpSpLocks/>
          </p:cNvGrpSpPr>
          <p:nvPr/>
        </p:nvGrpSpPr>
        <p:grpSpPr bwMode="auto">
          <a:xfrm>
            <a:off x="6372225" y="141288"/>
            <a:ext cx="903288" cy="400050"/>
            <a:chOff x="8099186" y="1058622"/>
            <a:chExt cx="903453" cy="400110"/>
          </a:xfrm>
        </p:grpSpPr>
        <p:sp>
          <p:nvSpPr>
            <p:cNvPr id="13" name="TextBox 12"/>
            <p:cNvSpPr txBox="1"/>
            <p:nvPr/>
          </p:nvSpPr>
          <p:spPr>
            <a:xfrm rot="5400000">
              <a:off x="8350858" y="806951"/>
              <a:ext cx="400110" cy="90345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Century Schoolbook" panose="020406040505050203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8099186" y="1412687"/>
              <a:ext cx="90345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485133"/>
              </p:ext>
            </p:extLst>
          </p:nvPr>
        </p:nvGraphicFramePr>
        <p:xfrm>
          <a:off x="0" y="927101"/>
          <a:ext cx="9051925" cy="5165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6091" name="Группа 1"/>
          <p:cNvGrpSpPr>
            <a:grpSpLocks/>
          </p:cNvGrpSpPr>
          <p:nvPr/>
        </p:nvGrpSpPr>
        <p:grpSpPr bwMode="auto">
          <a:xfrm>
            <a:off x="751396" y="102472"/>
            <a:ext cx="8044571" cy="6729070"/>
            <a:chOff x="874004" y="44624"/>
            <a:chExt cx="8044570" cy="6728311"/>
          </a:xfrm>
        </p:grpSpPr>
        <p:grpSp>
          <p:nvGrpSpPr>
            <p:cNvPr id="46093" name="Группа 2"/>
            <p:cNvGrpSpPr>
              <a:grpSpLocks/>
            </p:cNvGrpSpPr>
            <p:nvPr/>
          </p:nvGrpSpPr>
          <p:grpSpPr bwMode="auto">
            <a:xfrm>
              <a:off x="874004" y="44624"/>
              <a:ext cx="8044570" cy="6728311"/>
              <a:chOff x="874004" y="44624"/>
              <a:chExt cx="8044570" cy="6728311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896893" y="6452787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Доходы бюджета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ДОХОДЫ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874004" y="44624"/>
                <a:ext cx="4961645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Динамика безвозмездных поступлений в бюджет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района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" name="Picture 10" descr="http://www.troick.su/Upload/images/preview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36792" cy="59319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Группа 16"/>
          <p:cNvGrpSpPr>
            <a:grpSpLocks/>
          </p:cNvGrpSpPr>
          <p:nvPr/>
        </p:nvGrpSpPr>
        <p:grpSpPr bwMode="auto">
          <a:xfrm>
            <a:off x="6516688" y="119063"/>
            <a:ext cx="903287" cy="400050"/>
            <a:chOff x="8099186" y="1058622"/>
            <a:chExt cx="903453" cy="400110"/>
          </a:xfrm>
        </p:grpSpPr>
        <p:sp>
          <p:nvSpPr>
            <p:cNvPr id="18" name="TextBox 17"/>
            <p:cNvSpPr txBox="1"/>
            <p:nvPr/>
          </p:nvSpPr>
          <p:spPr>
            <a:xfrm rot="5400000">
              <a:off x="8350858" y="806951"/>
              <a:ext cx="400110" cy="90345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Century Schoolbook" panose="020406040505050203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8099186" y="1412687"/>
              <a:ext cx="90345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122" name="Группа 19"/>
          <p:cNvGrpSpPr>
            <a:grpSpLocks/>
          </p:cNvGrpSpPr>
          <p:nvPr/>
        </p:nvGrpSpPr>
        <p:grpSpPr bwMode="auto">
          <a:xfrm>
            <a:off x="645901" y="47625"/>
            <a:ext cx="8219299" cy="6720592"/>
            <a:chOff x="699276" y="44624"/>
            <a:chExt cx="8219298" cy="6719835"/>
          </a:xfrm>
        </p:grpSpPr>
        <p:grpSp>
          <p:nvGrpSpPr>
            <p:cNvPr id="47124" name="Группа 20"/>
            <p:cNvGrpSpPr>
              <a:grpSpLocks/>
            </p:cNvGrpSpPr>
            <p:nvPr/>
          </p:nvGrpSpPr>
          <p:grpSpPr bwMode="auto">
            <a:xfrm>
              <a:off x="699276" y="44624"/>
              <a:ext cx="8219298" cy="6719835"/>
              <a:chOff x="699276" y="44624"/>
              <a:chExt cx="8219298" cy="6719835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816533" y="6444311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Доходы бюджета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ДОХОДЫ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699276" y="61276"/>
                <a:ext cx="5366258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Безвозмездные поступления в бюджет </a:t>
                </a:r>
                <a:endParaRPr lang="ru-RU" sz="1600" dirty="0" smtClean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в 2023-2025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гг.</a:t>
                </a:r>
              </a:p>
            </p:txBody>
          </p:sp>
        </p:grpSp>
        <p:pic>
          <p:nvPicPr>
            <p:cNvPr id="22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4558893"/>
              </p:ext>
            </p:extLst>
          </p:nvPr>
        </p:nvGraphicFramePr>
        <p:xfrm>
          <a:off x="173131" y="2041118"/>
          <a:ext cx="2808988" cy="405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00050" y="855663"/>
            <a:ext cx="20875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2023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47110" name="TextBox 29"/>
          <p:cNvSpPr txBox="1">
            <a:spLocks noChangeArrowheads="1"/>
          </p:cNvSpPr>
          <p:nvPr/>
        </p:nvSpPr>
        <p:spPr bwMode="auto">
          <a:xfrm>
            <a:off x="395288" y="1208088"/>
            <a:ext cx="20891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600" b="1" i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1144200,0</a:t>
            </a:r>
            <a:endParaRPr lang="ru-RU" altLang="en-US" sz="2600" b="1" i="1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35375" y="847725"/>
            <a:ext cx="20891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2024 г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.</a:t>
            </a:r>
          </a:p>
        </p:txBody>
      </p:sp>
      <p:sp>
        <p:nvSpPr>
          <p:cNvPr id="47112" name="TextBox 32"/>
          <p:cNvSpPr txBox="1">
            <a:spLocks noChangeArrowheads="1"/>
          </p:cNvSpPr>
          <p:nvPr/>
        </p:nvSpPr>
        <p:spPr bwMode="auto">
          <a:xfrm>
            <a:off x="3635375" y="1200150"/>
            <a:ext cx="20891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600" b="1" i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1093103,2</a:t>
            </a:r>
            <a:endParaRPr lang="ru-RU" altLang="en-US" sz="2600" b="1" i="1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59563" y="847725"/>
            <a:ext cx="20891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2025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47114" name="TextBox 34"/>
          <p:cNvSpPr txBox="1">
            <a:spLocks noChangeArrowheads="1"/>
          </p:cNvSpPr>
          <p:nvPr/>
        </p:nvSpPr>
        <p:spPr bwMode="auto">
          <a:xfrm>
            <a:off x="6656388" y="1200150"/>
            <a:ext cx="2087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600" i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980463,8</a:t>
            </a:r>
            <a:endParaRPr lang="ru-RU" altLang="en-US" sz="2600" i="1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3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190259"/>
              </p:ext>
            </p:extLst>
          </p:nvPr>
        </p:nvGraphicFramePr>
        <p:xfrm>
          <a:off x="3010364" y="1698541"/>
          <a:ext cx="3983038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901" cy="6016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graphicFrame>
        <p:nvGraphicFramePr>
          <p:cNvPr id="31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381071"/>
              </p:ext>
            </p:extLst>
          </p:nvPr>
        </p:nvGraphicFramePr>
        <p:xfrm>
          <a:off x="3275456" y="2100725"/>
          <a:ext cx="2808988" cy="405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48169"/>
              </p:ext>
            </p:extLst>
          </p:nvPr>
        </p:nvGraphicFramePr>
        <p:xfrm>
          <a:off x="6200231" y="2115802"/>
          <a:ext cx="2808988" cy="405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1" grpId="0">
        <p:bldAsOne/>
      </p:bldGraphic>
      <p:bldGraphic spid="33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96838" y="866775"/>
            <a:ext cx="8729662" cy="1250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Дорожный фонд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«Приволжский муниципальный район Астраханской области» (далее </a:t>
            </a: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фонд) – часть средств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района, </a:t>
            </a: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подлежащих использованию в целях финансового обеспечения дорожной деятельности в отношении автомобильных дорог общего пользования местного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3063" y="4365625"/>
            <a:ext cx="8580437" cy="215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денежных средств дорожного фонда утверждается решением Совета депутатов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о </a:t>
            </a: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местном бюджете </a:t>
            </a:r>
            <a:r>
              <a:rPr lang="ru-RU" sz="1400" b="1" i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акцизов на нефтепродукты и целевых межбюджетных трансфертов из бюджета Астраханской области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денежных средств дорожного фонда подлежит корректировке в текущем финансовом году с учетом фактических поступлений доходов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района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денежных средств дорожного фонда может быть увеличен в текущем финансовом году в случае направления дополнительных доходов в соответствии с решением Совета депутатов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о </a:t>
            </a: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местном бюджете с учетом потребности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текущем финансовом году </a:t>
            </a:r>
          </a:p>
        </p:txBody>
      </p:sp>
      <p:grpSp>
        <p:nvGrpSpPr>
          <p:cNvPr id="48150" name="Группа 1"/>
          <p:cNvGrpSpPr>
            <a:grpSpLocks/>
          </p:cNvGrpSpPr>
          <p:nvPr/>
        </p:nvGrpSpPr>
        <p:grpSpPr bwMode="auto">
          <a:xfrm>
            <a:off x="360183" y="1899544"/>
            <a:ext cx="4715874" cy="2464804"/>
            <a:chOff x="2627784" y="2214733"/>
            <a:chExt cx="6734731" cy="1934350"/>
          </a:xfrm>
        </p:grpSpPr>
        <p:grpSp>
          <p:nvGrpSpPr>
            <p:cNvPr id="48154" name="Группа 6"/>
            <p:cNvGrpSpPr>
              <a:grpSpLocks/>
            </p:cNvGrpSpPr>
            <p:nvPr/>
          </p:nvGrpSpPr>
          <p:grpSpPr bwMode="auto">
            <a:xfrm>
              <a:off x="2627784" y="3067452"/>
              <a:ext cx="6047345" cy="1081631"/>
              <a:chOff x="1555846" y="2895596"/>
              <a:chExt cx="6810373" cy="1282378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>
              <a:xfrm>
                <a:off x="1555846" y="2895597"/>
                <a:ext cx="1904999" cy="71437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>
              <a:xfrm>
                <a:off x="4051396" y="2895596"/>
                <a:ext cx="1904999" cy="71437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>
              <a:xfrm>
                <a:off x="6461218" y="2919403"/>
                <a:ext cx="1905001" cy="71437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1951976" y="3814843"/>
                <a:ext cx="1110222" cy="3612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" pitchFamily="18" charset="0"/>
                  </a:rPr>
                  <a:t>2023год</a:t>
                </a:r>
                <a:endParaRPr lang="ru-RU" sz="1300" b="1" dirty="0">
                  <a:solidFill>
                    <a:schemeClr val="tx1"/>
                  </a:solidFill>
                  <a:latin typeface="Bookman Old Style" panose="02050604050505020204" pitchFamily="18" charset="0"/>
                  <a:cs typeface="Times New Roman" pitchFamily="18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dirty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" pitchFamily="18" charset="0"/>
                  </a:rPr>
                  <a:t>(план)</a:t>
                </a: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6859481" y="3816725"/>
                <a:ext cx="1310457" cy="3612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" pitchFamily="18" charset="0"/>
                  </a:rPr>
                  <a:t>2025 </a:t>
                </a:r>
                <a:r>
                  <a:rPr lang="ru-RU" sz="1300" b="1" dirty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" pitchFamily="18" charset="0"/>
                  </a:rPr>
                  <a:t>год </a:t>
                </a:r>
                <a:r>
                  <a:rPr lang="ru-RU" sz="1000" b="1" dirty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" pitchFamily="18" charset="0"/>
                  </a:rPr>
                  <a:t>(план)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4449529" y="3814843"/>
                <a:ext cx="1108435" cy="3631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" pitchFamily="18" charset="0"/>
                  </a:rPr>
                  <a:t>2024 </a:t>
                </a:r>
                <a:r>
                  <a:rPr lang="ru-RU" sz="1300" b="1" dirty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" pitchFamily="18" charset="0"/>
                  </a:rPr>
                  <a:t>год</a:t>
                </a:r>
                <a:r>
                  <a:rPr lang="ru-RU" sz="1400" b="1" dirty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" pitchFamily="18" charset="0"/>
                  </a:rPr>
                  <a:t>(план)</a:t>
                </a:r>
                <a:endParaRPr lang="ru-RU" sz="1000" dirty="0">
                  <a:solidFill>
                    <a:schemeClr val="tx1"/>
                  </a:solidFill>
                  <a:latin typeface="Bookman Old Style" panose="02050604050505020204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Скругленный прямоугольник 7"/>
            <p:cNvSpPr/>
            <p:nvPr/>
          </p:nvSpPr>
          <p:spPr>
            <a:xfrm>
              <a:off x="7987744" y="2214733"/>
              <a:ext cx="1374771" cy="1825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>
                  <a:solidFill>
                    <a:schemeClr val="tx1"/>
                  </a:solidFill>
                  <a:latin typeface="Bookman Old Style" panose="02050604050505020204" pitchFamily="18" charset="0"/>
                  <a:cs typeface="Times New Roman" pitchFamily="18" charset="0"/>
                </a:rPr>
                <a:t>ТЫС.РУБ.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903407" y="2670921"/>
              <a:ext cx="1831554" cy="304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i="1" dirty="0" smtClean="0">
                  <a:solidFill>
                    <a:schemeClr val="tx1"/>
                  </a:solidFill>
                  <a:latin typeface="Bookman Old Style" panose="02050604050505020204" pitchFamily="18" charset="0"/>
                  <a:cs typeface="Times New Roman" pitchFamily="18" charset="0"/>
                </a:rPr>
                <a:t>48814,6</a:t>
              </a:r>
              <a:endParaRPr lang="ru-RU" sz="1600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240525" y="2681758"/>
              <a:ext cx="1607816" cy="3062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i="1" dirty="0" smtClean="0">
                  <a:solidFill>
                    <a:schemeClr val="tx1"/>
                  </a:solidFill>
                  <a:latin typeface="Bookman Old Style" panose="02050604050505020204" pitchFamily="18" charset="0"/>
                  <a:cs typeface="Times New Roman" pitchFamily="18" charset="0"/>
                </a:rPr>
                <a:t>58532,1</a:t>
              </a:r>
              <a:endParaRPr lang="ru-RU" sz="1600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017094" y="2657403"/>
              <a:ext cx="1774556" cy="3062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i="1" dirty="0" smtClean="0">
                  <a:solidFill>
                    <a:schemeClr val="tx1"/>
                  </a:solidFill>
                  <a:latin typeface="Bookman Old Style" panose="02050604050505020204" pitchFamily="18" charset="0"/>
                  <a:cs typeface="Times New Roman" pitchFamily="18" charset="0"/>
                </a:rPr>
                <a:t>161557,2</a:t>
              </a:r>
              <a:endParaRPr lang="ru-RU" sz="1600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134" name="Группа 19"/>
          <p:cNvGrpSpPr>
            <a:grpSpLocks/>
          </p:cNvGrpSpPr>
          <p:nvPr/>
        </p:nvGrpSpPr>
        <p:grpSpPr bwMode="auto">
          <a:xfrm>
            <a:off x="813172" y="28576"/>
            <a:ext cx="8105403" cy="6754111"/>
            <a:chOff x="813172" y="28752"/>
            <a:chExt cx="8105402" cy="6753349"/>
          </a:xfrm>
        </p:grpSpPr>
        <p:grpSp>
          <p:nvGrpSpPr>
            <p:cNvPr id="48136" name="Группа 24"/>
            <p:cNvGrpSpPr>
              <a:grpSpLocks/>
            </p:cNvGrpSpPr>
            <p:nvPr/>
          </p:nvGrpSpPr>
          <p:grpSpPr bwMode="auto">
            <a:xfrm>
              <a:off x="813172" y="28752"/>
              <a:ext cx="8105402" cy="6753349"/>
              <a:chOff x="813172" y="28752"/>
              <a:chExt cx="8105402" cy="6753349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813172" y="6461953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Доходы бюджета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ДОХОДЫ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929686" y="28752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Доходы дорожного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фонда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26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http://www.troick.su/Upload/images/preview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737426"/>
              </p:ext>
            </p:extLst>
          </p:nvPr>
        </p:nvGraphicFramePr>
        <p:xfrm>
          <a:off x="5064242" y="2200356"/>
          <a:ext cx="3670081" cy="1869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950"/>
                <a:gridCol w="685868"/>
                <a:gridCol w="960909"/>
                <a:gridCol w="787354"/>
              </a:tblGrid>
              <a:tr h="51291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Дорожный фонд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 г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2024 г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2025 г</a:t>
                      </a:r>
                      <a:endParaRPr lang="ru-RU" sz="1200" dirty="0"/>
                    </a:p>
                  </a:txBody>
                  <a:tcPr/>
                </a:tc>
              </a:tr>
              <a:tr h="512918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района (отчисления от акцизов на нефтепродукты)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8800,0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1291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межбюджетные трансферты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40014,6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152757,2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49732,1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Текст 3"/>
          <p:cNvSpPr txBox="1">
            <a:spLocks/>
          </p:cNvSpPr>
          <p:nvPr/>
        </p:nvSpPr>
        <p:spPr bwMode="auto">
          <a:xfrm>
            <a:off x="107950" y="663575"/>
            <a:ext cx="88566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alt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ознакомит Вас с расходами, которые финансируются из </a:t>
            </a:r>
            <a:r>
              <a:rPr lang="ru-RU" alt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района, </a:t>
            </a:r>
            <a:r>
              <a:rPr lang="ru-RU" alt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динамикой </a:t>
            </a:r>
            <a:r>
              <a:rPr lang="ru-RU" alt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alt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бюджета. Какие расходы занимают наибольший удельный вес в общем объеме расходов. </a:t>
            </a:r>
          </a:p>
        </p:txBody>
      </p:sp>
      <p:grpSp>
        <p:nvGrpSpPr>
          <p:cNvPr id="49155" name="Группа 16"/>
          <p:cNvGrpSpPr>
            <a:grpSpLocks/>
          </p:cNvGrpSpPr>
          <p:nvPr/>
        </p:nvGrpSpPr>
        <p:grpSpPr bwMode="auto">
          <a:xfrm>
            <a:off x="806755" y="44450"/>
            <a:ext cx="8040005" cy="6723710"/>
            <a:chOff x="806343" y="44624"/>
            <a:chExt cx="8040402" cy="672413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06343" y="6448613"/>
              <a:ext cx="6378619" cy="3201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БЮДЖЕТ ДЛЯ ГРАЖДАН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740352" y="44624"/>
              <a:ext cx="1106393" cy="24622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rPr>
                <a:t>ОГЛАВЛЕНИЕ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806343" y="53971"/>
              <a:ext cx="6738659" cy="54178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V.</a:t>
              </a:r>
              <a:r>
                <a: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rPr>
                <a:t> РАСХОДЫ БЮДЖЕТА </a:t>
              </a:r>
              <a:r>
                <a:rPr lang="ru-RU" sz="1500" dirty="0" smtClean="0">
                  <a:latin typeface="Bookman Old Style" panose="02050604050505020204" pitchFamily="18" charset="0"/>
                  <a:ea typeface="Batang" panose="02030600000101010101" pitchFamily="18" charset="-127"/>
                </a:rPr>
                <a:t>РАЙОНА</a:t>
              </a:r>
              <a:endParaRPr lang="ru-RU" sz="1500" dirty="0">
                <a:latin typeface="Bookman Old Style" panose="02050604050505020204" pitchFamily="18" charset="0"/>
                <a:ea typeface="Batang" panose="02030600000101010101" pitchFamily="18" charset="-127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107504" y="1412776"/>
            <a:ext cx="1975448" cy="115212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Структура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расходов бюджета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2023 </a:t>
            </a: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год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67744" y="1412776"/>
            <a:ext cx="2054324" cy="115212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Структура расходов бюджета 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2024-2025 </a:t>
            </a: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гг.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499992" y="1412776"/>
            <a:ext cx="2353396" cy="115212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Динамика планирования бюджетных расходов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51173" y="1416596"/>
            <a:ext cx="1926500" cy="114830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 бюджета в рамках муниципальных программ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339752" y="2852935"/>
            <a:ext cx="2165573" cy="122413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Бюджетные расходы по отраслям социально-культурной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сферы в </a:t>
            </a: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2023-2025 </a:t>
            </a: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гг.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94820" y="4411055"/>
            <a:ext cx="2016224" cy="123366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Распределение дотаций бюджетам поселений</a:t>
            </a: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в </a:t>
            </a: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2023-2025 </a:t>
            </a: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гг.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985620" y="2878186"/>
            <a:ext cx="2016224" cy="127863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Бюджетные расходы по разделу «Жилищно-коммунальное хозяйство»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в </a:t>
            </a: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2023-2025 </a:t>
            </a: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гг.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556920" y="4405719"/>
            <a:ext cx="2016224" cy="126799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 на предоставление межбюджетных </a:t>
            </a: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трансфертов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бюджетам поселений в 2023-2025 гг.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968853" y="4418955"/>
            <a:ext cx="2032991" cy="120317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Условно утверждаемые расходы</a:t>
            </a: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4" name="Picture 10" descr="http://www.troick.su/Upload/images/preview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1800" y="2214563"/>
            <a:ext cx="349250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http://www.troick.su/Upload/images/preview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3825" y="2214563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http://www.troick.su/Upload/images/preview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6213" y="2214563"/>
            <a:ext cx="349250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://www.troick.su/Upload/images/preview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0" y="2214563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www.troick.su/Upload/images/preview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725863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http://www.troick.su/Upload/images/preview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3123" y="5351484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://www.troick.su/Upload/images/preview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5363" y="3727450"/>
            <a:ext cx="349250" cy="3492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ttp://www.troick.su/Upload/images/preview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5078" y="5295469"/>
            <a:ext cx="350838" cy="3492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91" name="Picture 10" descr="http://www.troick.su/Upload/images/preview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90488"/>
            <a:ext cx="17621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0" descr="http://www.troick.su/Upload/images/preview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836" y="5298519"/>
            <a:ext cx="350837" cy="3492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120351" y="4351761"/>
            <a:ext cx="2268252" cy="127218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 дорожного </a:t>
            </a: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фонда</a:t>
            </a: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7" name="Picture 10" descr="http://www.troick.su/Upload/images/preview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52" y="5231876"/>
            <a:ext cx="349250" cy="3492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4788024" y="2852934"/>
            <a:ext cx="2016224" cy="122413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Бюджетные расходы по разделу «Национальная экономика»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в </a:t>
            </a: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2023-2025 </a:t>
            </a:r>
            <a:r>
              <a:rPr lang="ru-RU" sz="1100" dirty="0">
                <a:solidFill>
                  <a:schemeClr val="tx1"/>
                </a:solidFill>
                <a:latin typeface="Bookman Old Style" panose="02050604050505020204" pitchFamily="18" charset="0"/>
              </a:rPr>
              <a:t>гг.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0" name="Picture 10" descr="http://www.troick.su/Upload/images/preview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5725" y="3725863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107504" y="2843408"/>
            <a:ext cx="2016224" cy="123366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Приоритетные расходы бюджета района</a:t>
            </a:r>
            <a:endParaRPr lang="ru-RU" sz="1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1" name="Picture 10" descr="http://www.troick.su/Upload/images/preview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5775" y="3725863"/>
            <a:ext cx="350838" cy="350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21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43" grpId="0" animBg="1"/>
      <p:bldP spid="66" grpId="0" animBg="1"/>
      <p:bldP spid="69" grpId="0" animBg="1"/>
      <p:bldP spid="4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4816507"/>
              </p:ext>
            </p:extLst>
          </p:nvPr>
        </p:nvGraphicFramePr>
        <p:xfrm>
          <a:off x="29779" y="712952"/>
          <a:ext cx="8439534" cy="6059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0179" name="Группа 13"/>
          <p:cNvGrpSpPr>
            <a:grpSpLocks/>
          </p:cNvGrpSpPr>
          <p:nvPr/>
        </p:nvGrpSpPr>
        <p:grpSpPr bwMode="auto">
          <a:xfrm>
            <a:off x="323850" y="4881563"/>
            <a:ext cx="4486275" cy="1423987"/>
            <a:chOff x="557414" y="5073046"/>
            <a:chExt cx="4486597" cy="142458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57414" y="5157219"/>
              <a:ext cx="2413173" cy="360515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dirty="0">
                  <a:latin typeface="Bookman Old Style" panose="02050604050505020204" pitchFamily="18" charset="0"/>
                </a:rPr>
                <a:t>ВСЕГО РАСХОДОВ:</a:t>
              </a:r>
            </a:p>
          </p:txBody>
        </p:sp>
        <p:pic>
          <p:nvPicPr>
            <p:cNvPr id="50211" name="Picture 2" descr="http://secret-seo.ru/images/images/marketing_%D1%81%D0%BD%D0%B8%D0%B6%D0%B5%D0%BD%D0%B8%D0%B5_%D1%80%D0%B0%D1%81%D1%85%D0%BE%D0%B4%D0%BE%D0%B2_10_%D1%81%D0%BF%D0%BE%D1%81%D0%BE%D0%B1%D0%BE%D0%B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13"/>
            <a:stretch>
              <a:fillRect/>
            </a:stretch>
          </p:blipFill>
          <p:spPr bwMode="auto">
            <a:xfrm>
              <a:off x="2947366" y="5073046"/>
              <a:ext cx="2096645" cy="142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212" name="TextBox 16"/>
            <p:cNvSpPr txBox="1">
              <a:spLocks noChangeArrowheads="1"/>
            </p:cNvSpPr>
            <p:nvPr/>
          </p:nvSpPr>
          <p:spPr bwMode="auto">
            <a:xfrm>
              <a:off x="845446" y="5586993"/>
              <a:ext cx="1917651" cy="46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400" b="1" dirty="0" smtClean="0">
                  <a:latin typeface="Bookman Old Style" panose="02050604050505020204" pitchFamily="18" charset="0"/>
                </a:rPr>
                <a:t>1624407,9</a:t>
              </a:r>
              <a:endParaRPr lang="ru-RU" altLang="en-US" sz="24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18" name="Стрелка вправо 17"/>
            <p:cNvSpPr/>
            <p:nvPr/>
          </p:nvSpPr>
          <p:spPr>
            <a:xfrm>
              <a:off x="805082" y="6072005"/>
              <a:ext cx="2141692" cy="320811"/>
            </a:xfrm>
            <a:prstGeom prst="rightArrow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50180" name="TextBox 19"/>
          <p:cNvSpPr txBox="1">
            <a:spLocks noChangeArrowheads="1"/>
          </p:cNvSpPr>
          <p:nvPr/>
        </p:nvSpPr>
        <p:spPr bwMode="auto">
          <a:xfrm>
            <a:off x="8260425" y="1090495"/>
            <a:ext cx="8835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165186,5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sp>
        <p:nvSpPr>
          <p:cNvPr id="50181" name="TextBox 21"/>
          <p:cNvSpPr txBox="1">
            <a:spLocks noChangeArrowheads="1"/>
          </p:cNvSpPr>
          <p:nvPr/>
        </p:nvSpPr>
        <p:spPr bwMode="auto">
          <a:xfrm>
            <a:off x="8403868" y="1580099"/>
            <a:ext cx="6976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1969,5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sp>
        <p:nvSpPr>
          <p:cNvPr id="50182" name="TextBox 22"/>
          <p:cNvSpPr txBox="1">
            <a:spLocks noChangeArrowheads="1"/>
          </p:cNvSpPr>
          <p:nvPr/>
        </p:nvSpPr>
        <p:spPr bwMode="auto">
          <a:xfrm>
            <a:off x="8198964" y="1978839"/>
            <a:ext cx="8835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168435,3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sp>
        <p:nvSpPr>
          <p:cNvPr id="50183" name="TextBox 23"/>
          <p:cNvSpPr txBox="1">
            <a:spLocks noChangeArrowheads="1"/>
          </p:cNvSpPr>
          <p:nvPr/>
        </p:nvSpPr>
        <p:spPr bwMode="auto">
          <a:xfrm>
            <a:off x="8220796" y="2492896"/>
            <a:ext cx="8835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115083,1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sp>
        <p:nvSpPr>
          <p:cNvPr id="50184" name="TextBox 25"/>
          <p:cNvSpPr txBox="1">
            <a:spLocks noChangeArrowheads="1"/>
          </p:cNvSpPr>
          <p:nvPr/>
        </p:nvSpPr>
        <p:spPr bwMode="auto">
          <a:xfrm>
            <a:off x="8075871" y="3271420"/>
            <a:ext cx="9765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1011611,4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sp>
        <p:nvSpPr>
          <p:cNvPr id="50185" name="TextBox 26"/>
          <p:cNvSpPr txBox="1">
            <a:spLocks noChangeArrowheads="1"/>
          </p:cNvSpPr>
          <p:nvPr/>
        </p:nvSpPr>
        <p:spPr bwMode="auto">
          <a:xfrm>
            <a:off x="8144803" y="4170701"/>
            <a:ext cx="79060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35658,7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sp>
        <p:nvSpPr>
          <p:cNvPr id="50186" name="TextBox 27"/>
          <p:cNvSpPr txBox="1">
            <a:spLocks noChangeArrowheads="1"/>
          </p:cNvSpPr>
          <p:nvPr/>
        </p:nvSpPr>
        <p:spPr bwMode="auto">
          <a:xfrm>
            <a:off x="8253915" y="4589320"/>
            <a:ext cx="79060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29220,6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sp>
        <p:nvSpPr>
          <p:cNvPr id="50187" name="TextBox 28"/>
          <p:cNvSpPr txBox="1">
            <a:spLocks noChangeArrowheads="1"/>
          </p:cNvSpPr>
          <p:nvPr/>
        </p:nvSpPr>
        <p:spPr bwMode="auto">
          <a:xfrm>
            <a:off x="8344197" y="5529517"/>
            <a:ext cx="6976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2000,0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grpSp>
        <p:nvGrpSpPr>
          <p:cNvPr id="50188" name="Группа 30"/>
          <p:cNvGrpSpPr>
            <a:grpSpLocks/>
          </p:cNvGrpSpPr>
          <p:nvPr/>
        </p:nvGrpSpPr>
        <p:grpSpPr bwMode="auto">
          <a:xfrm>
            <a:off x="8107363" y="692150"/>
            <a:ext cx="954087" cy="400050"/>
            <a:chOff x="8073538" y="1058623"/>
            <a:chExt cx="954748" cy="400110"/>
          </a:xfrm>
        </p:grpSpPr>
        <p:sp>
          <p:nvSpPr>
            <p:cNvPr id="32" name="TextBox 31"/>
            <p:cNvSpPr txBox="1"/>
            <p:nvPr/>
          </p:nvSpPr>
          <p:spPr>
            <a:xfrm rot="5400000">
              <a:off x="8350857" y="781304"/>
              <a:ext cx="400110" cy="95474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Bookman Old Style" panose="020506040505050202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33" name="Прямая соединительная линия 32"/>
            <p:cNvCxnSpPr/>
            <p:nvPr/>
          </p:nvCxnSpPr>
          <p:spPr>
            <a:xfrm>
              <a:off x="8098956" y="1412689"/>
              <a:ext cx="90391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89" name="TextBox 56"/>
          <p:cNvSpPr txBox="1">
            <a:spLocks noChangeArrowheads="1"/>
          </p:cNvSpPr>
          <p:nvPr/>
        </p:nvSpPr>
        <p:spPr bwMode="auto">
          <a:xfrm>
            <a:off x="8297711" y="5925917"/>
            <a:ext cx="79060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58431,2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grpSp>
        <p:nvGrpSpPr>
          <p:cNvPr id="50192" name="Группа 33"/>
          <p:cNvGrpSpPr>
            <a:grpSpLocks/>
          </p:cNvGrpSpPr>
          <p:nvPr/>
        </p:nvGrpSpPr>
        <p:grpSpPr bwMode="auto">
          <a:xfrm>
            <a:off x="746466" y="42657"/>
            <a:ext cx="8172109" cy="6798481"/>
            <a:chOff x="746466" y="42831"/>
            <a:chExt cx="8172108" cy="6797715"/>
          </a:xfrm>
        </p:grpSpPr>
        <p:grpSp>
          <p:nvGrpSpPr>
            <p:cNvPr id="50194" name="Группа 34"/>
            <p:cNvGrpSpPr>
              <a:grpSpLocks/>
            </p:cNvGrpSpPr>
            <p:nvPr/>
          </p:nvGrpSpPr>
          <p:grpSpPr bwMode="auto">
            <a:xfrm>
              <a:off x="746466" y="42831"/>
              <a:ext cx="8172108" cy="6797715"/>
              <a:chOff x="746466" y="42831"/>
              <a:chExt cx="8172108" cy="6797715"/>
            </a:xfrm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818595" y="6520398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746466" y="42831"/>
                <a:ext cx="6450748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Структура расходов бюджета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района на 2023 год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36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http://www.troick.su/Upload/images/preview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191" name="TextBox 37"/>
          <p:cNvSpPr txBox="1">
            <a:spLocks noChangeArrowheads="1"/>
          </p:cNvSpPr>
          <p:nvPr/>
        </p:nvSpPr>
        <p:spPr bwMode="auto">
          <a:xfrm>
            <a:off x="8231916" y="2850382"/>
            <a:ext cx="6976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9400,0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31" name="TextBox 25"/>
          <p:cNvSpPr txBox="1">
            <a:spLocks noChangeArrowheads="1"/>
          </p:cNvSpPr>
          <p:nvPr/>
        </p:nvSpPr>
        <p:spPr bwMode="auto">
          <a:xfrm>
            <a:off x="8185428" y="3750086"/>
            <a:ext cx="79060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26895,3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sp>
        <p:nvSpPr>
          <p:cNvPr id="35" name="TextBox 27"/>
          <p:cNvSpPr txBox="1">
            <a:spLocks noChangeArrowheads="1"/>
          </p:cNvSpPr>
          <p:nvPr/>
        </p:nvSpPr>
        <p:spPr bwMode="auto">
          <a:xfrm>
            <a:off x="8396711" y="5037159"/>
            <a:ext cx="6046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100" b="1" dirty="0" smtClean="0">
                <a:latin typeface="Bookman Old Style" panose="02050604050505020204" pitchFamily="18" charset="0"/>
              </a:rPr>
              <a:t>500,0</a:t>
            </a:r>
            <a:endParaRPr lang="ru-RU" altLang="en-US" sz="1100" b="1" dirty="0">
              <a:latin typeface="Bookman Old Style" panose="02050604050505020204" pitchFamily="18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0180" grpId="0"/>
      <p:bldP spid="50181" grpId="0"/>
      <p:bldP spid="50182" grpId="0"/>
      <p:bldP spid="50183" grpId="0"/>
      <p:bldP spid="50184" grpId="0"/>
      <p:bldP spid="50185" grpId="0"/>
      <p:bldP spid="50186" grpId="0"/>
      <p:bldP spid="50187" grpId="0"/>
      <p:bldP spid="50189" grpId="0"/>
      <p:bldP spid="50191" grpId="0"/>
      <p:bldP spid="31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9750" y="4340225"/>
            <a:ext cx="6119813" cy="168116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  <a:latin typeface="Century Schoolbook" panose="02040604050505020304" pitchFamily="18" charset="0"/>
                <a:cs typeface="Times New Roman" pitchFamily="18" charset="0"/>
              </a:rPr>
              <a:t>«Бюджет для граждан» нацелен на получение обратной связи от граждан, которым интересны современные проблемы </a:t>
            </a:r>
            <a:r>
              <a:rPr lang="ru-RU" sz="1600" b="1" dirty="0" smtClean="0">
                <a:solidFill>
                  <a:srgbClr val="0000FF"/>
                </a:solidFill>
                <a:latin typeface="Century Schoolbook" panose="02040604050505020304" pitchFamily="18" charset="0"/>
                <a:cs typeface="Times New Roman" pitchFamily="18" charset="0"/>
              </a:rPr>
              <a:t>финансов </a:t>
            </a:r>
            <a:r>
              <a:rPr lang="ru-RU" altLang="en-US" sz="16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муниципального образования «Приволжский муниципальный район Астраханской области»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8842" r="7796" b="13197"/>
          <a:stretch/>
        </p:blipFill>
        <p:spPr>
          <a:xfrm>
            <a:off x="6660233" y="865599"/>
            <a:ext cx="2056279" cy="13241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8" name="Текст 3"/>
          <p:cNvSpPr txBox="1">
            <a:spLocks/>
          </p:cNvSpPr>
          <p:nvPr/>
        </p:nvSpPr>
        <p:spPr bwMode="auto">
          <a:xfrm>
            <a:off x="217488" y="765175"/>
            <a:ext cx="6083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- это упрощенная версия бюджетного документа, которая использует доступные для обычных граждан форматы, чтобы облегчить понимание бюджета, объяснить планы и действия органов местного </a:t>
            </a:r>
            <a:r>
              <a:rPr lang="ru-RU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муниципального образования «Приволжский муниципальный район Астраханской области»</a:t>
            </a:r>
            <a:endParaRPr lang="ru-RU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4" descr="http://www.cliparthut.com/clip-arts/261/reading-books-261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00" y="4568116"/>
            <a:ext cx="1605989" cy="1669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3063" y="3357563"/>
            <a:ext cx="8447087" cy="935037"/>
          </a:xfrm>
          <a:prstGeom prst="rect">
            <a:avLst/>
          </a:prstGeom>
          <a:noFill/>
          <a:ln>
            <a:solidFill>
              <a:srgbClr val="86C09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площадкой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конструктивного профессионального диалога между органами власти и населением по вопросам управления общественными финансами</a:t>
            </a:r>
            <a:r>
              <a:rPr lang="ru-RU" sz="1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3063" y="2589213"/>
            <a:ext cx="8426450" cy="407987"/>
          </a:xfrm>
          <a:prstGeom prst="rect">
            <a:avLst/>
          </a:prstGeom>
          <a:noFill/>
          <a:ln>
            <a:solidFill>
              <a:srgbClr val="86C09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Открытость бюджета – </a:t>
            </a:r>
            <a:r>
              <a:rPr lang="ru-RU" sz="1400" b="1" dirty="0" smtClean="0">
                <a:solidFill>
                  <a:srgbClr val="0000FF"/>
                </a:solidFill>
                <a:latin typeface="Century Schoolbook" panose="02040604050505020304" pitchFamily="18" charset="0"/>
              </a:rPr>
              <a:t>один из важнейших факторов </a:t>
            </a:r>
            <a:r>
              <a:rPr lang="ru-RU" sz="1400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успешного стратегического развития </a:t>
            </a:r>
            <a:r>
              <a:rPr lang="ru-RU" sz="1400" b="1" dirty="0" smtClean="0">
                <a:solidFill>
                  <a:srgbClr val="0000FF"/>
                </a:solidFill>
                <a:latin typeface="Century Schoolbook" panose="02040604050505020304" pitchFamily="18" charset="0"/>
              </a:rPr>
              <a:t>нашего района</a:t>
            </a:r>
            <a:endParaRPr lang="ru-RU" sz="1400" b="1" dirty="0">
              <a:solidFill>
                <a:srgbClr val="0000FF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6153" name="Группа 31"/>
          <p:cNvGrpSpPr>
            <a:grpSpLocks/>
          </p:cNvGrpSpPr>
          <p:nvPr/>
        </p:nvGrpSpPr>
        <p:grpSpPr bwMode="auto">
          <a:xfrm>
            <a:off x="806288" y="11994"/>
            <a:ext cx="8315400" cy="6790254"/>
            <a:chOff x="755575" y="44624"/>
            <a:chExt cx="8315399" cy="6789488"/>
          </a:xfrm>
          <a:solidFill>
            <a:srgbClr val="00B0F0"/>
          </a:solidFill>
        </p:grpSpPr>
        <p:grpSp>
          <p:nvGrpSpPr>
            <p:cNvPr id="6155" name="Группа 32"/>
            <p:cNvGrpSpPr>
              <a:grpSpLocks/>
            </p:cNvGrpSpPr>
            <p:nvPr/>
          </p:nvGrpSpPr>
          <p:grpSpPr bwMode="auto">
            <a:xfrm>
              <a:off x="755575" y="44624"/>
              <a:ext cx="8315399" cy="6789488"/>
              <a:chOff x="755575" y="44624"/>
              <a:chExt cx="8315399" cy="6789488"/>
            </a:xfrm>
            <a:grpFill/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755575" y="6513964"/>
                <a:ext cx="6378619" cy="320148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755575" y="44624"/>
                <a:ext cx="5256584" cy="5486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Что такое бюджет для граждан?</a:t>
                </a:r>
              </a:p>
            </p:txBody>
          </p:sp>
        </p:grpSp>
        <p:pic>
          <p:nvPicPr>
            <p:cNvPr id="34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  <p:pic>
          <p:nvPicPr>
            <p:cNvPr id="35" name="Picture 10" descr="http://www.troick.su/Upload/images/preview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" y="82200"/>
            <a:ext cx="539750" cy="50279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48" grpId="0"/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975825"/>
              </p:ext>
            </p:extLst>
          </p:nvPr>
        </p:nvGraphicFramePr>
        <p:xfrm>
          <a:off x="4370388" y="928688"/>
          <a:ext cx="4762500" cy="5595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9507064"/>
              </p:ext>
            </p:extLst>
          </p:nvPr>
        </p:nvGraphicFramePr>
        <p:xfrm>
          <a:off x="0" y="733138"/>
          <a:ext cx="4538535" cy="559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1204" name="Группа 16"/>
          <p:cNvGrpSpPr>
            <a:grpSpLocks/>
          </p:cNvGrpSpPr>
          <p:nvPr/>
        </p:nvGrpSpPr>
        <p:grpSpPr bwMode="auto">
          <a:xfrm>
            <a:off x="6300791" y="173038"/>
            <a:ext cx="954087" cy="400050"/>
            <a:chOff x="8073541" y="1058622"/>
            <a:chExt cx="954748" cy="400110"/>
          </a:xfrm>
        </p:grpSpPr>
        <p:sp>
          <p:nvSpPr>
            <p:cNvPr id="18" name="TextBox 17"/>
            <p:cNvSpPr txBox="1"/>
            <p:nvPr/>
          </p:nvSpPr>
          <p:spPr>
            <a:xfrm rot="5400000">
              <a:off x="8350860" y="781303"/>
              <a:ext cx="400110" cy="95474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Bookman Old Style" panose="020506040505050202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8098956" y="1412687"/>
              <a:ext cx="90391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05" name="Группа 19"/>
          <p:cNvGrpSpPr>
            <a:grpSpLocks/>
          </p:cNvGrpSpPr>
          <p:nvPr/>
        </p:nvGrpSpPr>
        <p:grpSpPr bwMode="auto">
          <a:xfrm>
            <a:off x="63500" y="5446713"/>
            <a:ext cx="3068638" cy="790575"/>
            <a:chOff x="557414" y="5157192"/>
            <a:chExt cx="4064155" cy="123572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557414" y="5157192"/>
              <a:ext cx="2411581" cy="35980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latin typeface="Bookman Old Style" panose="02050604050505020204" pitchFamily="18" charset="0"/>
                </a:rPr>
                <a:t>ВСЕГО РАСХОДОВ</a:t>
              </a:r>
              <a:r>
                <a:rPr lang="ru-RU" sz="1200" dirty="0" smtClean="0">
                  <a:latin typeface="Bookman Old Style" panose="02050604050505020204" pitchFamily="18" charset="0"/>
                </a:rPr>
                <a:t>: </a:t>
              </a:r>
              <a:endParaRPr lang="ru-RU" sz="1200" dirty="0">
                <a:latin typeface="Bookman Old Style" panose="02050604050505020204" pitchFamily="18" charset="0"/>
              </a:endParaRPr>
            </a:p>
          </p:txBody>
        </p:sp>
        <p:pic>
          <p:nvPicPr>
            <p:cNvPr id="51229" name="Picture 2" descr="http://secret-seo.ru/images/images/marketing_%D1%81%D0%BD%D0%B8%D0%B6%D0%B5%D0%BD%D0%B8%D0%B5_%D1%80%D0%B0%D1%81%D1%85%D0%BE%D0%B4%D0%BE%D0%B2_10_%D1%81%D0%BF%D0%BE%D1%81%D0%BE%D0%B1%D0%BE%D0%B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79"/>
            <a:stretch>
              <a:fillRect/>
            </a:stretch>
          </p:blipFill>
          <p:spPr bwMode="auto">
            <a:xfrm>
              <a:off x="3190237" y="5160588"/>
              <a:ext cx="1431332" cy="980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30" name="TextBox 22"/>
            <p:cNvSpPr txBox="1">
              <a:spLocks noChangeArrowheads="1"/>
            </p:cNvSpPr>
            <p:nvPr/>
          </p:nvSpPr>
          <p:spPr bwMode="auto">
            <a:xfrm>
              <a:off x="751671" y="5586991"/>
              <a:ext cx="2159561" cy="625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000" b="1" dirty="0" smtClean="0">
                  <a:latin typeface="Bookman Old Style" panose="02050604050505020204" pitchFamily="18" charset="0"/>
                </a:rPr>
                <a:t>1522442,9</a:t>
              </a:r>
              <a:endParaRPr lang="ru-RU" altLang="en-US" sz="20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24" name="Стрелка вправо 23"/>
            <p:cNvSpPr/>
            <p:nvPr/>
          </p:nvSpPr>
          <p:spPr>
            <a:xfrm>
              <a:off x="803408" y="6070341"/>
              <a:ext cx="2144562" cy="322580"/>
            </a:xfrm>
            <a:prstGeom prst="rightArrow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51206" name="Группа 25"/>
          <p:cNvGrpSpPr>
            <a:grpSpLocks/>
          </p:cNvGrpSpPr>
          <p:nvPr/>
        </p:nvGrpSpPr>
        <p:grpSpPr bwMode="auto">
          <a:xfrm>
            <a:off x="4419600" y="5446713"/>
            <a:ext cx="3068638" cy="790575"/>
            <a:chOff x="557414" y="5157192"/>
            <a:chExt cx="4064155" cy="1235729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57414" y="5157192"/>
              <a:ext cx="2411581" cy="35980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latin typeface="Bookman Old Style" panose="02050604050505020204" pitchFamily="18" charset="0"/>
                </a:rPr>
                <a:t>ВСЕГО РАСХОДОВ:</a:t>
              </a:r>
            </a:p>
          </p:txBody>
        </p:sp>
        <p:pic>
          <p:nvPicPr>
            <p:cNvPr id="51225" name="Picture 2" descr="http://secret-seo.ru/images/images/marketing_%D1%81%D0%BD%D0%B8%D0%B6%D0%B5%D0%BD%D0%B8%D0%B5_%D1%80%D0%B0%D1%81%D1%85%D0%BE%D0%B4%D0%BE%D0%B2_10_%D1%81%D0%BF%D0%BE%D1%81%D0%BE%D0%B1%D0%BE%D0%B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79"/>
            <a:stretch>
              <a:fillRect/>
            </a:stretch>
          </p:blipFill>
          <p:spPr bwMode="auto">
            <a:xfrm>
              <a:off x="3190237" y="5160588"/>
              <a:ext cx="1431332" cy="980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6" name="TextBox 28"/>
            <p:cNvSpPr txBox="1">
              <a:spLocks noChangeArrowheads="1"/>
            </p:cNvSpPr>
            <p:nvPr/>
          </p:nvSpPr>
          <p:spPr bwMode="auto">
            <a:xfrm>
              <a:off x="751671" y="5586991"/>
              <a:ext cx="2159561" cy="625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000" b="1" dirty="0" smtClean="0">
                  <a:latin typeface="Bookman Old Style" panose="02050604050505020204" pitchFamily="18" charset="0"/>
                </a:rPr>
                <a:t>1408781,2</a:t>
              </a:r>
              <a:endParaRPr lang="ru-RU" altLang="en-US" sz="20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30" name="Стрелка вправо 29"/>
            <p:cNvSpPr/>
            <p:nvPr/>
          </p:nvSpPr>
          <p:spPr>
            <a:xfrm>
              <a:off x="803408" y="6070341"/>
              <a:ext cx="2144562" cy="322580"/>
            </a:xfrm>
            <a:prstGeom prst="rightArrow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51208" name="Группа 6"/>
          <p:cNvGrpSpPr>
            <a:grpSpLocks/>
          </p:cNvGrpSpPr>
          <p:nvPr/>
        </p:nvGrpSpPr>
        <p:grpSpPr bwMode="auto">
          <a:xfrm>
            <a:off x="654688" y="44450"/>
            <a:ext cx="8263887" cy="6705860"/>
            <a:chOff x="654688" y="44624"/>
            <a:chExt cx="8263886" cy="6705104"/>
          </a:xfrm>
        </p:grpSpPr>
        <p:grpSp>
          <p:nvGrpSpPr>
            <p:cNvPr id="51210" name="Группа 7"/>
            <p:cNvGrpSpPr>
              <a:grpSpLocks/>
            </p:cNvGrpSpPr>
            <p:nvPr/>
          </p:nvGrpSpPr>
          <p:grpSpPr bwMode="auto">
            <a:xfrm>
              <a:off x="654688" y="44624"/>
              <a:ext cx="8263886" cy="6705104"/>
              <a:chOff x="654688" y="44624"/>
              <a:chExt cx="8263886" cy="6705104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751396" y="6429580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654688" y="69612"/>
                <a:ext cx="5429479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Структура расходов бюджета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района на 2024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и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2025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гг.</a:t>
                </a:r>
              </a:p>
            </p:txBody>
          </p:sp>
        </p:grpSp>
        <p:pic>
          <p:nvPicPr>
            <p:cNvPr id="9" name="Picture 10" descr="http://www.troick.su/Upload/images/preview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http://www.troick.su/Upload/images/preview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31360"/>
            <a:ext cx="565788" cy="5270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2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938729"/>
              </p:ext>
            </p:extLst>
          </p:nvPr>
        </p:nvGraphicFramePr>
        <p:xfrm>
          <a:off x="34925" y="796925"/>
          <a:ext cx="9090025" cy="486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456315"/>
              </p:ext>
            </p:extLst>
          </p:nvPr>
        </p:nvGraphicFramePr>
        <p:xfrm>
          <a:off x="900113" y="5734050"/>
          <a:ext cx="7559674" cy="4572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559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1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1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39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050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08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ru-RU" sz="1500" b="0" dirty="0" smtClean="0">
                          <a:latin typeface="Century Schoolbook" panose="02040604050505020304" pitchFamily="18" charset="0"/>
                        </a:rPr>
                        <a:t>ВСЕГО:</a:t>
                      </a:r>
                      <a:endParaRPr lang="ru-RU" sz="1500" b="0" dirty="0">
                        <a:latin typeface="Century Schoolbook" panose="02040604050505020304" pitchFamily="18" charset="0"/>
                      </a:endParaRPr>
                    </a:p>
                  </a:txBody>
                  <a:tcPr marL="91426" marR="91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1707134,2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6" marR="91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1621998,9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6" marR="91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1624407,9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6" marR="91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1510661,9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6" marR="91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Schoolbook" panose="02040604050505020304" pitchFamily="18" charset="0"/>
                        </a:rPr>
                        <a:t>1385451,1</a:t>
                      </a:r>
                      <a:endParaRPr lang="ru-RU" sz="1200" dirty="0">
                        <a:latin typeface="Century Schoolbook" panose="02040604050505020304" pitchFamily="18" charset="0"/>
                      </a:endParaRPr>
                    </a:p>
                  </a:txBody>
                  <a:tcPr marL="91426" marR="9142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52240" name="Группа 10"/>
          <p:cNvGrpSpPr>
            <a:grpSpLocks/>
          </p:cNvGrpSpPr>
          <p:nvPr/>
        </p:nvGrpSpPr>
        <p:grpSpPr bwMode="auto">
          <a:xfrm>
            <a:off x="640610" y="24346"/>
            <a:ext cx="8249390" cy="6749418"/>
            <a:chOff x="669185" y="24522"/>
            <a:chExt cx="8249389" cy="6748657"/>
          </a:xfrm>
        </p:grpSpPr>
        <p:grpSp>
          <p:nvGrpSpPr>
            <p:cNvPr id="52242" name="Группа 11"/>
            <p:cNvGrpSpPr>
              <a:grpSpLocks/>
            </p:cNvGrpSpPr>
            <p:nvPr/>
          </p:nvGrpSpPr>
          <p:grpSpPr bwMode="auto">
            <a:xfrm>
              <a:off x="669185" y="24522"/>
              <a:ext cx="8249389" cy="6748657"/>
              <a:chOff x="669185" y="24522"/>
              <a:chExt cx="8249389" cy="6748657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748655" y="6453031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669185" y="24522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Динамика планирования бюджетных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расходов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13" name="Picture 10" descr="http://www.troick.su/Upload/images/preview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http://www.troick.su/Upload/images/preview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237" name="Группа 14"/>
          <p:cNvGrpSpPr>
            <a:grpSpLocks/>
          </p:cNvGrpSpPr>
          <p:nvPr/>
        </p:nvGrpSpPr>
        <p:grpSpPr bwMode="auto">
          <a:xfrm>
            <a:off x="6369050" y="177800"/>
            <a:ext cx="954088" cy="400050"/>
            <a:chOff x="8073538" y="1058622"/>
            <a:chExt cx="954748" cy="400110"/>
          </a:xfrm>
        </p:grpSpPr>
        <p:sp>
          <p:nvSpPr>
            <p:cNvPr id="22" name="TextBox 21"/>
            <p:cNvSpPr txBox="1"/>
            <p:nvPr/>
          </p:nvSpPr>
          <p:spPr>
            <a:xfrm rot="5400000">
              <a:off x="8350857" y="781303"/>
              <a:ext cx="400110" cy="95474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Bookman Old Style" panose="020506040505050202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8098956" y="1412688"/>
              <a:ext cx="90391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5210" cy="57308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05994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86" name="Группа 28"/>
          <p:cNvGrpSpPr>
            <a:grpSpLocks/>
          </p:cNvGrpSpPr>
          <p:nvPr/>
        </p:nvGrpSpPr>
        <p:grpSpPr bwMode="auto">
          <a:xfrm>
            <a:off x="6369050" y="177800"/>
            <a:ext cx="954088" cy="400050"/>
            <a:chOff x="8073538" y="1058622"/>
            <a:chExt cx="954748" cy="400110"/>
          </a:xfrm>
        </p:grpSpPr>
        <p:sp>
          <p:nvSpPr>
            <p:cNvPr id="30" name="TextBox 29"/>
            <p:cNvSpPr txBox="1"/>
            <p:nvPr/>
          </p:nvSpPr>
          <p:spPr>
            <a:xfrm rot="5400000">
              <a:off x="8350857" y="781303"/>
              <a:ext cx="400110" cy="95474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Bookman Old Style" panose="020506040505050202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8098956" y="1412688"/>
              <a:ext cx="90391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288" name="Группа 18"/>
          <p:cNvGrpSpPr>
            <a:grpSpLocks/>
          </p:cNvGrpSpPr>
          <p:nvPr/>
        </p:nvGrpSpPr>
        <p:grpSpPr bwMode="auto">
          <a:xfrm>
            <a:off x="596301" y="3725"/>
            <a:ext cx="8395537" cy="6854275"/>
            <a:chOff x="523038" y="-192598"/>
            <a:chExt cx="8395536" cy="6853502"/>
          </a:xfrm>
        </p:grpSpPr>
        <p:grpSp>
          <p:nvGrpSpPr>
            <p:cNvPr id="53290" name="Группа 19"/>
            <p:cNvGrpSpPr>
              <a:grpSpLocks/>
            </p:cNvGrpSpPr>
            <p:nvPr/>
          </p:nvGrpSpPr>
          <p:grpSpPr bwMode="auto">
            <a:xfrm>
              <a:off x="523038" y="-192598"/>
              <a:ext cx="8395536" cy="6853502"/>
              <a:chOff x="523038" y="-192598"/>
              <a:chExt cx="8395536" cy="6853502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523038" y="6340756"/>
                <a:ext cx="7720114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523038" y="-192598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Расходы бюджета в рамках муниципальных программ</a:t>
                </a:r>
              </a:p>
            </p:txBody>
          </p:sp>
        </p:grpSp>
        <p:pic>
          <p:nvPicPr>
            <p:cNvPr id="21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901" cy="5318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graphicFrame>
        <p:nvGraphicFramePr>
          <p:cNvPr id="19" name="Объект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745067"/>
              </p:ext>
            </p:extLst>
          </p:nvPr>
        </p:nvGraphicFramePr>
        <p:xfrm>
          <a:off x="179511" y="623890"/>
          <a:ext cx="8856985" cy="59661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8127"/>
                <a:gridCol w="4871461"/>
                <a:gridCol w="1022440"/>
                <a:gridCol w="943777"/>
                <a:gridCol w="871180"/>
              </a:tblGrid>
              <a:tr h="205121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 i="0" u="none" strike="noStrike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b="1" i="0" u="none" strike="noStrike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100" b="1" i="0" u="none" strike="noStrike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</a:tr>
              <a:tr h="554871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образования, молодежной политики и спорта Приволжского 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района»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1060583,3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949959,7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924277,3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</a:tr>
              <a:tr h="569893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культуры Приволжского района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1" i="0" u="none" strike="noStrike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26895,3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20565,5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24977,5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</a:tr>
              <a:tr h="758682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«Обеспечение общественной  безопасности в Приволжском районе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l" fontAlgn="t"/>
                      <a:endParaRPr lang="ru-RU" sz="1200" b="1" i="0" u="none" strike="noStrike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1969,5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1820,2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1999,4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</a:tr>
              <a:tr h="569893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«Обеспечение мер социальной поддержки граждан Приволжского района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1" i="0" u="none" strike="noStrike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12837,3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r" fontAlgn="t"/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1816,6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</a:tr>
              <a:tr h="694875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сельского хозяйства и сел Приволжского района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78044,2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75337,0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75745,1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</a:tr>
              <a:tr h="522036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 по улучшению инвестиционного климата в Приволжском 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районе»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</a:tr>
              <a:tr h="381103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«Обеспечение комфортности проживания населения Приволжского района»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178710,9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300251,4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174777,7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</a:tr>
              <a:tr h="569893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«Реализация  кадровой политики муниципального образования «Приволжский муниципальный район Астраханской области»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630,0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221,5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291,5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</a:tr>
              <a:tr h="569893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казачества на территории Приволжского 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района»</a:t>
                      </a:r>
                    </a:p>
                    <a:p>
                      <a:pPr algn="l" fontAlgn="t"/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</a:tr>
              <a:tr h="569893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«Формирование </a:t>
                      </a:r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городской среды на территории муниципального образования 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«Приволжский </a:t>
                      </a:r>
                      <a:r>
                        <a:rPr lang="ru-RU" sz="12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район Астраханской </a:t>
                      </a:r>
                      <a:r>
                        <a:rPr lang="ru-RU" sz="12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7174,9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noFill/>
                  </a:tcPr>
                </a:tc>
              </a:tr>
            </a:tbl>
          </a:graphicData>
        </a:graphic>
      </p:graphicFrame>
      <p:pic>
        <p:nvPicPr>
          <p:cNvPr id="20" name="Рисунок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8" y="908720"/>
            <a:ext cx="1161094" cy="51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i.mycdn.me/i?r=AzEPZsRbOZEKgBhR0XGMT1RkejezG_ARqiGtWHz305DhyaaKTM5SRkZCeTgDn6uOyi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5" y="1424215"/>
            <a:ext cx="1121059" cy="60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www.mgpu.ru/wp-content/uploads/2019/01/Depositphotos_49939947_original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" y="1983529"/>
            <a:ext cx="1147328" cy="74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15" y="2738651"/>
            <a:ext cx="1161094" cy="5804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933" y="3309111"/>
            <a:ext cx="1127522" cy="66198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636" y="3988766"/>
            <a:ext cx="1127331" cy="5099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933" y="4510452"/>
            <a:ext cx="1101041" cy="42962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933" y="4933446"/>
            <a:ext cx="1115231" cy="51143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950" y="5442316"/>
            <a:ext cx="1197320" cy="55307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932" y="5988658"/>
            <a:ext cx="1101041" cy="48181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694" y="6496558"/>
            <a:ext cx="360040" cy="36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14" name="Группа 28"/>
          <p:cNvGrpSpPr>
            <a:grpSpLocks/>
          </p:cNvGrpSpPr>
          <p:nvPr/>
        </p:nvGrpSpPr>
        <p:grpSpPr bwMode="auto">
          <a:xfrm>
            <a:off x="6369050" y="177800"/>
            <a:ext cx="954088" cy="400050"/>
            <a:chOff x="8073538" y="1058622"/>
            <a:chExt cx="954748" cy="400110"/>
          </a:xfrm>
        </p:grpSpPr>
        <p:sp>
          <p:nvSpPr>
            <p:cNvPr id="30" name="TextBox 29"/>
            <p:cNvSpPr txBox="1"/>
            <p:nvPr/>
          </p:nvSpPr>
          <p:spPr>
            <a:xfrm rot="5400000">
              <a:off x="8350857" y="781303"/>
              <a:ext cx="400110" cy="95474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Bookman Old Style" panose="020506040505050202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8098956" y="1412688"/>
              <a:ext cx="90391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16" name="Группа 18"/>
          <p:cNvGrpSpPr>
            <a:grpSpLocks/>
          </p:cNvGrpSpPr>
          <p:nvPr/>
        </p:nvGrpSpPr>
        <p:grpSpPr bwMode="auto">
          <a:xfrm>
            <a:off x="662439" y="44450"/>
            <a:ext cx="8256136" cy="6766903"/>
            <a:chOff x="662439" y="44624"/>
            <a:chExt cx="8256135" cy="6766140"/>
          </a:xfrm>
        </p:grpSpPr>
        <p:grpSp>
          <p:nvGrpSpPr>
            <p:cNvPr id="54318" name="Группа 19"/>
            <p:cNvGrpSpPr>
              <a:grpSpLocks/>
            </p:cNvGrpSpPr>
            <p:nvPr/>
          </p:nvGrpSpPr>
          <p:grpSpPr bwMode="auto">
            <a:xfrm>
              <a:off x="662439" y="44624"/>
              <a:ext cx="8256135" cy="6766140"/>
              <a:chOff x="662439" y="44624"/>
              <a:chExt cx="8256135" cy="6766140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755576" y="6490616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662439" y="44624"/>
                <a:ext cx="551452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Расходы бюджета в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рамках ведомственных целевых программ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21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439" cy="61708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graphicFrame>
        <p:nvGraphicFramePr>
          <p:cNvPr id="15" name="Объект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1826275"/>
              </p:ext>
            </p:extLst>
          </p:nvPr>
        </p:nvGraphicFramePr>
        <p:xfrm>
          <a:off x="179511" y="1106488"/>
          <a:ext cx="8856985" cy="4426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169"/>
                <a:gridCol w="4507419"/>
                <a:gridCol w="1022440"/>
                <a:gridCol w="943777"/>
                <a:gridCol w="871180"/>
              </a:tblGrid>
              <a:tr h="378296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4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i="0" u="none" strike="noStrike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</a:tr>
              <a:tr h="1065010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исполнения полномочий администрации муниципального образования "Приволжский муниципальный район Астраханской области"										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137956,5</a:t>
                      </a:r>
                      <a:endParaRPr lang="ru-RU" sz="14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87987,8</a:t>
                      </a:r>
                      <a:endParaRPr lang="ru-RU" sz="14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103561,4</a:t>
                      </a:r>
                      <a:endParaRPr lang="ru-RU" sz="14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</a:tr>
              <a:tr h="1527278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финансами, создание условий для эффективного и ответственного управления муниципальными финансами, повышение устойчивости бюджета муниципального образования "Приволжский муниципальный район Астраханской области"										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72393,8</a:t>
                      </a:r>
                      <a:endParaRPr lang="ru-RU" sz="14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55162,6</a:t>
                      </a:r>
                      <a:endParaRPr lang="ru-RU" sz="14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53819,4</a:t>
                      </a:r>
                      <a:endParaRPr lang="ru-RU" sz="14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/>
                </a:tc>
              </a:tr>
              <a:tr h="1456200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200" b="1" i="0" u="none" strike="noStrike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Эффективное управление муниципальным имуществом и земельными отношениями в муниципальном образовании "Приволжский муниципальный район Астраханской области"										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14550,0</a:t>
                      </a:r>
                      <a:endParaRPr lang="ru-RU" sz="14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14739,4</a:t>
                      </a:r>
                      <a:endParaRPr lang="ru-RU" sz="14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19568,3</a:t>
                      </a:r>
                      <a:endParaRPr lang="ru-RU" sz="14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14" marR="3414" marT="3414" marB="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16" name="Рисунок 15" descr="https://mirniy-sp.ru/wp-content/uploads/2022/11/f5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8" y="4077072"/>
            <a:ext cx="1440161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static.tildacdn.com/tild3532-3366-4139-b737-313561303338/___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86436"/>
            <a:ext cx="1514240" cy="107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95" y="2564903"/>
            <a:ext cx="1481356" cy="144016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31129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28" name="Группа 2"/>
          <p:cNvGrpSpPr>
            <a:grpSpLocks/>
          </p:cNvGrpSpPr>
          <p:nvPr/>
        </p:nvGrpSpPr>
        <p:grpSpPr bwMode="auto">
          <a:xfrm>
            <a:off x="754570" y="-7716"/>
            <a:ext cx="8164005" cy="6825914"/>
            <a:chOff x="754570" y="-7536"/>
            <a:chExt cx="8164004" cy="6825144"/>
          </a:xfrm>
        </p:grpSpPr>
        <p:grpSp>
          <p:nvGrpSpPr>
            <p:cNvPr id="55330" name="Группа 4"/>
            <p:cNvGrpSpPr>
              <a:grpSpLocks/>
            </p:cNvGrpSpPr>
            <p:nvPr/>
          </p:nvGrpSpPr>
          <p:grpSpPr bwMode="auto">
            <a:xfrm>
              <a:off x="754570" y="-7536"/>
              <a:ext cx="8164004" cy="6825144"/>
              <a:chOff x="754570" y="-7536"/>
              <a:chExt cx="8164004" cy="6825144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761034" y="6497460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754570" y="-7536"/>
                <a:ext cx="6656071" cy="64921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Приоритетные расходы бюджета района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6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/>
        </p:nvSpPr>
        <p:spPr>
          <a:xfrm>
            <a:off x="468313" y="968375"/>
            <a:ext cx="2735262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оплату труда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1" name="Picture 2" descr="http://peptid.ru/uploadedFiles/sectionsimages/big/statya-320x240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83" y="992042"/>
            <a:ext cx="84296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903663" y="896938"/>
            <a:ext cx="5132387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3025" y="1760538"/>
            <a:ext cx="8963025" cy="0"/>
          </a:xfrm>
          <a:prstGeom prst="line">
            <a:avLst/>
          </a:prstGeom>
          <a:ln w="19050">
            <a:solidFill>
              <a:srgbClr val="00E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68313" y="1905000"/>
            <a:ext cx="2735262" cy="75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6" name="Picture 2" descr="http://peptid.ru/uploadedFiles/sectionsimages/big/statya-320x240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033" y="2092179"/>
            <a:ext cx="79851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995738" y="1831975"/>
            <a:ext cx="5040312" cy="1225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расходов на реализацию мероприятий в рамках национальных проектов и государственных программ Астраханской области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07950" y="3106738"/>
            <a:ext cx="8963025" cy="0"/>
          </a:xfrm>
          <a:prstGeom prst="line">
            <a:avLst/>
          </a:prstGeom>
          <a:ln w="19050">
            <a:solidFill>
              <a:srgbClr val="00E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68313" y="2971800"/>
            <a:ext cx="2735262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жильем молодых семей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10" name="Picture 2" descr="http://peptid.ru/uploadedFiles/sectionsimages/big/statya-320x240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93" y="3106736"/>
            <a:ext cx="79851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4076256" y="3039469"/>
            <a:ext cx="5040312" cy="804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обеспечению пожарной безопасности и антитеррористической безопасности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09350" y="3837119"/>
            <a:ext cx="8963025" cy="0"/>
          </a:xfrm>
          <a:prstGeom prst="line">
            <a:avLst/>
          </a:prstGeom>
          <a:ln w="19050">
            <a:solidFill>
              <a:srgbClr val="00E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550863" y="3789363"/>
            <a:ext cx="2652712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пенсии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15" name="Picture 2" descr="http://peptid.ru/uploadedFiles/sectionsimages/big/statya-320x240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896937"/>
            <a:ext cx="7985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3995738" y="3789363"/>
            <a:ext cx="5040312" cy="719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образовательных организаций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73025" y="4581525"/>
            <a:ext cx="8963025" cy="0"/>
          </a:xfrm>
          <a:prstGeom prst="line">
            <a:avLst/>
          </a:prstGeom>
          <a:ln w="19050">
            <a:solidFill>
              <a:srgbClr val="00E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550863" y="4581525"/>
            <a:ext cx="2652712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горячего питания обучающихся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20" name="Picture 2" descr="http://peptid.ru/uploadedFiles/sectionsimages/big/statya-320x240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43" y="4689101"/>
            <a:ext cx="79851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3995738" y="4581525"/>
            <a:ext cx="5040312" cy="719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содержание и ремонт площадок для сбора твердых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отходов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73025" y="5373688"/>
            <a:ext cx="8963025" cy="0"/>
          </a:xfrm>
          <a:prstGeom prst="line">
            <a:avLst/>
          </a:prstGeom>
          <a:ln w="19050">
            <a:solidFill>
              <a:srgbClr val="00E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468313" y="5403850"/>
            <a:ext cx="2735262" cy="61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коммунальных услуг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25" name="Picture 2" descr="http://peptid.ru/uploadedFiles/sectionsimages/big/statya-320x240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42" y="5459789"/>
            <a:ext cx="7985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995738" y="5422900"/>
            <a:ext cx="5040312" cy="669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детей, физкультура и спорт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0" name="Прямоугольник 39"/>
          <p:cNvSpPr/>
          <p:nvPr/>
        </p:nvSpPr>
        <p:spPr>
          <a:xfrm>
            <a:off x="4140996" y="1023938"/>
            <a:ext cx="453546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бесплатным двухразовым питанием обучающихся с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9" grpId="0"/>
      <p:bldP spid="31" grpId="0"/>
      <p:bldP spid="33" grpId="0"/>
      <p:bldP spid="42" grpId="0"/>
      <p:bldP spid="44" grpId="0"/>
      <p:bldP spid="45" grpId="0"/>
      <p:bldP spid="53" grpId="0"/>
      <p:bldP spid="56" grpId="0"/>
      <p:bldP spid="58" grpId="0"/>
      <p:bldP spid="4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38145"/>
              </p:ext>
            </p:extLst>
          </p:nvPr>
        </p:nvGraphicFramePr>
        <p:xfrm>
          <a:off x="37263" y="1052736"/>
          <a:ext cx="3883862" cy="5675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8371" name="Группа 16"/>
          <p:cNvGrpSpPr>
            <a:grpSpLocks/>
          </p:cNvGrpSpPr>
          <p:nvPr/>
        </p:nvGrpSpPr>
        <p:grpSpPr bwMode="auto">
          <a:xfrm>
            <a:off x="6477000" y="115888"/>
            <a:ext cx="903288" cy="401637"/>
            <a:chOff x="8099186" y="1058622"/>
            <a:chExt cx="903453" cy="400110"/>
          </a:xfrm>
        </p:grpSpPr>
        <p:sp>
          <p:nvSpPr>
            <p:cNvPr id="18" name="TextBox 17"/>
            <p:cNvSpPr txBox="1"/>
            <p:nvPr/>
          </p:nvSpPr>
          <p:spPr>
            <a:xfrm rot="5400000">
              <a:off x="8350858" y="806951"/>
              <a:ext cx="400110" cy="90345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Century Schoolbook" panose="020406040505050203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8099186" y="1412870"/>
              <a:ext cx="90345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2" name="Группа 2"/>
          <p:cNvGrpSpPr>
            <a:grpSpLocks/>
          </p:cNvGrpSpPr>
          <p:nvPr/>
        </p:nvGrpSpPr>
        <p:grpSpPr bwMode="auto">
          <a:xfrm>
            <a:off x="1220950" y="3860800"/>
            <a:ext cx="1263487" cy="1596984"/>
            <a:chOff x="1666567" y="4149080"/>
            <a:chExt cx="1262443" cy="1761479"/>
          </a:xfrm>
        </p:grpSpPr>
        <p:sp>
          <p:nvSpPr>
            <p:cNvPr id="58415" name="TextBox 20"/>
            <p:cNvSpPr txBox="1">
              <a:spLocks noChangeArrowheads="1"/>
            </p:cNvSpPr>
            <p:nvPr/>
          </p:nvSpPr>
          <p:spPr bwMode="auto">
            <a:xfrm>
              <a:off x="1919632" y="4581128"/>
              <a:ext cx="1009378" cy="35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29220,6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58416" name="TextBox 22"/>
            <p:cNvSpPr txBox="1">
              <a:spLocks noChangeArrowheads="1"/>
            </p:cNvSpPr>
            <p:nvPr/>
          </p:nvSpPr>
          <p:spPr bwMode="auto">
            <a:xfrm>
              <a:off x="1888666" y="5050051"/>
              <a:ext cx="1009378" cy="35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35658,7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58417" name="TextBox 23"/>
            <p:cNvSpPr txBox="1">
              <a:spLocks noChangeArrowheads="1"/>
            </p:cNvSpPr>
            <p:nvPr/>
          </p:nvSpPr>
          <p:spPr bwMode="auto">
            <a:xfrm>
              <a:off x="1906438" y="5554107"/>
              <a:ext cx="1009378" cy="35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26895,3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58418" name="TextBox 25"/>
            <p:cNvSpPr txBox="1">
              <a:spLocks noChangeArrowheads="1"/>
            </p:cNvSpPr>
            <p:nvPr/>
          </p:nvSpPr>
          <p:spPr bwMode="auto">
            <a:xfrm>
              <a:off x="1666567" y="4149080"/>
              <a:ext cx="1262443" cy="35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1011611,4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30250" y="784225"/>
            <a:ext cx="1465263" cy="369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2023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58374" name="TextBox 36"/>
          <p:cNvSpPr txBox="1">
            <a:spLocks noChangeArrowheads="1"/>
          </p:cNvSpPr>
          <p:nvPr/>
        </p:nvSpPr>
        <p:spPr bwMode="auto">
          <a:xfrm>
            <a:off x="660943" y="1164104"/>
            <a:ext cx="16986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1103385,9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6930632"/>
              </p:ext>
            </p:extLst>
          </p:nvPr>
        </p:nvGraphicFramePr>
        <p:xfrm>
          <a:off x="2934268" y="1164104"/>
          <a:ext cx="3921125" cy="577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835671"/>
              </p:ext>
            </p:extLst>
          </p:nvPr>
        </p:nvGraphicFramePr>
        <p:xfrm>
          <a:off x="5707255" y="895350"/>
          <a:ext cx="3922712" cy="577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8377" name="Группа 39"/>
          <p:cNvGrpSpPr>
            <a:grpSpLocks/>
          </p:cNvGrpSpPr>
          <p:nvPr/>
        </p:nvGrpSpPr>
        <p:grpSpPr bwMode="auto">
          <a:xfrm>
            <a:off x="4410375" y="4153552"/>
            <a:ext cx="1272180" cy="1635562"/>
            <a:chOff x="1686901" y="4471610"/>
            <a:chExt cx="1273189" cy="1801912"/>
          </a:xfrm>
        </p:grpSpPr>
        <p:sp>
          <p:nvSpPr>
            <p:cNvPr id="58411" name="TextBox 40"/>
            <p:cNvSpPr txBox="1">
              <a:spLocks noChangeArrowheads="1"/>
            </p:cNvSpPr>
            <p:nvPr/>
          </p:nvSpPr>
          <p:spPr bwMode="auto">
            <a:xfrm>
              <a:off x="1895946" y="4952349"/>
              <a:ext cx="1011014" cy="35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12192,3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58412" name="TextBox 41"/>
            <p:cNvSpPr txBox="1">
              <a:spLocks noChangeArrowheads="1"/>
            </p:cNvSpPr>
            <p:nvPr/>
          </p:nvSpPr>
          <p:spPr bwMode="auto">
            <a:xfrm>
              <a:off x="1914820" y="5394146"/>
              <a:ext cx="1011014" cy="35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17605,7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58413" name="TextBox 42"/>
            <p:cNvSpPr txBox="1">
              <a:spLocks noChangeArrowheads="1"/>
            </p:cNvSpPr>
            <p:nvPr/>
          </p:nvSpPr>
          <p:spPr bwMode="auto">
            <a:xfrm>
              <a:off x="1949076" y="5917488"/>
              <a:ext cx="1011014" cy="356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20565,5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58414" name="TextBox 43"/>
            <p:cNvSpPr txBox="1">
              <a:spLocks noChangeArrowheads="1"/>
            </p:cNvSpPr>
            <p:nvPr/>
          </p:nvSpPr>
          <p:spPr bwMode="auto">
            <a:xfrm>
              <a:off x="1686901" y="4471610"/>
              <a:ext cx="1137753" cy="35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922813,2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58378" name="Группа 44"/>
          <p:cNvGrpSpPr>
            <a:grpSpLocks/>
          </p:cNvGrpSpPr>
          <p:nvPr/>
        </p:nvGrpSpPr>
        <p:grpSpPr bwMode="auto">
          <a:xfrm>
            <a:off x="7547369" y="3860801"/>
            <a:ext cx="1201344" cy="1657186"/>
            <a:chOff x="1728659" y="4149080"/>
            <a:chExt cx="1200351" cy="1745393"/>
          </a:xfrm>
        </p:grpSpPr>
        <p:sp>
          <p:nvSpPr>
            <p:cNvPr id="58407" name="TextBox 45"/>
            <p:cNvSpPr txBox="1">
              <a:spLocks noChangeArrowheads="1"/>
            </p:cNvSpPr>
            <p:nvPr/>
          </p:nvSpPr>
          <p:spPr bwMode="auto">
            <a:xfrm>
              <a:off x="1728659" y="4666127"/>
              <a:ext cx="1009378" cy="3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12508,1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58408" name="TextBox 46"/>
            <p:cNvSpPr txBox="1">
              <a:spLocks noChangeArrowheads="1"/>
            </p:cNvSpPr>
            <p:nvPr/>
          </p:nvSpPr>
          <p:spPr bwMode="auto">
            <a:xfrm>
              <a:off x="1888667" y="5050051"/>
              <a:ext cx="1009378" cy="3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14090,3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58409" name="TextBox 47"/>
            <p:cNvSpPr txBox="1">
              <a:spLocks noChangeArrowheads="1"/>
            </p:cNvSpPr>
            <p:nvPr/>
          </p:nvSpPr>
          <p:spPr bwMode="auto">
            <a:xfrm>
              <a:off x="1906438" y="5554107"/>
              <a:ext cx="1009378" cy="3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24977,5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58410" name="TextBox 48"/>
            <p:cNvSpPr txBox="1">
              <a:spLocks noChangeArrowheads="1"/>
            </p:cNvSpPr>
            <p:nvPr/>
          </p:nvSpPr>
          <p:spPr bwMode="auto">
            <a:xfrm>
              <a:off x="1793099" y="4149080"/>
              <a:ext cx="1135911" cy="3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en-US" sz="1500" b="1" dirty="0" smtClean="0">
                  <a:latin typeface="Bookman Old Style" panose="02050604050505020204" pitchFamily="18" charset="0"/>
                </a:rPr>
                <a:t>902347,0</a:t>
              </a:r>
              <a:endParaRPr lang="ru-RU" altLang="en-US" sz="1500" b="1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779838" y="776288"/>
            <a:ext cx="1512887" cy="369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2024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58380" name="TextBox 50"/>
          <p:cNvSpPr txBox="1">
            <a:spLocks noChangeArrowheads="1"/>
          </p:cNvSpPr>
          <p:nvPr/>
        </p:nvSpPr>
        <p:spPr bwMode="auto">
          <a:xfrm>
            <a:off x="3560763" y="1128713"/>
            <a:ext cx="20875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973176,7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43663" y="776288"/>
            <a:ext cx="1657350" cy="369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2025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58382" name="TextBox 52"/>
          <p:cNvSpPr txBox="1">
            <a:spLocks noChangeArrowheads="1"/>
          </p:cNvSpPr>
          <p:nvPr/>
        </p:nvSpPr>
        <p:spPr bwMode="auto">
          <a:xfrm>
            <a:off x="6224588" y="1128713"/>
            <a:ext cx="20875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953922,9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grpSp>
        <p:nvGrpSpPr>
          <p:cNvPr id="58391" name="Группа 54"/>
          <p:cNvGrpSpPr>
            <a:grpSpLocks/>
          </p:cNvGrpSpPr>
          <p:nvPr/>
        </p:nvGrpSpPr>
        <p:grpSpPr bwMode="auto">
          <a:xfrm>
            <a:off x="643291" y="35884"/>
            <a:ext cx="8275284" cy="6803929"/>
            <a:chOff x="643291" y="36059"/>
            <a:chExt cx="8275283" cy="6803162"/>
          </a:xfrm>
        </p:grpSpPr>
        <p:grpSp>
          <p:nvGrpSpPr>
            <p:cNvPr id="58393" name="Группа 56"/>
            <p:cNvGrpSpPr>
              <a:grpSpLocks/>
            </p:cNvGrpSpPr>
            <p:nvPr/>
          </p:nvGrpSpPr>
          <p:grpSpPr bwMode="auto">
            <a:xfrm>
              <a:off x="643291" y="36059"/>
              <a:ext cx="8275283" cy="6803162"/>
              <a:chOff x="643291" y="36059"/>
              <a:chExt cx="8275283" cy="6803162"/>
            </a:xfrm>
          </p:grpSpPr>
          <p:sp>
            <p:nvSpPr>
              <p:cNvPr id="60" name="Прямоугольник 59"/>
              <p:cNvSpPr/>
              <p:nvPr/>
            </p:nvSpPr>
            <p:spPr>
              <a:xfrm>
                <a:off x="643291" y="6519073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730251" y="36059"/>
                <a:ext cx="5468937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Расходы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по отраслям социально-культурной сферы в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2023-2025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гг.</a:t>
                </a:r>
              </a:p>
            </p:txBody>
          </p:sp>
        </p:grpSp>
        <p:pic>
          <p:nvPicPr>
            <p:cNvPr id="58" name="Picture 10" descr="http://www.troick.su/Upload/images/preview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0" descr="http://www.troick.su/Upload/images/preview.pn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TextBox 64"/>
          <p:cNvSpPr txBox="1"/>
          <p:nvPr/>
        </p:nvSpPr>
        <p:spPr>
          <a:xfrm>
            <a:off x="1381918" y="6230502"/>
            <a:ext cx="7196137" cy="292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Bookman Old Style" panose="02050604050505020204" pitchFamily="18" charset="0"/>
                <a:cs typeface="+mn-cs"/>
              </a:rPr>
              <a:t>расходы в расчете на душу населения, в </a:t>
            </a:r>
            <a:r>
              <a:rPr lang="ru-RU" sz="1300" b="1" dirty="0" smtClean="0">
                <a:latin typeface="Bookman Old Style" panose="02050604050505020204" pitchFamily="18" charset="0"/>
                <a:cs typeface="+mn-cs"/>
              </a:rPr>
              <a:t>год </a:t>
            </a:r>
            <a:endParaRPr lang="ru-RU" sz="1300" b="1" dirty="0"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58385" name="Picture 8" descr="http://cdn.promodj.com/afs/f40a6e70706394d0d77357994f87022511:resize:2000x2000:same:37c8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5908675"/>
            <a:ext cx="407987" cy="42703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</p:pic>
      <p:sp>
        <p:nvSpPr>
          <p:cNvPr id="58386" name="TextBox 66"/>
          <p:cNvSpPr txBox="1">
            <a:spLocks noChangeArrowheads="1"/>
          </p:cNvSpPr>
          <p:nvPr/>
        </p:nvSpPr>
        <p:spPr bwMode="auto">
          <a:xfrm>
            <a:off x="1047750" y="5908675"/>
            <a:ext cx="1057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17073 руб.</a:t>
            </a:r>
            <a:endParaRPr lang="ru-RU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87" name="Picture 8" descr="http://cdn.promodj.com/afs/f40a6e70706394d0d77357994f87022511:resize:2000x2000:same:37c8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5905500"/>
            <a:ext cx="4095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8" name="TextBox 68"/>
          <p:cNvSpPr txBox="1">
            <a:spLocks noChangeArrowheads="1"/>
          </p:cNvSpPr>
          <p:nvPr/>
        </p:nvSpPr>
        <p:spPr bwMode="auto">
          <a:xfrm>
            <a:off x="4451350" y="5905500"/>
            <a:ext cx="1057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15058 руб.</a:t>
            </a:r>
            <a:endParaRPr lang="ru-RU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89" name="Picture 8" descr="http://cdn.promodj.com/afs/f40a6e70706394d0d77357994f87022511:resize:2000x2000:same:37c8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5908675"/>
            <a:ext cx="4095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0" name="TextBox 70"/>
          <p:cNvSpPr txBox="1">
            <a:spLocks noChangeArrowheads="1"/>
          </p:cNvSpPr>
          <p:nvPr/>
        </p:nvSpPr>
        <p:spPr bwMode="auto">
          <a:xfrm>
            <a:off x="7404100" y="5908675"/>
            <a:ext cx="1055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14760 руб.</a:t>
            </a:r>
            <a:endParaRPr lang="ru-RU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" y="3936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642" y="6195914"/>
            <a:ext cx="653375" cy="65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27" name="Группа 2"/>
          <p:cNvGrpSpPr>
            <a:grpSpLocks/>
          </p:cNvGrpSpPr>
          <p:nvPr/>
        </p:nvGrpSpPr>
        <p:grpSpPr bwMode="auto">
          <a:xfrm>
            <a:off x="806825" y="0"/>
            <a:ext cx="8111750" cy="6773520"/>
            <a:chOff x="806825" y="179"/>
            <a:chExt cx="8111749" cy="6772756"/>
          </a:xfrm>
        </p:grpSpPr>
        <p:grpSp>
          <p:nvGrpSpPr>
            <p:cNvPr id="59429" name="Группа 4"/>
            <p:cNvGrpSpPr>
              <a:grpSpLocks/>
            </p:cNvGrpSpPr>
            <p:nvPr/>
          </p:nvGrpSpPr>
          <p:grpSpPr bwMode="auto">
            <a:xfrm>
              <a:off x="806825" y="179"/>
              <a:ext cx="8111749" cy="6772756"/>
              <a:chOff x="806825" y="179"/>
              <a:chExt cx="8111749" cy="6772756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1044553" y="6452787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806825" y="179"/>
                <a:ext cx="5501525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Расходы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по разделу «Национальная экономика» в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2023-2025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гг.</a:t>
                </a:r>
              </a:p>
            </p:txBody>
          </p:sp>
        </p:grpSp>
        <p:pic>
          <p:nvPicPr>
            <p:cNvPr id="6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4009924"/>
              </p:ext>
            </p:extLst>
          </p:nvPr>
        </p:nvGraphicFramePr>
        <p:xfrm>
          <a:off x="111125" y="921160"/>
          <a:ext cx="3132138" cy="577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30250" y="784225"/>
            <a:ext cx="1465263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2023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59397" name="TextBox 14"/>
          <p:cNvSpPr txBox="1">
            <a:spLocks noChangeArrowheads="1"/>
          </p:cNvSpPr>
          <p:nvPr/>
        </p:nvSpPr>
        <p:spPr bwMode="auto">
          <a:xfrm>
            <a:off x="641350" y="1136650"/>
            <a:ext cx="16986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168435,3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54438" y="798513"/>
            <a:ext cx="1465262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2024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59402" name="TextBox 20"/>
          <p:cNvSpPr txBox="1">
            <a:spLocks noChangeArrowheads="1"/>
          </p:cNvSpPr>
          <p:nvPr/>
        </p:nvSpPr>
        <p:spPr bwMode="auto">
          <a:xfrm>
            <a:off x="3665538" y="1150938"/>
            <a:ext cx="16986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241816,4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0213" y="798513"/>
            <a:ext cx="1463675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2025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59405" name="TextBox 23"/>
          <p:cNvSpPr txBox="1">
            <a:spLocks noChangeArrowheads="1"/>
          </p:cNvSpPr>
          <p:nvPr/>
        </p:nvSpPr>
        <p:spPr bwMode="auto">
          <a:xfrm>
            <a:off x="6689725" y="1150938"/>
            <a:ext cx="16986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147451,7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213" y="4941888"/>
            <a:ext cx="2867025" cy="574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 планируются </a:t>
            </a:r>
            <a:r>
              <a:rPr lang="ru-RU" sz="12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рамках </a:t>
            </a:r>
            <a:r>
              <a:rPr lang="ru-RU" sz="12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4 </a:t>
            </a: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муниципальных программ: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60788" y="5083175"/>
            <a:ext cx="4605337" cy="292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Bookman Old Style" panose="02050604050505020204" pitchFamily="18" charset="0"/>
                <a:cs typeface="+mn-cs"/>
              </a:rPr>
              <a:t>расходы в расчете на душу населения, в год</a:t>
            </a:r>
          </a:p>
        </p:txBody>
      </p:sp>
      <p:pic>
        <p:nvPicPr>
          <p:cNvPr id="59415" name="Picture 8" descr="http://cdn.promodj.com/afs/f40a6e70706394d0d77357994f87022511:resize:2000x2000:same:37c8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445125"/>
            <a:ext cx="4587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4311650" y="5445125"/>
            <a:ext cx="765175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2023 </a:t>
            </a: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г.</a:t>
            </a:r>
          </a:p>
        </p:txBody>
      </p:sp>
      <p:grpSp>
        <p:nvGrpSpPr>
          <p:cNvPr id="59417" name="Группа 36"/>
          <p:cNvGrpSpPr>
            <a:grpSpLocks/>
          </p:cNvGrpSpPr>
          <p:nvPr/>
        </p:nvGrpSpPr>
        <p:grpSpPr bwMode="auto">
          <a:xfrm>
            <a:off x="6477000" y="115888"/>
            <a:ext cx="903288" cy="401637"/>
            <a:chOff x="8099186" y="1058622"/>
            <a:chExt cx="903453" cy="400110"/>
          </a:xfrm>
        </p:grpSpPr>
        <p:sp>
          <p:nvSpPr>
            <p:cNvPr id="38" name="TextBox 37"/>
            <p:cNvSpPr txBox="1"/>
            <p:nvPr/>
          </p:nvSpPr>
          <p:spPr>
            <a:xfrm rot="5400000">
              <a:off x="8350858" y="806951"/>
              <a:ext cx="400110" cy="90345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Century Schoolbook" panose="020406040505050203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8099186" y="1412870"/>
              <a:ext cx="90345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Прямоугольник 39"/>
          <p:cNvSpPr/>
          <p:nvPr/>
        </p:nvSpPr>
        <p:spPr>
          <a:xfrm>
            <a:off x="4233863" y="5675313"/>
            <a:ext cx="1008717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2606</a:t>
            </a:r>
            <a:endParaRPr lang="ru-RU" sz="1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9419" name="Picture 8" descr="http://cdn.promodj.com/afs/f40a6e70706394d0d77357994f87022511:resize:2000x2000:same:37c8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445125"/>
            <a:ext cx="4587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83351" y="5432269"/>
            <a:ext cx="765175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2024 </a:t>
            </a: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г.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916613" y="5675313"/>
            <a:ext cx="909637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3741</a:t>
            </a:r>
            <a:endParaRPr lang="ru-RU" sz="1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9422" name="Picture 8" descr="http://cdn.promodj.com/afs/f40a6e70706394d0d77357994f87022511:resize:2000x2000:same:37c8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5445125"/>
            <a:ext cx="4587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7629525" y="5445125"/>
            <a:ext cx="763588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2025 </a:t>
            </a: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г.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7551738" y="5675313"/>
            <a:ext cx="908050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2282</a:t>
            </a:r>
            <a:endParaRPr lang="ru-RU" sz="1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3" name="TextBox 52"/>
          <p:cNvSpPr txBox="1"/>
          <p:nvPr/>
        </p:nvSpPr>
        <p:spPr>
          <a:xfrm>
            <a:off x="2123839" y="3301812"/>
            <a:ext cx="792399" cy="276999"/>
          </a:xfrm>
          <a:prstGeom prst="rect">
            <a:avLst/>
          </a:prstGeom>
          <a:solidFill>
            <a:srgbClr val="E509B6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0,3%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4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5477175"/>
              </p:ext>
            </p:extLst>
          </p:nvPr>
        </p:nvGraphicFramePr>
        <p:xfrm>
          <a:off x="3119010" y="873124"/>
          <a:ext cx="3132138" cy="577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123839" y="3284984"/>
            <a:ext cx="792399" cy="276999"/>
          </a:xfrm>
          <a:prstGeom prst="rect">
            <a:avLst/>
          </a:prstGeom>
          <a:solidFill>
            <a:srgbClr val="E509B6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0,3%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6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310669"/>
              </p:ext>
            </p:extLst>
          </p:nvPr>
        </p:nvGraphicFramePr>
        <p:xfrm>
          <a:off x="6213802" y="974728"/>
          <a:ext cx="2869546" cy="577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3" name="Группа 2"/>
          <p:cNvGrpSpPr>
            <a:grpSpLocks/>
          </p:cNvGrpSpPr>
          <p:nvPr/>
        </p:nvGrpSpPr>
        <p:grpSpPr bwMode="auto">
          <a:xfrm>
            <a:off x="508750" y="-7401"/>
            <a:ext cx="8635250" cy="6815474"/>
            <a:chOff x="497638" y="33779"/>
            <a:chExt cx="8635249" cy="6814706"/>
          </a:xfrm>
        </p:grpSpPr>
        <p:grpSp>
          <p:nvGrpSpPr>
            <p:cNvPr id="61485" name="Группа 4"/>
            <p:cNvGrpSpPr>
              <a:grpSpLocks/>
            </p:cNvGrpSpPr>
            <p:nvPr/>
          </p:nvGrpSpPr>
          <p:grpSpPr bwMode="auto">
            <a:xfrm>
              <a:off x="497638" y="33779"/>
              <a:ext cx="8635249" cy="6814706"/>
              <a:chOff x="497638" y="33779"/>
              <a:chExt cx="8635249" cy="6814706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497638" y="6525344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8748464" y="6525344"/>
                <a:ext cx="384423" cy="323141"/>
              </a:xfrm>
              <a:prstGeom prst="rect">
                <a:avLst/>
              </a:prstGeom>
              <a:solidFill>
                <a:srgbClr val="26547E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959590" y="33779"/>
                <a:ext cx="552529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Расходы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по разделу «Жилищно-коммунальное хозяйство» в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2023-2025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гг.</a:t>
                </a:r>
              </a:p>
            </p:txBody>
          </p:sp>
        </p:grpSp>
        <p:pic>
          <p:nvPicPr>
            <p:cNvPr id="6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443" name="Группа 12"/>
          <p:cNvGrpSpPr>
            <a:grpSpLocks/>
          </p:cNvGrpSpPr>
          <p:nvPr/>
        </p:nvGrpSpPr>
        <p:grpSpPr bwMode="auto">
          <a:xfrm>
            <a:off x="6588125" y="177800"/>
            <a:ext cx="954088" cy="400050"/>
            <a:chOff x="8073538" y="1058622"/>
            <a:chExt cx="954748" cy="400110"/>
          </a:xfrm>
        </p:grpSpPr>
        <p:sp>
          <p:nvSpPr>
            <p:cNvPr id="14" name="TextBox 13"/>
            <p:cNvSpPr txBox="1"/>
            <p:nvPr/>
          </p:nvSpPr>
          <p:spPr>
            <a:xfrm rot="5400000">
              <a:off x="8350857" y="781303"/>
              <a:ext cx="400110" cy="95474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Bookman Old Style" panose="020506040505050202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8098956" y="1412688"/>
              <a:ext cx="90391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3595355"/>
              </p:ext>
            </p:extLst>
          </p:nvPr>
        </p:nvGraphicFramePr>
        <p:xfrm>
          <a:off x="0" y="954088"/>
          <a:ext cx="2901379" cy="577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30250" y="784225"/>
            <a:ext cx="1465263" cy="369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2023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61446" name="TextBox 17"/>
          <p:cNvSpPr txBox="1">
            <a:spLocks noChangeArrowheads="1"/>
          </p:cNvSpPr>
          <p:nvPr/>
        </p:nvSpPr>
        <p:spPr bwMode="auto">
          <a:xfrm>
            <a:off x="641350" y="1136650"/>
            <a:ext cx="16986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115083,1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5050" y="765175"/>
            <a:ext cx="1465263" cy="36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2024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61449" name="TextBox 20"/>
          <p:cNvSpPr txBox="1">
            <a:spLocks noChangeArrowheads="1"/>
          </p:cNvSpPr>
          <p:nvPr/>
        </p:nvSpPr>
        <p:spPr bwMode="auto">
          <a:xfrm>
            <a:off x="3484563" y="1117600"/>
            <a:ext cx="16986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119359,3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4463" y="769938"/>
            <a:ext cx="1463675" cy="369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2025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61452" name="TextBox 23"/>
          <p:cNvSpPr txBox="1">
            <a:spLocks noChangeArrowheads="1"/>
          </p:cNvSpPr>
          <p:nvPr/>
        </p:nvSpPr>
        <p:spPr bwMode="auto">
          <a:xfrm>
            <a:off x="6403975" y="1122363"/>
            <a:ext cx="16986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96910,8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3" y="5157788"/>
            <a:ext cx="4176588" cy="574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 планируются </a:t>
            </a:r>
            <a:r>
              <a:rPr lang="ru-RU" sz="12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рамках </a:t>
            </a:r>
            <a:r>
              <a:rPr lang="ru-RU" sz="12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 </a:t>
            </a: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муниципальных программ: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75200" y="5353050"/>
            <a:ext cx="4260850" cy="292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Bookman Old Style" panose="02050604050505020204" pitchFamily="18" charset="0"/>
                <a:cs typeface="+mn-cs"/>
              </a:rPr>
              <a:t>расходы в расчете на душу населения, в год</a:t>
            </a:r>
          </a:p>
        </p:txBody>
      </p:sp>
      <p:pic>
        <p:nvPicPr>
          <p:cNvPr id="61455" name="Picture 8" descr="http://cdn.promodj.com/afs/f40a6e70706394d0d77357994f87022511:resize:2000x2000:same:37c8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5715000"/>
            <a:ext cx="4587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468938" y="5715000"/>
            <a:ext cx="765175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2023 </a:t>
            </a: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г.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391150" y="5945188"/>
            <a:ext cx="909638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1781руб.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58" name="Picture 8" descr="http://cdn.promodj.com/afs/f40a6e70706394d0d77357994f87022511:resize:2000x2000:same:37c8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715000"/>
            <a:ext cx="4587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6837363" y="5715000"/>
            <a:ext cx="763587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2024 </a:t>
            </a: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г.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759575" y="5945188"/>
            <a:ext cx="958850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1847 руб.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61" name="Picture 8" descr="http://cdn.promodj.com/afs/f40a6e70706394d0d77357994f87022511:resize:2000x2000:same:37c8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5715000"/>
            <a:ext cx="4587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8268744" y="5687060"/>
            <a:ext cx="765175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2025 </a:t>
            </a:r>
            <a:r>
              <a:rPr lang="ru-R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г.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102600" y="5945188"/>
            <a:ext cx="971731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1499 руб.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" y="29336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graphicFrame>
        <p:nvGraphicFramePr>
          <p:cNvPr id="54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7473984"/>
              </p:ext>
            </p:extLst>
          </p:nvPr>
        </p:nvGraphicFramePr>
        <p:xfrm>
          <a:off x="3121820" y="872728"/>
          <a:ext cx="2852738" cy="577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5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090948"/>
              </p:ext>
            </p:extLst>
          </p:nvPr>
        </p:nvGraphicFramePr>
        <p:xfrm>
          <a:off x="5920105" y="888462"/>
          <a:ext cx="2990784" cy="577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9089" y="613792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Группа 11"/>
          <p:cNvGrpSpPr>
            <a:grpSpLocks/>
          </p:cNvGrpSpPr>
          <p:nvPr/>
        </p:nvGrpSpPr>
        <p:grpSpPr bwMode="auto">
          <a:xfrm>
            <a:off x="6342063" y="119063"/>
            <a:ext cx="903287" cy="400050"/>
            <a:chOff x="8099186" y="1058622"/>
            <a:chExt cx="903453" cy="400110"/>
          </a:xfrm>
        </p:grpSpPr>
        <p:sp>
          <p:nvSpPr>
            <p:cNvPr id="13" name="TextBox 12"/>
            <p:cNvSpPr txBox="1"/>
            <p:nvPr/>
          </p:nvSpPr>
          <p:spPr>
            <a:xfrm rot="5400000">
              <a:off x="8350858" y="806951"/>
              <a:ext cx="400110" cy="90345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Century Schoolbook" panose="020406040505050203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8099186" y="1412687"/>
              <a:ext cx="90345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47" name="Группа 1"/>
          <p:cNvGrpSpPr>
            <a:grpSpLocks/>
          </p:cNvGrpSpPr>
          <p:nvPr/>
        </p:nvGrpSpPr>
        <p:grpSpPr bwMode="auto">
          <a:xfrm>
            <a:off x="638943" y="-10070"/>
            <a:ext cx="8199024" cy="6689667"/>
            <a:chOff x="719551" y="12023"/>
            <a:chExt cx="8199023" cy="6688912"/>
          </a:xfrm>
        </p:grpSpPr>
        <p:grpSp>
          <p:nvGrpSpPr>
            <p:cNvPr id="63549" name="Группа 2"/>
            <p:cNvGrpSpPr>
              <a:grpSpLocks/>
            </p:cNvGrpSpPr>
            <p:nvPr/>
          </p:nvGrpSpPr>
          <p:grpSpPr bwMode="auto">
            <a:xfrm>
              <a:off x="719551" y="12023"/>
              <a:ext cx="8199023" cy="6688912"/>
              <a:chOff x="719551" y="12023"/>
              <a:chExt cx="8199023" cy="6688912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43608" y="6380787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719551" y="12023"/>
                <a:ext cx="5216989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Расходы дорожного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фонда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5"/>
            <a:ext cx="611560" cy="56968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0968"/>
              </p:ext>
            </p:extLst>
          </p:nvPr>
        </p:nvGraphicFramePr>
        <p:xfrm>
          <a:off x="251520" y="908719"/>
          <a:ext cx="5616624" cy="511257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934603"/>
                <a:gridCol w="943849"/>
                <a:gridCol w="867713"/>
                <a:gridCol w="870459"/>
              </a:tblGrid>
              <a:tr h="3898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1806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организацию дорожного движения по альтернативным маршрутам, в том числе на организацию паромных переправ и наплавных мостов, в связи с прекращением движения по автомобильным дорогам общего пользования регионального или межмуниципального значения Астраханской </a:t>
                      </a:r>
                      <a:r>
                        <a:rPr lang="ru-RU" sz="14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18 800.0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18 800.0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18 800.0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</a:tr>
              <a:tr h="67101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Содержание, ремонт и капитальный ремонт </a:t>
                      </a:r>
                      <a:r>
                        <a:rPr lang="ru-RU" sz="14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7 683.4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1 749.6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7 172.0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/>
                </a:tc>
              </a:tr>
              <a:tr h="86192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развитие транспортной инфраструктуры на сельских </a:t>
                      </a:r>
                      <a:r>
                        <a:rPr lang="ru-RU" sz="14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территориях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15 067.5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133 525.1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24 636.6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</a:tr>
              <a:tr h="57789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развитие дорожного </a:t>
                      </a:r>
                      <a:r>
                        <a:rPr lang="ru-RU" sz="14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7 263.7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7 482.6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7 923.5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/>
                </a:tc>
              </a:tr>
              <a:tr h="2938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расходов: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48 814.6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161 557.3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58 532.1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6" marR="7386" marT="7386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228184" y="2780928"/>
            <a:ext cx="259228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планируется осуществить ремонт дорог в населенных пунктах   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Килинчи, с.Растопуловка, с.Кулаковка, пос.Ассадуллаево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4" name="Picture 2" descr="http://cache3.youla.io/files/images/720_720_out/5c/d9/5cd9792f62e1c612fe18bfe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41213"/>
            <a:ext cx="2592288" cy="19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poisktv.ru/wp-content/uploads/2021/02/ed0d56da-84e3-4ace-a7cf-29d40f9788e4-1140x6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89" y="4158716"/>
            <a:ext cx="2718868" cy="171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6344718"/>
              </p:ext>
            </p:extLst>
          </p:nvPr>
        </p:nvGraphicFramePr>
        <p:xfrm>
          <a:off x="3041650" y="978127"/>
          <a:ext cx="3922712" cy="577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2468" name="TextBox 23"/>
          <p:cNvSpPr txBox="1">
            <a:spLocks noChangeArrowheads="1"/>
          </p:cNvSpPr>
          <p:nvPr/>
        </p:nvSpPr>
        <p:spPr bwMode="auto">
          <a:xfrm>
            <a:off x="6761163" y="1122363"/>
            <a:ext cx="16986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43547,3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sp>
        <p:nvSpPr>
          <p:cNvPr id="62469" name="TextBox 20"/>
          <p:cNvSpPr txBox="1">
            <a:spLocks noChangeArrowheads="1"/>
          </p:cNvSpPr>
          <p:nvPr/>
        </p:nvSpPr>
        <p:spPr bwMode="auto">
          <a:xfrm>
            <a:off x="3635375" y="1117600"/>
            <a:ext cx="16986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44890,4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sp>
        <p:nvSpPr>
          <p:cNvPr id="62470" name="TextBox 17"/>
          <p:cNvSpPr txBox="1">
            <a:spLocks noChangeArrowheads="1"/>
          </p:cNvSpPr>
          <p:nvPr/>
        </p:nvSpPr>
        <p:spPr bwMode="auto">
          <a:xfrm>
            <a:off x="641350" y="1136650"/>
            <a:ext cx="16986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2100" i="1" dirty="0" smtClean="0">
                <a:latin typeface="Bookman Old Style" panose="02050604050505020204" pitchFamily="18" charset="0"/>
              </a:rPr>
              <a:t>65606,1</a:t>
            </a:r>
            <a:endParaRPr lang="ru-RU" altLang="en-US" sz="2100" i="1" dirty="0">
              <a:latin typeface="Bookman Old Style" panose="02050604050505020204" pitchFamily="18" charset="0"/>
            </a:endParaRPr>
          </a:p>
        </p:txBody>
      </p:sp>
      <p:grpSp>
        <p:nvGrpSpPr>
          <p:cNvPr id="62497" name="Группа 2"/>
          <p:cNvGrpSpPr>
            <a:grpSpLocks/>
          </p:cNvGrpSpPr>
          <p:nvPr/>
        </p:nvGrpSpPr>
        <p:grpSpPr bwMode="auto">
          <a:xfrm>
            <a:off x="711765" y="38040"/>
            <a:ext cx="8152041" cy="6811220"/>
            <a:chOff x="766534" y="35040"/>
            <a:chExt cx="8152040" cy="6810452"/>
          </a:xfrm>
        </p:grpSpPr>
        <p:grpSp>
          <p:nvGrpSpPr>
            <p:cNvPr id="62499" name="Группа 4"/>
            <p:cNvGrpSpPr>
              <a:grpSpLocks/>
            </p:cNvGrpSpPr>
            <p:nvPr/>
          </p:nvGrpSpPr>
          <p:grpSpPr bwMode="auto">
            <a:xfrm>
              <a:off x="766534" y="35040"/>
              <a:ext cx="8152040" cy="6810452"/>
              <a:chOff x="766534" y="35040"/>
              <a:chExt cx="8152040" cy="6810452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785018" y="6525344"/>
                <a:ext cx="6091238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766534" y="35040"/>
                <a:ext cx="5516418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Расходы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на предоставление межбюджетных трансфертов бюджетам поселений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в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2023-2025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гг.</a:t>
                </a:r>
              </a:p>
            </p:txBody>
          </p:sp>
        </p:grpSp>
        <p:pic>
          <p:nvPicPr>
            <p:cNvPr id="6" name="Picture 10" descr="http://www.troick.su/Upload/images/preview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http://www.troick.su/Upload/images/preview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472" name="Группа 12"/>
          <p:cNvGrpSpPr>
            <a:grpSpLocks/>
          </p:cNvGrpSpPr>
          <p:nvPr/>
        </p:nvGrpSpPr>
        <p:grpSpPr bwMode="auto">
          <a:xfrm>
            <a:off x="6588125" y="177800"/>
            <a:ext cx="954088" cy="400050"/>
            <a:chOff x="8073538" y="1058622"/>
            <a:chExt cx="954748" cy="400110"/>
          </a:xfrm>
        </p:grpSpPr>
        <p:sp>
          <p:nvSpPr>
            <p:cNvPr id="14" name="TextBox 13"/>
            <p:cNvSpPr txBox="1"/>
            <p:nvPr/>
          </p:nvSpPr>
          <p:spPr>
            <a:xfrm rot="5400000">
              <a:off x="8350857" y="781303"/>
              <a:ext cx="400110" cy="95474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Bookman Old Style" panose="020506040505050202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8098956" y="1412688"/>
              <a:ext cx="90391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613840"/>
              </p:ext>
            </p:extLst>
          </p:nvPr>
        </p:nvGraphicFramePr>
        <p:xfrm>
          <a:off x="66672" y="969169"/>
          <a:ext cx="3541715" cy="5721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30250" y="784225"/>
            <a:ext cx="1465263" cy="369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2023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25863" y="765175"/>
            <a:ext cx="1465262" cy="36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2024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15138" y="769938"/>
            <a:ext cx="1463675" cy="369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Bookman Old Style" panose="02050604050505020204" pitchFamily="18" charset="0"/>
                <a:cs typeface="+mn-cs"/>
              </a:rPr>
              <a:t>2025 </a:t>
            </a:r>
            <a:r>
              <a:rPr lang="ru-RU" b="1" dirty="0">
                <a:latin typeface="Bookman Old Style" panose="02050604050505020204" pitchFamily="18" charset="0"/>
                <a:cs typeface="+mn-cs"/>
              </a:rPr>
              <a:t>г.</a:t>
            </a:r>
          </a:p>
        </p:txBody>
      </p:sp>
      <p:sp>
        <p:nvSpPr>
          <p:cNvPr id="62477" name="TextBox 35"/>
          <p:cNvSpPr txBox="1">
            <a:spLocks noChangeArrowheads="1"/>
          </p:cNvSpPr>
          <p:nvPr/>
        </p:nvSpPr>
        <p:spPr bwMode="auto">
          <a:xfrm>
            <a:off x="2104099" y="5084763"/>
            <a:ext cx="88357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500" b="1" dirty="0" smtClean="0">
                <a:latin typeface="Bookman Old Style" panose="02050604050505020204" pitchFamily="18" charset="0"/>
              </a:rPr>
              <a:t>1000,0</a:t>
            </a:r>
            <a:endParaRPr lang="ru-RU" altLang="en-US" sz="1500" b="1" dirty="0">
              <a:latin typeface="Bookman Old Style" panose="02050604050505020204" pitchFamily="18" charset="0"/>
            </a:endParaRPr>
          </a:p>
        </p:txBody>
      </p:sp>
      <p:sp>
        <p:nvSpPr>
          <p:cNvPr id="62478" name="TextBox 36"/>
          <p:cNvSpPr txBox="1">
            <a:spLocks noChangeArrowheads="1"/>
          </p:cNvSpPr>
          <p:nvPr/>
        </p:nvSpPr>
        <p:spPr bwMode="auto">
          <a:xfrm>
            <a:off x="2104099" y="5589588"/>
            <a:ext cx="88357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500" b="1" dirty="0" smtClean="0">
                <a:latin typeface="Bookman Old Style" panose="02050604050505020204" pitchFamily="18" charset="0"/>
              </a:rPr>
              <a:t>8815,3</a:t>
            </a:r>
            <a:endParaRPr lang="ru-RU" altLang="en-US" sz="1500" b="1" dirty="0">
              <a:latin typeface="Bookman Old Style" panose="02050604050505020204" pitchFamily="18" charset="0"/>
            </a:endParaRPr>
          </a:p>
        </p:txBody>
      </p:sp>
      <p:sp>
        <p:nvSpPr>
          <p:cNvPr id="62479" name="TextBox 37"/>
          <p:cNvSpPr txBox="1">
            <a:spLocks noChangeArrowheads="1"/>
          </p:cNvSpPr>
          <p:nvPr/>
        </p:nvSpPr>
        <p:spPr bwMode="auto">
          <a:xfrm>
            <a:off x="1977462" y="4437063"/>
            <a:ext cx="10102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500" b="1" dirty="0" smtClean="0">
                <a:latin typeface="Bookman Old Style" panose="02050604050505020204" pitchFamily="18" charset="0"/>
              </a:rPr>
              <a:t>55790,8</a:t>
            </a:r>
            <a:endParaRPr lang="ru-RU" altLang="en-US" sz="1500" b="1" dirty="0">
              <a:latin typeface="Bookman Old Style" panose="02050604050505020204" pitchFamily="18" charset="0"/>
            </a:endParaRPr>
          </a:p>
        </p:txBody>
      </p:sp>
      <p:sp>
        <p:nvSpPr>
          <p:cNvPr id="62480" name="TextBox 38"/>
          <p:cNvSpPr txBox="1">
            <a:spLocks noChangeArrowheads="1"/>
          </p:cNvSpPr>
          <p:nvPr/>
        </p:nvSpPr>
        <p:spPr bwMode="auto">
          <a:xfrm>
            <a:off x="5191125" y="4547570"/>
            <a:ext cx="10102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500" b="1" dirty="0" smtClean="0">
                <a:latin typeface="Bookman Old Style" panose="02050604050505020204" pitchFamily="18" charset="0"/>
              </a:rPr>
              <a:t>44890,4</a:t>
            </a:r>
            <a:endParaRPr lang="ru-RU" altLang="en-US" sz="1500" b="1" dirty="0">
              <a:latin typeface="Bookman Old Style" panose="02050604050505020204" pitchFamily="18" charset="0"/>
            </a:endParaRPr>
          </a:p>
        </p:txBody>
      </p:sp>
      <p:sp>
        <p:nvSpPr>
          <p:cNvPr id="62485" name="TextBox 43"/>
          <p:cNvSpPr txBox="1">
            <a:spLocks noChangeArrowheads="1"/>
          </p:cNvSpPr>
          <p:nvPr/>
        </p:nvSpPr>
        <p:spPr bwMode="auto">
          <a:xfrm>
            <a:off x="8098862" y="4402138"/>
            <a:ext cx="10102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en-US" sz="1500" b="1" dirty="0" smtClean="0">
                <a:latin typeface="Bookman Old Style" panose="02050604050505020204" pitchFamily="18" charset="0"/>
              </a:rPr>
              <a:t>43547,3</a:t>
            </a:r>
            <a:endParaRPr lang="ru-RU" altLang="en-US" sz="1500" b="1" dirty="0">
              <a:latin typeface="Bookman Old Style" panose="02050604050505020204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172" cy="614971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graphicFrame>
        <p:nvGraphicFramePr>
          <p:cNvPr id="44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287622"/>
              </p:ext>
            </p:extLst>
          </p:nvPr>
        </p:nvGraphicFramePr>
        <p:xfrm>
          <a:off x="6006742" y="877599"/>
          <a:ext cx="3922712" cy="577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71667511"/>
              </p:ext>
            </p:extLst>
          </p:nvPr>
        </p:nvGraphicFramePr>
        <p:xfrm>
          <a:off x="467546" y="2420888"/>
          <a:ext cx="8568951" cy="4076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71" name="Текст 3"/>
          <p:cNvSpPr txBox="1">
            <a:spLocks/>
          </p:cNvSpPr>
          <p:nvPr/>
        </p:nvSpPr>
        <p:spPr bwMode="auto">
          <a:xfrm>
            <a:off x="217488" y="831850"/>
            <a:ext cx="8747125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altLang="en-US" sz="1600" dirty="0">
                <a:latin typeface="Century Schoolbook" panose="02040604050505020304" pitchFamily="18" charset="0"/>
              </a:rPr>
              <a:t>Учет мнения населения при распределении бюджетных средств и отчетность органов власти за свои «достижения» перед общественностью – это новый подход к раскрытию информации о бюджете.</a:t>
            </a:r>
          </a:p>
        </p:txBody>
      </p:sp>
      <p:grpSp>
        <p:nvGrpSpPr>
          <p:cNvPr id="7176" name="Группа 28"/>
          <p:cNvGrpSpPr>
            <a:grpSpLocks/>
          </p:cNvGrpSpPr>
          <p:nvPr/>
        </p:nvGrpSpPr>
        <p:grpSpPr bwMode="auto">
          <a:xfrm>
            <a:off x="685630" y="44450"/>
            <a:ext cx="8385345" cy="6790872"/>
            <a:chOff x="685630" y="44624"/>
            <a:chExt cx="8385344" cy="6790106"/>
          </a:xfrm>
          <a:solidFill>
            <a:srgbClr val="00B0F0"/>
          </a:solidFill>
        </p:grpSpPr>
        <p:grpSp>
          <p:nvGrpSpPr>
            <p:cNvPr id="7178" name="Группа 29"/>
            <p:cNvGrpSpPr>
              <a:grpSpLocks/>
            </p:cNvGrpSpPr>
            <p:nvPr/>
          </p:nvGrpSpPr>
          <p:grpSpPr bwMode="auto">
            <a:xfrm>
              <a:off x="685630" y="44624"/>
              <a:ext cx="8385344" cy="6790106"/>
              <a:chOff x="685630" y="44624"/>
              <a:chExt cx="8385344" cy="6790106"/>
            </a:xfrm>
            <a:grpFill/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685630" y="6514582"/>
                <a:ext cx="6378619" cy="320148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929686" y="100672"/>
                <a:ext cx="5514523" cy="5486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Гражданин и его участие в бюджетном процессе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31" name="Picture 10" descr="http://www.troick.su/Upload/images/preview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  <p:pic>
          <p:nvPicPr>
            <p:cNvPr id="32" name="Picture 10" descr="http://www.troick.su/Upload/images/preview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</p:grpSp>
      <p:sp>
        <p:nvSpPr>
          <p:cNvPr id="16" name="Выноска со стрелкой вправо 15"/>
          <p:cNvSpPr/>
          <p:nvPr/>
        </p:nvSpPr>
        <p:spPr>
          <a:xfrm>
            <a:off x="606255" y="1745785"/>
            <a:ext cx="4161901" cy="93610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134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15696" y="1829468"/>
            <a:ext cx="2880320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</a:p>
          <a:p>
            <a:r>
              <a:rPr lang="ru-RU" sz="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 налогоплательщик </a:t>
            </a:r>
            <a:endParaRPr lang="ru-RU" sz="15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17420" y="1736538"/>
            <a:ext cx="1934175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Участвует в доходной части бюджета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ыноска со стрелкой вправо 18"/>
          <p:cNvSpPr/>
          <p:nvPr/>
        </p:nvSpPr>
        <p:spPr>
          <a:xfrm>
            <a:off x="679705" y="4531627"/>
            <a:ext cx="4312940" cy="10801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134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40437" y="4540372"/>
            <a:ext cx="1987347" cy="10618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</a:p>
          <a:p>
            <a:pPr algn="ctr"/>
            <a:r>
              <a:rPr lang="ru-RU" sz="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 получатель социальных гарантий </a:t>
            </a:r>
            <a:endParaRPr lang="ru-RU" sz="15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31913" y="4506602"/>
            <a:ext cx="3793630" cy="1708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Получает социальные гарантии (образование, здравоохранение, жилищно-коммунальное хозяйство, культура, физическая культура и спорт, социальные льготы и другие направления социальных гарантий населению) – расходная часть бюджета </a:t>
            </a:r>
            <a:endParaRPr lang="ru-RU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3" descr="C:\Users\Public\Pictures\Sample Pictures\здр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44" y="5597579"/>
            <a:ext cx="615440" cy="63666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Public\Pictures\Sample Pictures\обр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2" y="5606902"/>
            <a:ext cx="615440" cy="641083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Public\Pictures\Sample Pictures\культ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49" y="5597147"/>
            <a:ext cx="634999" cy="6097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Public\Pictures\Sample Pictures\жкх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41" y="5606903"/>
            <a:ext cx="616658" cy="6410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Public\Pictures\Sample Pictures\спорт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657" y="5604656"/>
            <a:ext cx="570359" cy="62137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Public\Pictures\Sample Pictures\обр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14" y="5620492"/>
            <a:ext cx="672076" cy="64618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Выноска со стрелкой вправо 27"/>
          <p:cNvSpPr/>
          <p:nvPr/>
        </p:nvSpPr>
        <p:spPr>
          <a:xfrm>
            <a:off x="615696" y="2934146"/>
            <a:ext cx="4272474" cy="14876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134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</a:t>
            </a:r>
            <a:r>
              <a:rPr lang="ru-RU" sz="1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участник Публичных слушаний проекта Решения о бюджете района на очередной финансовый год и плановый период, проекта Решения об исполнении бюджета района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31912" y="3025076"/>
            <a:ext cx="222052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Возможность влияния гражданина на состав бюджета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6" descr="https://thumbs.dreamstime.com/b/%D0%B1%D0%B8%D0%B7%D0%BD%D0%B5%D1%81%D0%BC%D0%B5%D0%BD-d-%D0%BF%D0%BE%D0%BA%D0%B0%D0%B7%D1%8B%D0%B2%D0%B0%D1%8F-%D0%B1%D0%BE-%D1%8C%D1%88%D0%B8%D0%B5-%D0%BF%D0%B0-%D1%8C%D1%86%D1%8B-%D1%80%D1%83%D0%BA%D0%B8-%D0%B2%D0%B2%D0%B5%D1%80%D1%85-%D1%8E%D0%B1%D0%B8%D1%82-%D0%BD%D0%B0-%D0%B1%D0%B5-%D0%B8%D0%B7%D0%BD%D0%BE%D0%B9-3534363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06" y="3005818"/>
            <a:ext cx="1485370" cy="1217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https://effects1.ru/gallery/GIF/Byt-semya/Finansy/dengi-20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420" y="1539006"/>
            <a:ext cx="1836204" cy="137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9705" cy="63316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6357" y="6124788"/>
            <a:ext cx="720080" cy="7200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8" grpId="0" animBg="1"/>
      <p:bldP spid="2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55" name="Группа 15"/>
          <p:cNvGrpSpPr>
            <a:grpSpLocks/>
          </p:cNvGrpSpPr>
          <p:nvPr/>
        </p:nvGrpSpPr>
        <p:grpSpPr bwMode="auto">
          <a:xfrm>
            <a:off x="532716" y="-1774"/>
            <a:ext cx="8625475" cy="6850094"/>
            <a:chOff x="293100" y="25013"/>
            <a:chExt cx="8625474" cy="6849322"/>
          </a:xfrm>
        </p:grpSpPr>
        <p:grpSp>
          <p:nvGrpSpPr>
            <p:cNvPr id="60457" name="Группа 17"/>
            <p:cNvGrpSpPr>
              <a:grpSpLocks/>
            </p:cNvGrpSpPr>
            <p:nvPr/>
          </p:nvGrpSpPr>
          <p:grpSpPr bwMode="auto">
            <a:xfrm>
              <a:off x="293100" y="25013"/>
              <a:ext cx="8625474" cy="6849322"/>
              <a:chOff x="293100" y="25013"/>
              <a:chExt cx="8625474" cy="6849322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293100" y="6554187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419861" y="25013"/>
                <a:ext cx="5640714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Распределение дотации бюджетам поселений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в </a:t>
                </a: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2023-2025 </a:t>
                </a: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гг.</a:t>
                </a:r>
              </a:p>
            </p:txBody>
          </p:sp>
        </p:grpSp>
        <p:pic>
          <p:nvPicPr>
            <p:cNvPr id="19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422" name="Группа 13"/>
          <p:cNvGrpSpPr>
            <a:grpSpLocks/>
          </p:cNvGrpSpPr>
          <p:nvPr/>
        </p:nvGrpSpPr>
        <p:grpSpPr bwMode="auto">
          <a:xfrm>
            <a:off x="6477000" y="188913"/>
            <a:ext cx="903288" cy="400050"/>
            <a:chOff x="8099186" y="1058622"/>
            <a:chExt cx="903453" cy="400110"/>
          </a:xfrm>
        </p:grpSpPr>
        <p:sp>
          <p:nvSpPr>
            <p:cNvPr id="15" name="TextBox 14"/>
            <p:cNvSpPr txBox="1"/>
            <p:nvPr/>
          </p:nvSpPr>
          <p:spPr>
            <a:xfrm rot="5400000">
              <a:off x="8350858" y="806951"/>
              <a:ext cx="400110" cy="90345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i="1" dirty="0">
                  <a:latin typeface="Century Schoolbook" panose="02040604050505020304" pitchFamily="18" charset="0"/>
                  <a:cs typeface="+mn-cs"/>
                </a:rPr>
                <a:t>тыс. руб.</a:t>
              </a: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8099186" y="1412687"/>
              <a:ext cx="90345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2716" cy="49624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438763"/>
              </p:ext>
            </p:extLst>
          </p:nvPr>
        </p:nvGraphicFramePr>
        <p:xfrm>
          <a:off x="347567" y="588959"/>
          <a:ext cx="5495754" cy="5614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8289"/>
                <a:gridCol w="936104"/>
                <a:gridCol w="665075"/>
                <a:gridCol w="966286"/>
              </a:tblGrid>
              <a:tr h="172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</a:t>
                      </a:r>
                      <a:endParaRPr lang="ru-RU" sz="12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7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"Бирюковский сельсовет"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2845,1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2289,3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2220,8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7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"Евпраксинский сельсовет"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2444,4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1966,8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1908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7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"Село </a:t>
                      </a:r>
                      <a:r>
                        <a:rPr lang="ru-RU" sz="1400" b="1" u="none" strike="noStrike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Карагали</a:t>
                      </a: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2985,1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2401,9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2330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7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"Килинчинский сельсовет"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3649,6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2936,6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2848,7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7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</a:t>
                      </a:r>
                      <a:r>
                        <a:rPr lang="ru-RU" sz="1400" b="1" u="none" strike="noStrike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Началовский</a:t>
                      </a: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сельсовет"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14525,5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11687,6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11337,9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7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"Новорычинский сельсовет"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1255,2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1217,6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7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"Село Осыпной Бугор"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4075,4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3279,1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7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"Село </a:t>
                      </a:r>
                      <a:r>
                        <a:rPr lang="ru-RU" sz="1400" b="1" u="none" strike="noStrike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Растопуловка</a:t>
                      </a: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2640,3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2124,4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2060,9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766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"Татаробашмаковский сельсовет"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4927,8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3846,4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7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</a:t>
                      </a:r>
                      <a:r>
                        <a:rPr lang="ru-RU" sz="1400" b="1" u="none" strike="noStrike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Трехпротокский</a:t>
                      </a: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сельсовет"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5591,4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4498,9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4364,3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7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"Фунтовский сельсовет"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5570,4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4347,9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7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"Яксатовский сельсовет"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4975,8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4003,6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3883,8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022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55790,8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44890,4</a:t>
                      </a:r>
                      <a:endParaRPr lang="ru-RU" sz="14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43547,3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" marR="3704" marT="3704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351225" y="851507"/>
            <a:ext cx="2664296" cy="263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Законом Астраханской области о бюджете на 2023-2025 гг. утвержден размер подушевой дотации:</a:t>
            </a:r>
          </a:p>
          <a:p>
            <a:pPr marL="342900" indent="-342900" algn="ctr">
              <a:buAutoNum type="arabicParenR"/>
            </a:pP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2023г. -  999,35руб.</a:t>
            </a:r>
          </a:p>
          <a:p>
            <a:pPr marL="342900" indent="-342900" algn="ctr">
              <a:buAutoNum type="arabicParenR"/>
            </a:pP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2024г. – 804,10 руб.</a:t>
            </a:r>
          </a:p>
          <a:p>
            <a:pPr marL="342900" indent="-342900" algn="ctr">
              <a:buAutoNum type="arabicParenR"/>
            </a:pP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2025г. – 780,04 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3" name="Рисунок 52"/>
          <p:cNvPicPr/>
          <p:nvPr/>
        </p:nvPicPr>
        <p:blipFill rotWithShape="1">
          <a:blip r:embed="rId6"/>
          <a:srcRect l="12851" t="14992" r="26360" b="16950"/>
          <a:stretch/>
        </p:blipFill>
        <p:spPr bwMode="auto">
          <a:xfrm>
            <a:off x="6427425" y="3605011"/>
            <a:ext cx="2604867" cy="2087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964" y="6253796"/>
            <a:ext cx="548680" cy="548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6" name="Группа 50"/>
          <p:cNvGrpSpPr>
            <a:grpSpLocks/>
          </p:cNvGrpSpPr>
          <p:nvPr/>
        </p:nvGrpSpPr>
        <p:grpSpPr bwMode="auto">
          <a:xfrm>
            <a:off x="778046" y="26576"/>
            <a:ext cx="8393251" cy="6808737"/>
            <a:chOff x="525324" y="44624"/>
            <a:chExt cx="8393250" cy="6807969"/>
          </a:xfrm>
        </p:grpSpPr>
        <p:grpSp>
          <p:nvGrpSpPr>
            <p:cNvPr id="64518" name="Группа 51"/>
            <p:cNvGrpSpPr>
              <a:grpSpLocks/>
            </p:cNvGrpSpPr>
            <p:nvPr/>
          </p:nvGrpSpPr>
          <p:grpSpPr bwMode="auto">
            <a:xfrm>
              <a:off x="525324" y="44624"/>
              <a:ext cx="8393250" cy="6807969"/>
              <a:chOff x="525324" y="44624"/>
              <a:chExt cx="8393250" cy="6807969"/>
            </a:xfrm>
          </p:grpSpPr>
          <p:sp>
            <p:nvSpPr>
              <p:cNvPr id="60" name="Прямоугольник 59"/>
              <p:cNvSpPr/>
              <p:nvPr/>
            </p:nvSpPr>
            <p:spPr>
              <a:xfrm>
                <a:off x="525324" y="6532445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V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Расходы бюджета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812087" y="44624"/>
                <a:ext cx="1106487" cy="7079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РАСХОДЫ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БЮДЖЕТА</a:t>
                </a: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623609" y="61741"/>
                <a:ext cx="6696743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УСЛОВНО УТВЕРЖДАЕМЫЕ РАСХОДЫ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53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" y="26576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2" name="Овал 1"/>
          <p:cNvSpPr/>
          <p:nvPr/>
        </p:nvSpPr>
        <p:spPr>
          <a:xfrm>
            <a:off x="267859" y="659061"/>
            <a:ext cx="3112469" cy="259228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основаны предусмотренные условно утверждаемые расходы (УУР) в 2024 и 2025 годах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58532" y="762831"/>
            <a:ext cx="5231851" cy="529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Статья 184.1. Бюджетного кодекса Российской Федерации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9493" y="1413839"/>
            <a:ext cx="5235626" cy="173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ТРЕБОВАНИЕ: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в 2024 году объем УУР 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2,5 %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объема расходов без субсидий, субвенций и иных межбюджетных трансфертов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объем УУР  </a:t>
            </a:r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5 %</a:t>
            </a:r>
            <a:r>
              <a:rPr lang="ru-RU" sz="1400" b="1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объема расходов без субсидий, субвенций и иных межбюджетных трансфертов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25843" y="3278369"/>
            <a:ext cx="3077594" cy="761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повышение устойчивости бюджета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58532" y="3251349"/>
            <a:ext cx="2397847" cy="301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утверждаемые расходы – резерв денежных средств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5865674" y="371492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5839904" y="493259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01051" y="4572640"/>
            <a:ext cx="2102997" cy="12045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принятия новых расходных обязательств в очередном бюджетном цикле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831274" y="3259323"/>
            <a:ext cx="2019411" cy="1245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случай непредвиденного сокращения доходов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615910"/>
              </p:ext>
            </p:extLst>
          </p:nvPr>
        </p:nvGraphicFramePr>
        <p:xfrm>
          <a:off x="267859" y="4083753"/>
          <a:ext cx="3226283" cy="2182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183"/>
                <a:gridCol w="998385"/>
                <a:gridCol w="1091715"/>
              </a:tblGrid>
              <a:tr h="488123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 (тыс.руб.)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 (тыс.руб.)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812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1522442,9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1408781,2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1811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 за счет целевых средств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1049963,4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944222,7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812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УУР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11781,1</a:t>
                      </a: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(2,5%)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23330,0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(5%)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3494" name="Picture 6" descr="https://avatars.dzeninfra.ru/get-zen_doc/1626348/pub_60080cb071e18a0f616b628c_60080cb8a1b97e1f1ab19bfa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00" y="5928018"/>
            <a:ext cx="1387176" cy="6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6" y="6227829"/>
            <a:ext cx="580244" cy="5802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36" grpId="0" animBg="1"/>
      <p:bldP spid="7" grpId="0" animBg="1"/>
      <p:bldP spid="8" grpId="0" animBg="1"/>
      <p:bldP spid="40" grpId="0" animBg="1"/>
      <p:bldP spid="43" grpId="0" animBg="1"/>
      <p:bldP spid="4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66" name="Группа 2"/>
          <p:cNvGrpSpPr>
            <a:grpSpLocks/>
          </p:cNvGrpSpPr>
          <p:nvPr/>
        </p:nvGrpSpPr>
        <p:grpSpPr bwMode="auto">
          <a:xfrm>
            <a:off x="765678" y="11647"/>
            <a:ext cx="8152803" cy="6751822"/>
            <a:chOff x="765678" y="11825"/>
            <a:chExt cx="8152802" cy="6751060"/>
          </a:xfrm>
        </p:grpSpPr>
        <p:grpSp>
          <p:nvGrpSpPr>
            <p:cNvPr id="57368" name="Группа 4"/>
            <p:cNvGrpSpPr>
              <a:grpSpLocks/>
            </p:cNvGrpSpPr>
            <p:nvPr/>
          </p:nvGrpSpPr>
          <p:grpSpPr bwMode="auto">
            <a:xfrm>
              <a:off x="765678" y="11825"/>
              <a:ext cx="8152802" cy="6751060"/>
              <a:chOff x="765678" y="11825"/>
              <a:chExt cx="8152802" cy="6751060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826911" y="6442737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</a:t>
                </a:r>
                <a:r>
                  <a:rPr lang="ru-RU" sz="15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ГРАЖДАН</a:t>
                </a:r>
                <a:endPara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812087" y="44624"/>
                <a:ext cx="1106393" cy="4000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765678" y="11825"/>
                <a:ext cx="6810665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Краткий словарь используемых терминов и понятий </a:t>
                </a:r>
                <a:endParaRPr lang="ru-RU" sz="1600" dirty="0">
                  <a:solidFill>
                    <a:schemeClr val="bg1"/>
                  </a:solidFill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6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35874" y="44624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Прямая соединительная линия 15"/>
          <p:cNvCxnSpPr/>
          <p:nvPr/>
        </p:nvCxnSpPr>
        <p:spPr>
          <a:xfrm>
            <a:off x="73025" y="2276475"/>
            <a:ext cx="8963025" cy="0"/>
          </a:xfrm>
          <a:prstGeom prst="line">
            <a:avLst/>
          </a:prstGeom>
          <a:ln w="19050">
            <a:solidFill>
              <a:srgbClr val="00E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3025" y="3933825"/>
            <a:ext cx="8963025" cy="0"/>
          </a:xfrm>
          <a:prstGeom prst="line">
            <a:avLst/>
          </a:prstGeom>
          <a:ln w="19050">
            <a:solidFill>
              <a:srgbClr val="00E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07950" y="4868863"/>
            <a:ext cx="8963025" cy="0"/>
          </a:xfrm>
          <a:prstGeom prst="line">
            <a:avLst/>
          </a:prstGeom>
          <a:ln w="19050">
            <a:solidFill>
              <a:srgbClr val="00E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9" y="29886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611559" y="836712"/>
            <a:ext cx="7982071" cy="522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5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5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</a:t>
            </a:r>
            <a:r>
              <a:rPr lang="ru-RU" sz="145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4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всех бюджетов в Российской Федерации: федерального, региональных, местных, государственных внебюджетных фондов. Бюджетная система Республики Коми включает в себя республиканский бюджет Республики Коми и бюджеты муниципальных образований Республики Коми. </a:t>
            </a:r>
          </a:p>
          <a:p>
            <a:r>
              <a:rPr lang="ru-RU" sz="145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sz="14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 </a:t>
            </a:r>
          </a:p>
          <a:p>
            <a:r>
              <a:rPr lang="ru-RU" sz="145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</a:t>
            </a:r>
            <a:r>
              <a:rPr lang="ru-RU" sz="14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предельные объемы денежных средств, предусмотренные в соответствующем финансовом году для исполнения бюджетных обязательств. </a:t>
            </a:r>
          </a:p>
          <a:p>
            <a:r>
              <a:rPr lang="ru-RU" sz="145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кредит </a:t>
            </a:r>
            <a:r>
              <a:rPr lang="ru-RU" sz="14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 </a:t>
            </a:r>
          </a:p>
          <a:p>
            <a:r>
              <a:rPr lang="ru-RU" sz="145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145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дефицита бюджета </a:t>
            </a:r>
            <a:r>
              <a:rPr lang="ru-RU" sz="14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привлекаемые в бюджет для покрытия дефицита (кредиты банков, кредиты от других уровней бюджетов, ценные бумаги, иные источники). </a:t>
            </a:r>
          </a:p>
          <a:p>
            <a:r>
              <a:rPr lang="ru-RU" sz="145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4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бюджета денежные средства. </a:t>
            </a:r>
          </a:p>
          <a:p>
            <a:r>
              <a:rPr lang="ru-RU" sz="145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sz="14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расходов бюджета над его доходами. </a:t>
            </a:r>
          </a:p>
          <a:p>
            <a:r>
              <a:rPr lang="ru-RU" sz="145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sz="14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над его расходами. </a:t>
            </a:r>
          </a:p>
          <a:p>
            <a:r>
              <a:rPr lang="ru-RU" sz="145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ru-RU" sz="14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перечисляемые из одного бюджета бюджетной системы Российской Федерации другому бюджету.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66" name="Группа 2"/>
          <p:cNvGrpSpPr>
            <a:grpSpLocks/>
          </p:cNvGrpSpPr>
          <p:nvPr/>
        </p:nvGrpSpPr>
        <p:grpSpPr bwMode="auto">
          <a:xfrm>
            <a:off x="751396" y="69651"/>
            <a:ext cx="8368986" cy="6665764"/>
            <a:chOff x="712971" y="114267"/>
            <a:chExt cx="8368985" cy="6665012"/>
          </a:xfrm>
        </p:grpSpPr>
        <p:grpSp>
          <p:nvGrpSpPr>
            <p:cNvPr id="57368" name="Группа 4"/>
            <p:cNvGrpSpPr>
              <a:grpSpLocks/>
            </p:cNvGrpSpPr>
            <p:nvPr/>
          </p:nvGrpSpPr>
          <p:grpSpPr bwMode="auto">
            <a:xfrm>
              <a:off x="712971" y="114267"/>
              <a:ext cx="8368985" cy="6665012"/>
              <a:chOff x="712971" y="114267"/>
              <a:chExt cx="8368985" cy="6665012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712971" y="6459131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</a:t>
                </a:r>
                <a:r>
                  <a:rPr lang="ru-RU" sz="15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ГРАЖДАН</a:t>
                </a:r>
                <a:endPara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975563" y="307137"/>
                <a:ext cx="1106393" cy="4000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809816" y="114267"/>
                <a:ext cx="7014971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Краткий словарь используемых терминов и понятий </a:t>
                </a:r>
                <a:endParaRPr lang="ru-RU" sz="1600" dirty="0">
                  <a:solidFill>
                    <a:schemeClr val="bg1"/>
                  </a:solidFill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6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57163" y="35991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Прямая соединительная линия 15"/>
          <p:cNvCxnSpPr/>
          <p:nvPr/>
        </p:nvCxnSpPr>
        <p:spPr>
          <a:xfrm>
            <a:off x="73025" y="2276475"/>
            <a:ext cx="8963025" cy="0"/>
          </a:xfrm>
          <a:prstGeom prst="line">
            <a:avLst/>
          </a:prstGeom>
          <a:ln w="19050">
            <a:solidFill>
              <a:srgbClr val="00E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3025" y="3933825"/>
            <a:ext cx="8963025" cy="0"/>
          </a:xfrm>
          <a:prstGeom prst="line">
            <a:avLst/>
          </a:prstGeom>
          <a:ln w="19050">
            <a:solidFill>
              <a:srgbClr val="00E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07950" y="4868863"/>
            <a:ext cx="8963025" cy="0"/>
          </a:xfrm>
          <a:prstGeom prst="line">
            <a:avLst/>
          </a:prstGeom>
          <a:ln w="19050">
            <a:solidFill>
              <a:srgbClr val="00E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9" y="29886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611559" y="836712"/>
            <a:ext cx="798207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60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образования. </a:t>
            </a:r>
          </a:p>
          <a:p>
            <a:pPr algn="just"/>
            <a:r>
              <a:rPr lang="ru-RU" sz="1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задание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документ, содержащий требования к составу, качеству, объему, условиям, порядку и результатам оказания муниципальных услуг (выполнения работ). </a:t>
            </a:r>
          </a:p>
          <a:p>
            <a:pPr algn="just"/>
            <a:r>
              <a:rPr lang="ru-RU" sz="160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принятые на себя муниципальным образованием. </a:t>
            </a:r>
          </a:p>
          <a:p>
            <a:pPr algn="just"/>
            <a:r>
              <a:rPr lang="ru-RU" sz="1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распорядитель бюджетных средств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 государственной власти (местного самоуправления),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средств. </a:t>
            </a:r>
          </a:p>
          <a:p>
            <a:pPr algn="just"/>
            <a:r>
              <a:rPr lang="ru-RU" sz="160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администратор источников финансирования дефицита бюджета 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 государственной власти (местного самоуправления), орган управления государственным внебюджетным фондом, иная организация, имеющий(</a:t>
            </a:r>
            <a:r>
              <a:rPr lang="ru-RU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своем ведении администраторов источников финансирования дефицита бюджета.</a:t>
            </a: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9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09" name="Группа 1"/>
          <p:cNvGrpSpPr>
            <a:grpSpLocks/>
          </p:cNvGrpSpPr>
          <p:nvPr/>
        </p:nvGrpSpPr>
        <p:grpSpPr bwMode="auto">
          <a:xfrm>
            <a:off x="686685" y="28576"/>
            <a:ext cx="8160359" cy="6832318"/>
            <a:chOff x="686657" y="28752"/>
            <a:chExt cx="8160026" cy="6831547"/>
          </a:xfrm>
          <a:solidFill>
            <a:srgbClr val="00B0F0"/>
          </a:solidFill>
        </p:grpSpPr>
        <p:grpSp>
          <p:nvGrpSpPr>
            <p:cNvPr id="32811" name="Группа 2"/>
            <p:cNvGrpSpPr>
              <a:grpSpLocks/>
            </p:cNvGrpSpPr>
            <p:nvPr/>
          </p:nvGrpSpPr>
          <p:grpSpPr bwMode="auto">
            <a:xfrm>
              <a:off x="686657" y="28752"/>
              <a:ext cx="8160026" cy="6831547"/>
              <a:chOff x="686657" y="28752"/>
              <a:chExt cx="8160026" cy="6831547"/>
            </a:xfrm>
            <a:grpFill/>
          </p:grpSpPr>
          <p:sp>
            <p:nvSpPr>
              <p:cNvPr id="7" name="Прямоугольник 6"/>
              <p:cNvSpPr/>
              <p:nvPr/>
            </p:nvSpPr>
            <p:spPr>
              <a:xfrm>
                <a:off x="686657" y="6540151"/>
                <a:ext cx="6378619" cy="320148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</a:t>
                </a:r>
                <a:r>
                  <a:rPr lang="ru-RU" sz="15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ГРАЖДАН</a:t>
                </a:r>
                <a:endPara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40335" y="44624"/>
                <a:ext cx="1106348" cy="4000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836919" y="28752"/>
                <a:ext cx="5793175" cy="5486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ФИНАНСОВАЯ ГРАМОТНОСТЬ НАСЕЛЕНИЯ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" name="Picture 10" descr="http://www.troick.su/Upload/images/preview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9851" y="90657"/>
              <a:ext cx="174618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0717" t="33109" r="10690" b="18733"/>
          <a:stretch/>
        </p:blipFill>
        <p:spPr>
          <a:xfrm>
            <a:off x="497658" y="3671558"/>
            <a:ext cx="8446126" cy="27363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6953" y="2892379"/>
            <a:ext cx="7263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https://моифинансы.рф/project/den-finzozh-znanij/materialy-dlya-provedeniya-urokov</a:t>
            </a:r>
            <a:r>
              <a:rPr lang="ru-RU" dirty="0" smtClean="0">
                <a:hlinkClick r:id="rId6"/>
              </a:rPr>
              <a:t>/ </a:t>
            </a:r>
            <a:endParaRPr lang="ru-RU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70057" y="827489"/>
            <a:ext cx="3613912" cy="1685605"/>
          </a:xfrm>
          <a:prstGeom prst="wedgeRectCallout">
            <a:avLst>
              <a:gd name="adj1" fmla="val -20833"/>
              <a:gd name="adj2" fmla="val 73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 просветительском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в свободном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доступе методически материалы, разработанные   Минфином России совместно с ведущими научными и образовательными учреждениями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827489"/>
            <a:ext cx="4608512" cy="2064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внедрение программ по повышению финансовой грамотности населения - важное направление государственной политики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населения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 к снижению рисков излишней личной задолженности граждан по потребительским кредитам, сокращению рисков мошенничества со стороны недобросовестных участников рынка и, в конечном итоге, способствует социальной и экономической стабильности 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стране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395" y="613792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090" y="551003"/>
            <a:ext cx="8229600" cy="967183"/>
          </a:xfrm>
          <a:ln>
            <a:solidFill>
              <a:srgbClr val="0594FF"/>
            </a:solidFill>
          </a:ln>
        </p:spPr>
        <p:txBody>
          <a:bodyPr/>
          <a:lstStyle/>
          <a:p>
            <a:r>
              <a:rPr lang="ru-RU" sz="2400" b="1" cap="all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Открытые</a:t>
            </a:r>
            <a:r>
              <a:rPr lang="ru-RU" sz="240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cap="all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государственные информационные ресурсы</a:t>
            </a:r>
            <a:br>
              <a:rPr lang="ru-RU" sz="2400" b="1" cap="all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B0F0"/>
              </a:solidFill>
            </a:endParaRPr>
          </a:p>
        </p:txBody>
      </p:sp>
      <p:grpSp>
        <p:nvGrpSpPr>
          <p:cNvPr id="4" name="Группа 52"/>
          <p:cNvGrpSpPr>
            <a:grpSpLocks/>
          </p:cNvGrpSpPr>
          <p:nvPr/>
        </p:nvGrpSpPr>
        <p:grpSpPr bwMode="auto">
          <a:xfrm>
            <a:off x="355729" y="1350729"/>
            <a:ext cx="8428639" cy="4879875"/>
            <a:chOff x="526559" y="2113143"/>
            <a:chExt cx="8189692" cy="455674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91350" y="2204615"/>
              <a:ext cx="2500330" cy="7143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r">
                <a:defRPr/>
              </a:pPr>
              <a:r>
                <a:rPr lang="ru-RU" sz="1600" dirty="0">
                  <a:latin typeface="Cambria" pitchFamily="18" charset="0"/>
                </a:rPr>
                <a:t>Президент России</a:t>
              </a:r>
            </a:p>
          </p:txBody>
        </p:sp>
        <p:pic>
          <p:nvPicPr>
            <p:cNvPr id="6" name="Picture 25" descr="http://government.ru/media/departments/32x32/IWg2Lbzz5cDiMCW63HrSNTq0GcAvbFF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788" y="2214554"/>
              <a:ext cx="428628" cy="45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602178" y="2928934"/>
              <a:ext cx="2499895" cy="2861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600" dirty="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  <a:hlinkClick r:id="rId4"/>
                </a:rPr>
                <a:t>www.kremlin.ru</a:t>
              </a:r>
              <a:endParaRPr lang="ru-RU" sz="1600" dirty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  <p:grpSp>
          <p:nvGrpSpPr>
            <p:cNvPr id="8" name="Группа 31"/>
            <p:cNvGrpSpPr>
              <a:grpSpLocks/>
            </p:cNvGrpSpPr>
            <p:nvPr/>
          </p:nvGrpSpPr>
          <p:grpSpPr bwMode="auto">
            <a:xfrm>
              <a:off x="526559" y="3201223"/>
              <a:ext cx="5339816" cy="3468666"/>
              <a:chOff x="2931645" y="1855495"/>
              <a:chExt cx="5339816" cy="3468666"/>
            </a:xfrm>
          </p:grpSpPr>
          <p:pic>
            <p:nvPicPr>
              <p:cNvPr id="30" name="Picture 2" descr="http://budget.gov.ru/static/images/logo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1645" y="1855495"/>
                <a:ext cx="2357454" cy="767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Прямоугольник 30"/>
              <p:cNvSpPr/>
              <p:nvPr/>
            </p:nvSpPr>
            <p:spPr>
              <a:xfrm>
                <a:off x="5771567" y="5037996"/>
                <a:ext cx="2499894" cy="2861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1600" dirty="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2959724" y="2711572"/>
                <a:ext cx="2594973" cy="2861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Cambria" pitchFamily="18" charset="0"/>
                    <a:cs typeface="Times New Roman" pitchFamily="18" charset="0"/>
                    <a:hlinkClick r:id="rId6"/>
                  </a:rPr>
                  <a:t>www.budget.gov.ru</a:t>
                </a:r>
                <a:endParaRPr lang="ru-RU" sz="1600" dirty="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Группа 34"/>
            <p:cNvGrpSpPr>
              <a:grpSpLocks/>
            </p:cNvGrpSpPr>
            <p:nvPr/>
          </p:nvGrpSpPr>
          <p:grpSpPr bwMode="auto">
            <a:xfrm>
              <a:off x="5945582" y="5599423"/>
              <a:ext cx="2641827" cy="1001494"/>
              <a:chOff x="2845897" y="4685012"/>
              <a:chExt cx="2726235" cy="1001494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3009373" y="5400340"/>
                <a:ext cx="2501594" cy="28616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Cambria" pitchFamily="18" charset="0"/>
                    <a:cs typeface="Times New Roman" pitchFamily="18" charset="0"/>
                    <a:hlinkClick r:id="rId7" action="ppaction://hlinkfile"/>
                  </a:rPr>
                  <a:t>programs.gov.ru</a:t>
                </a:r>
                <a:endParaRPr lang="ru-RU" sz="1600" dirty="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Box 29"/>
              <p:cNvSpPr txBox="1">
                <a:spLocks noChangeArrowheads="1"/>
              </p:cNvSpPr>
              <p:nvPr/>
            </p:nvSpPr>
            <p:spPr bwMode="auto">
              <a:xfrm>
                <a:off x="3500430" y="4729164"/>
                <a:ext cx="2071702" cy="474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2"/>
                    </a:solidFill>
                    <a:latin typeface="Franklin Gothic Book" pitchFamily="34" charset="0"/>
                  </a:defRPr>
                </a:lvl1pPr>
                <a:lvl2pPr>
                  <a:defRPr sz="2800">
                    <a:solidFill>
                      <a:schemeClr val="tx2"/>
                    </a:solidFill>
                    <a:latin typeface="Franklin Gothic Book" pitchFamily="34" charset="0"/>
                  </a:defRPr>
                </a:lvl2pPr>
                <a:lvl3pPr>
                  <a:defRPr sz="2400">
                    <a:solidFill>
                      <a:schemeClr val="tx2"/>
                    </a:solidFill>
                    <a:latin typeface="Franklin Gothic Book" pitchFamily="34" charset="0"/>
                  </a:defRPr>
                </a:lvl3pPr>
                <a:lvl4pPr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4pPr>
                <a:lvl5pPr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Wingdings 2" pitchFamily="18" charset="2"/>
                  <a:buChar char=""/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Wingdings 2" pitchFamily="18" charset="2"/>
                  <a:buChar char=""/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Wingdings 2" pitchFamily="18" charset="2"/>
                  <a:buChar char=""/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Wingdings 2" pitchFamily="18" charset="2"/>
                  <a:buChar char=""/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9pPr>
              </a:lstStyle>
              <a:p>
                <a:r>
                  <a:rPr lang="ru-RU" altLang="ru-RU" sz="900" dirty="0">
                    <a:solidFill>
                      <a:schemeClr val="tx1"/>
                    </a:solidFill>
                    <a:latin typeface="Arial" charset="0"/>
                  </a:rPr>
                  <a:t>Портал</a:t>
                </a:r>
              </a:p>
              <a:p>
                <a:r>
                  <a:rPr lang="ru-RU" altLang="ru-RU" sz="900" dirty="0">
                    <a:solidFill>
                      <a:schemeClr val="tx1"/>
                    </a:solidFill>
                    <a:latin typeface="Arial" charset="0"/>
                  </a:rPr>
                  <a:t>государственных программ</a:t>
                </a:r>
                <a:br>
                  <a:rPr lang="ru-RU" altLang="ru-RU" sz="900" dirty="0">
                    <a:solidFill>
                      <a:schemeClr val="tx1"/>
                    </a:solidFill>
                    <a:latin typeface="Arial" charset="0"/>
                  </a:rPr>
                </a:br>
                <a:r>
                  <a:rPr lang="ru-RU" altLang="ru-RU" sz="900" dirty="0">
                    <a:solidFill>
                      <a:schemeClr val="tx1"/>
                    </a:solidFill>
                    <a:latin typeface="Arial" charset="0"/>
                  </a:rPr>
                  <a:t>Российской Федерации</a:t>
                </a:r>
              </a:p>
            </p:txBody>
          </p:sp>
          <p:pic>
            <p:nvPicPr>
              <p:cNvPr id="29" name="Picture 4" descr="http://programs.gov.ru/Portal/img/what_is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5897" y="4685012"/>
                <a:ext cx="666748" cy="80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Группа 33"/>
            <p:cNvGrpSpPr>
              <a:grpSpLocks/>
            </p:cNvGrpSpPr>
            <p:nvPr/>
          </p:nvGrpSpPr>
          <p:grpSpPr bwMode="auto">
            <a:xfrm>
              <a:off x="595495" y="4663123"/>
              <a:ext cx="2499894" cy="778529"/>
              <a:chOff x="3024387" y="3405191"/>
              <a:chExt cx="2499894" cy="778529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3024387" y="3897555"/>
                <a:ext cx="2499894" cy="2861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Cambria" pitchFamily="18" charset="0"/>
                    <a:cs typeface="Times New Roman" pitchFamily="18" charset="0"/>
                    <a:hlinkClick r:id="rId9" action="ppaction://hlinkfile"/>
                  </a:rPr>
                  <a:t>economy.gov.ru</a:t>
                </a:r>
                <a:endParaRPr lang="ru-RU" dirty="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5" name="Picture 2" descr="http://economy.gov.ru/wps/wcm/connect/bb67127b-883a-4e74-9023-78b89d14ebdd/Minec_site_gerb.png?MOD=AJPERES&amp;CACHEID=bb67127b-883a-4e74-9023-78b89d14ebd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9493" y="3405191"/>
                <a:ext cx="523874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Box 32"/>
              <p:cNvSpPr txBox="1">
                <a:spLocks noChangeArrowheads="1"/>
              </p:cNvSpPr>
              <p:nvPr/>
            </p:nvSpPr>
            <p:spPr bwMode="auto">
              <a:xfrm>
                <a:off x="3571868" y="3425611"/>
                <a:ext cx="1928826" cy="603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2"/>
                    </a:solidFill>
                    <a:latin typeface="Franklin Gothic Book" pitchFamily="34" charset="0"/>
                  </a:defRPr>
                </a:lvl1pPr>
                <a:lvl2pPr>
                  <a:defRPr sz="2800">
                    <a:solidFill>
                      <a:schemeClr val="tx2"/>
                    </a:solidFill>
                    <a:latin typeface="Franklin Gothic Book" pitchFamily="34" charset="0"/>
                  </a:defRPr>
                </a:lvl2pPr>
                <a:lvl3pPr>
                  <a:defRPr sz="2400">
                    <a:solidFill>
                      <a:schemeClr val="tx2"/>
                    </a:solidFill>
                    <a:latin typeface="Franklin Gothic Book" pitchFamily="34" charset="0"/>
                  </a:defRPr>
                </a:lvl3pPr>
                <a:lvl4pPr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4pPr>
                <a:lvl5pPr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Wingdings 2" pitchFamily="18" charset="2"/>
                  <a:buChar char=""/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Wingdings 2" pitchFamily="18" charset="2"/>
                  <a:buChar char=""/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Wingdings 2" pitchFamily="18" charset="2"/>
                  <a:buChar char=""/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Wingdings 2" pitchFamily="18" charset="2"/>
                  <a:buChar char=""/>
                  <a:defRPr sz="2000">
                    <a:solidFill>
                      <a:schemeClr val="tx2"/>
                    </a:solidFill>
                    <a:latin typeface="Franklin Gothic Book" pitchFamily="34" charset="0"/>
                  </a:defRPr>
                </a:lvl9pPr>
              </a:lstStyle>
              <a:p>
                <a:r>
                  <a:rPr lang="ru-RU" altLang="ru-RU" sz="900" dirty="0">
                    <a:solidFill>
                      <a:schemeClr val="tx1"/>
                    </a:solidFill>
                    <a:latin typeface="Arial" charset="0"/>
                  </a:rPr>
                  <a:t>Министерство экономического </a:t>
                </a:r>
              </a:p>
              <a:p>
                <a:r>
                  <a:rPr lang="ru-RU" altLang="ru-RU" sz="900" dirty="0">
                    <a:solidFill>
                      <a:schemeClr val="tx1"/>
                    </a:solidFill>
                    <a:latin typeface="Arial" charset="0"/>
                  </a:rPr>
                  <a:t>развития Российской Федерации</a:t>
                </a:r>
              </a:p>
              <a:p>
                <a:r>
                  <a:rPr lang="ru-RU" altLang="ru-RU" sz="900" dirty="0">
                    <a:solidFill>
                      <a:schemeClr val="tx1"/>
                    </a:solidFill>
                    <a:latin typeface="Arial" charset="0"/>
                  </a:rPr>
                  <a:t>Минэкономразвития России</a:t>
                </a:r>
                <a:endParaRPr lang="ru-RU" altLang="ru-RU" sz="900" dirty="0">
                  <a:solidFill>
                    <a:schemeClr val="tx1"/>
                  </a:solidFill>
                  <a:latin typeface="Arial" charset="0"/>
                  <a:hlinkClick r:id="rId11"/>
                </a:endParaRPr>
              </a:p>
              <a:p>
                <a:endParaRPr lang="ru-RU" altLang="ru-RU" sz="9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465"/>
            <a:stretch/>
          </p:blipFill>
          <p:spPr bwMode="auto">
            <a:xfrm>
              <a:off x="3347208" y="4319742"/>
              <a:ext cx="2590800" cy="54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Группа 42"/>
            <p:cNvGrpSpPr>
              <a:grpSpLocks/>
            </p:cNvGrpSpPr>
            <p:nvPr/>
          </p:nvGrpSpPr>
          <p:grpSpPr bwMode="auto">
            <a:xfrm>
              <a:off x="6072199" y="4472618"/>
              <a:ext cx="2485769" cy="1093408"/>
              <a:chOff x="6286512" y="714356"/>
              <a:chExt cx="2266436" cy="1093408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6338866" y="1521599"/>
                <a:ext cx="2214082" cy="2861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1600" dirty="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3" name="Picture 10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6512" y="714356"/>
                <a:ext cx="2195513" cy="80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Группа 46"/>
            <p:cNvGrpSpPr>
              <a:grpSpLocks/>
            </p:cNvGrpSpPr>
            <p:nvPr/>
          </p:nvGrpSpPr>
          <p:grpSpPr bwMode="auto">
            <a:xfrm>
              <a:off x="6072195" y="3417406"/>
              <a:ext cx="2362287" cy="991910"/>
              <a:chOff x="6286512" y="1921120"/>
              <a:chExt cx="2219119" cy="991910"/>
            </a:xfrm>
          </p:grpSpPr>
          <p:pic>
            <p:nvPicPr>
              <p:cNvPr id="20" name="Picture 1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6512" y="1921120"/>
                <a:ext cx="2214578" cy="746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6290347" y="2626864"/>
                <a:ext cx="2215284" cy="28616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Georgia" pitchFamily="18" charset="0"/>
                    <a:hlinkClick r:id="rId15"/>
                  </a:rPr>
                  <a:t>www.astrobl.ru</a:t>
                </a:r>
                <a:endParaRPr lang="ru-RU" sz="1600" dirty="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" name="Группа 45"/>
            <p:cNvGrpSpPr>
              <a:grpSpLocks/>
            </p:cNvGrpSpPr>
            <p:nvPr/>
          </p:nvGrpSpPr>
          <p:grpSpPr bwMode="auto">
            <a:xfrm>
              <a:off x="3358401" y="2113143"/>
              <a:ext cx="5357850" cy="1302856"/>
              <a:chOff x="715195" y="4509529"/>
              <a:chExt cx="5357850" cy="1302856"/>
            </a:xfrm>
          </p:grpSpPr>
          <p:pic>
            <p:nvPicPr>
              <p:cNvPr id="18" name="Picture 1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195" y="4509529"/>
                <a:ext cx="5357850" cy="1171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3035815" y="5551664"/>
                <a:ext cx="2857624" cy="26072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179424"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Cambria" pitchFamily="18" charset="0"/>
                    <a:hlinkClick r:id="rId17"/>
                  </a:rPr>
                  <a:t>www.bus.gov.ru</a:t>
                </a:r>
                <a:endParaRPr lang="ru-RU" sz="1600" dirty="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03" r="56444" b="74222"/>
            <a:stretch>
              <a:fillRect/>
            </a:stretch>
          </p:blipFill>
          <p:spPr bwMode="auto">
            <a:xfrm>
              <a:off x="654196" y="5673623"/>
              <a:ext cx="2556000" cy="647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11" y="4964373"/>
            <a:ext cx="2645912" cy="84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 descr="C:\Users\Ирина Прохорова\Desktop\logo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93" y="2540224"/>
            <a:ext cx="2548922" cy="61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 bwMode="auto">
          <a:xfrm>
            <a:off x="433555" y="5924146"/>
            <a:ext cx="2572832" cy="3064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mbria" pitchFamily="18" charset="0"/>
                <a:cs typeface="Times New Roman" pitchFamily="18" charset="0"/>
                <a:hlinkClick r:id="rId21"/>
              </a:rPr>
              <a:t>https://minfin.gov.ru/</a:t>
            </a:r>
            <a:endParaRPr lang="ru-RU" dirty="0">
              <a:solidFill>
                <a:schemeClr val="bg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324537" y="5862231"/>
            <a:ext cx="2534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2"/>
              </a:rPr>
              <a:t>https://minec.astrobl.ru/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133513" y="4714897"/>
            <a:ext cx="2565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3"/>
              </a:rPr>
              <a:t>https://minfin.astrobl.ru/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3305454" y="3249327"/>
            <a:ext cx="2572832" cy="3064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ambria" pitchFamily="18" charset="0"/>
                <a:cs typeface="Times New Roman" pitchFamily="18" charset="0"/>
                <a:hlinkClick r:id="rId24"/>
              </a:rPr>
              <a:t>https://open.midural.ru/</a:t>
            </a:r>
            <a:endParaRPr lang="ru-RU" sz="1600" dirty="0">
              <a:solidFill>
                <a:schemeClr val="bg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3332856" y="4375088"/>
            <a:ext cx="2572832" cy="3064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Cambria" pitchFamily="18" charset="0"/>
                <a:cs typeface="Times New Roman" pitchFamily="18" charset="0"/>
                <a:hlinkClick r:id="rId25"/>
              </a:rPr>
              <a:t>https://roskazna.gov.ru/</a:t>
            </a:r>
            <a:endParaRPr lang="ru-RU" sz="1400" dirty="0">
              <a:solidFill>
                <a:schemeClr val="bg1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44" name="Группа 1"/>
          <p:cNvGrpSpPr>
            <a:grpSpLocks/>
          </p:cNvGrpSpPr>
          <p:nvPr/>
        </p:nvGrpSpPr>
        <p:grpSpPr bwMode="auto">
          <a:xfrm>
            <a:off x="526470" y="57679"/>
            <a:ext cx="8491287" cy="6740378"/>
            <a:chOff x="355742" y="28752"/>
            <a:chExt cx="8490941" cy="6739618"/>
          </a:xfrm>
          <a:solidFill>
            <a:srgbClr val="00B0F0"/>
          </a:solidFill>
        </p:grpSpPr>
        <p:grpSp>
          <p:nvGrpSpPr>
            <p:cNvPr id="45" name="Группа 2"/>
            <p:cNvGrpSpPr>
              <a:grpSpLocks/>
            </p:cNvGrpSpPr>
            <p:nvPr/>
          </p:nvGrpSpPr>
          <p:grpSpPr bwMode="auto">
            <a:xfrm>
              <a:off x="355742" y="28752"/>
              <a:ext cx="8490941" cy="6739618"/>
              <a:chOff x="355742" y="28752"/>
              <a:chExt cx="8490941" cy="6739618"/>
            </a:xfrm>
            <a:grpFill/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55742" y="6448222"/>
                <a:ext cx="6378619" cy="320148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</a:t>
                </a:r>
                <a:r>
                  <a:rPr lang="ru-RU" sz="15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ГРАЖДАН</a:t>
                </a:r>
                <a:endParaRPr lang="ru-RU" sz="15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740335" y="44624"/>
                <a:ext cx="1106348" cy="4000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621063" y="28752"/>
                <a:ext cx="6009032" cy="24389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 smtClean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ФИНАНСОВАЯ ГРАМОТНОСТЬ НАСЕЛЕНИЯ</a:t>
                </a:r>
                <a:endParaRPr lang="ru-RU" sz="1600" dirty="0">
                  <a:latin typeface="Bookman Old Style" panose="02050604050505020204" pitchFamily="18" charset="0"/>
                  <a:ea typeface="Batang" panose="02030600000101010101" pitchFamily="18" charset="-127"/>
                </a:endParaRPr>
              </a:p>
            </p:txBody>
          </p:sp>
        </p:grpSp>
        <p:pic>
          <p:nvPicPr>
            <p:cNvPr id="46" name="Picture 10" descr="http://www.troick.su/Upload/images/preview.png">
              <a:hlinkClick r:id="rId2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7649851" y="90657"/>
              <a:ext cx="174618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33395" y="6298134"/>
            <a:ext cx="559865" cy="55986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" y="32369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6899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 animBg="1"/>
      <p:bldP spid="40" grpId="0"/>
      <p:bldP spid="41" grpId="0"/>
      <p:bldP spid="42" grpId="0" animBg="1"/>
      <p:bldP spid="4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179388" y="835025"/>
            <a:ext cx="5597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финансового управления администрации муниципального образования «Приволжский муниципальный район Астраханской области</a:t>
            </a:r>
            <a:endParaRPr lang="ru-RU" altLang="en-US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Исламгазиева Ильмира Чингисовна</a:t>
            </a:r>
            <a:endParaRPr lang="ru-RU" altLang="en-US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539" name="Группа 6"/>
          <p:cNvGrpSpPr>
            <a:grpSpLocks/>
          </p:cNvGrpSpPr>
          <p:nvPr/>
        </p:nvGrpSpPr>
        <p:grpSpPr bwMode="auto">
          <a:xfrm>
            <a:off x="746466" y="44450"/>
            <a:ext cx="7975259" cy="6695889"/>
            <a:chOff x="746051" y="44624"/>
            <a:chExt cx="7975653" cy="6695134"/>
          </a:xfrm>
        </p:grpSpPr>
        <p:grpSp>
          <p:nvGrpSpPr>
            <p:cNvPr id="65546" name="Группа 7"/>
            <p:cNvGrpSpPr>
              <a:grpSpLocks/>
            </p:cNvGrpSpPr>
            <p:nvPr/>
          </p:nvGrpSpPr>
          <p:grpSpPr bwMode="auto">
            <a:xfrm>
              <a:off x="746051" y="44624"/>
              <a:ext cx="7975653" cy="6695134"/>
              <a:chOff x="746051" y="44624"/>
              <a:chExt cx="7975653" cy="6695134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746051" y="6419610"/>
                <a:ext cx="6378619" cy="320148"/>
              </a:xfrm>
              <a:prstGeom prst="rect">
                <a:avLst/>
              </a:prstGeom>
              <a:solidFill>
                <a:srgbClr val="0594FF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615162" y="44624"/>
                <a:ext cx="1106542" cy="40000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</p:txBody>
          </p:sp>
        </p:grpSp>
        <p:pic>
          <p:nvPicPr>
            <p:cNvPr id="9" name="Picture 10" descr="http://www.troick.su/Upload/images/preview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51641" y="90657"/>
              <a:ext cx="176222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540" name="Picture 2" descr="https://im0-tub-ru.yandex.net/i?id=e9fa8246e671ef73b3e5305d167bca32-l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79" y="641267"/>
            <a:ext cx="2604026" cy="177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46466" y="27275"/>
            <a:ext cx="5514523" cy="66808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Bookman Old Style" panose="02050604050505020204" pitchFamily="18" charset="0"/>
                <a:ea typeface="Batang" panose="02030600000101010101" pitchFamily="18" charset="-127"/>
              </a:rPr>
              <a:t>КОНТАКТНАЯ ИНФОРМАЦИЯ</a:t>
            </a:r>
          </a:p>
        </p:txBody>
      </p:sp>
      <p:sp>
        <p:nvSpPr>
          <p:cNvPr id="65544" name="TextBox 18"/>
          <p:cNvSpPr txBox="1">
            <a:spLocks noChangeArrowheads="1"/>
          </p:cNvSpPr>
          <p:nvPr/>
        </p:nvSpPr>
        <p:spPr bwMode="auto">
          <a:xfrm>
            <a:off x="539750" y="2276475"/>
            <a:ext cx="7848674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 altLang="en-US" sz="1400" i="1" dirty="0">
              <a:latin typeface="Century Schoolbook" panose="02040604050505020304" pitchFamily="18" charset="0"/>
            </a:endParaRPr>
          </a:p>
          <a:p>
            <a:pPr algn="ctr"/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416450, Астраханская область, Приволжский район, с.Началово, ул.</a:t>
            </a:r>
            <a:r>
              <a:rPr lang="en-US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 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Ленина, дом 46</a:t>
            </a:r>
            <a:endParaRPr lang="ru-RU" altLang="en-US" sz="2000" i="1" dirty="0">
              <a:solidFill>
                <a:srgbClr val="E509B6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ru-RU" altLang="en-US" sz="2000" i="1" dirty="0">
                <a:solidFill>
                  <a:srgbClr val="E509B6"/>
                </a:solidFill>
                <a:latin typeface="Century Schoolbook" panose="02040604050505020304" pitchFamily="18" charset="0"/>
              </a:rPr>
              <a:t>эл. почта: </a:t>
            </a:r>
            <a:r>
              <a:rPr lang="en-US" altLang="en-US" sz="2000" i="1" dirty="0" smtClean="0">
                <a:solidFill>
                  <a:srgbClr val="0000FF"/>
                </a:solidFill>
                <a:latin typeface="Century Schoolbook" panose="02040604050505020304" pitchFamily="18" charset="0"/>
              </a:rPr>
              <a:t>privolg</a:t>
            </a:r>
            <a:r>
              <a:rPr lang="en-US" altLang="en-US" sz="2000" i="1" dirty="0" smtClean="0">
                <a:solidFill>
                  <a:srgbClr val="0000FF"/>
                </a:solidFill>
                <a:latin typeface="Century Schoolbook" panose="02040604050505020304" pitchFamily="18" charset="0"/>
                <a:hlinkClick r:id="rId6"/>
              </a:rPr>
              <a:t>@mail.ru</a:t>
            </a:r>
            <a:endParaRPr lang="en-US" altLang="en-US" sz="2000" i="1" dirty="0">
              <a:solidFill>
                <a:srgbClr val="0000FF"/>
              </a:solidFill>
              <a:latin typeface="Century Schoolbook" panose="02040604050505020304" pitchFamily="18" charset="0"/>
            </a:endParaRPr>
          </a:p>
          <a:p>
            <a:pPr algn="ctr"/>
            <a:endParaRPr lang="ru-RU" altLang="en-US" sz="2000" i="1" dirty="0">
              <a:solidFill>
                <a:srgbClr val="E509B6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ru-RU" altLang="en-US" sz="2000" i="1" dirty="0">
                <a:solidFill>
                  <a:srgbClr val="E509B6"/>
                </a:solidFill>
                <a:latin typeface="Century Schoolbook" panose="02040604050505020304" pitchFamily="18" charset="0"/>
              </a:rPr>
              <a:t>Понедельник-Пятница</a:t>
            </a:r>
          </a:p>
          <a:p>
            <a:pPr algn="ctr"/>
            <a:r>
              <a:rPr lang="ru-RU" altLang="en-US" sz="2000" i="1" dirty="0">
                <a:solidFill>
                  <a:srgbClr val="E509B6"/>
                </a:solidFill>
                <a:latin typeface="Century Schoolbook" panose="02040604050505020304" pitchFamily="18" charset="0"/>
              </a:rPr>
              <a:t>с 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8.</a:t>
            </a:r>
            <a:r>
              <a:rPr lang="en-US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15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 </a:t>
            </a:r>
            <a:r>
              <a:rPr lang="ru-RU" altLang="en-US" sz="2000" i="1" dirty="0">
                <a:solidFill>
                  <a:srgbClr val="E509B6"/>
                </a:solidFill>
                <a:latin typeface="Century Schoolbook" panose="02040604050505020304" pitchFamily="18" charset="0"/>
              </a:rPr>
              <a:t>-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1</a:t>
            </a:r>
            <a:r>
              <a:rPr lang="en-US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6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.30</a:t>
            </a:r>
            <a:endParaRPr lang="ru-RU" altLang="en-US" sz="2000" i="1" dirty="0">
              <a:solidFill>
                <a:srgbClr val="E509B6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ru-RU" altLang="en-US" sz="2000" i="1" dirty="0">
                <a:solidFill>
                  <a:srgbClr val="E509B6"/>
                </a:solidFill>
                <a:latin typeface="Century Schoolbook" panose="02040604050505020304" pitchFamily="18" charset="0"/>
              </a:rPr>
              <a:t>обед с 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12.</a:t>
            </a:r>
            <a:r>
              <a:rPr lang="en-US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0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0 </a:t>
            </a:r>
            <a:r>
              <a:rPr lang="ru-RU" altLang="en-US" sz="2000" i="1" dirty="0">
                <a:solidFill>
                  <a:srgbClr val="E509B6"/>
                </a:solidFill>
                <a:latin typeface="Century Schoolbook" panose="02040604050505020304" pitchFamily="18" charset="0"/>
              </a:rPr>
              <a:t>-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1</a:t>
            </a:r>
            <a:r>
              <a:rPr lang="en-US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3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.00</a:t>
            </a:r>
            <a:endParaRPr lang="ru-RU" altLang="en-US" sz="2000" i="1" dirty="0">
              <a:solidFill>
                <a:srgbClr val="E509B6"/>
              </a:solidFill>
              <a:latin typeface="Century Schoolbook" panose="02040604050505020304" pitchFamily="18" charset="0"/>
            </a:endParaRPr>
          </a:p>
          <a:p>
            <a:pPr algn="ctr"/>
            <a:endParaRPr lang="ru-RU" altLang="en-US" sz="2000" i="1" dirty="0">
              <a:solidFill>
                <a:srgbClr val="E509B6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тел</a:t>
            </a:r>
            <a:r>
              <a:rPr lang="ru-RU" altLang="en-US" sz="2000" i="1" dirty="0">
                <a:solidFill>
                  <a:srgbClr val="E509B6"/>
                </a:solidFill>
                <a:latin typeface="Century Schoolbook" panose="02040604050505020304" pitchFamily="18" charset="0"/>
              </a:rPr>
              <a:t>. (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8-</a:t>
            </a:r>
            <a:r>
              <a:rPr lang="en-US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8512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)</a:t>
            </a:r>
            <a:r>
              <a:rPr lang="en-US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 49 -57-43</a:t>
            </a:r>
            <a:r>
              <a:rPr lang="ru-RU" altLang="en-US" sz="2000" i="1" dirty="0" smtClean="0">
                <a:solidFill>
                  <a:srgbClr val="E509B6"/>
                </a:solidFill>
                <a:latin typeface="Century Schoolbook" panose="02040604050505020304" pitchFamily="18" charset="0"/>
              </a:rPr>
              <a:t> </a:t>
            </a:r>
            <a:endParaRPr lang="ru-RU" altLang="en-US" sz="2000" i="1" dirty="0">
              <a:solidFill>
                <a:srgbClr val="E509B6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00" y="6170764"/>
            <a:ext cx="559865" cy="559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17" grpId="0" animBg="1"/>
      <p:bldP spid="6554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907775" y="549275"/>
            <a:ext cx="708238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7600" b="1" dirty="0">
                <a:solidFill>
                  <a:srgbClr val="00B0F0"/>
                </a:solidFill>
                <a:latin typeface="Bookman Old Style" panose="02050604050505020204" pitchFamily="18" charset="0"/>
              </a:rPr>
              <a:t>СПАСИБО </a:t>
            </a:r>
          </a:p>
          <a:p>
            <a:pPr algn="ctr"/>
            <a:r>
              <a:rPr lang="ru-RU" altLang="en-US" sz="7600" b="1" dirty="0">
                <a:solidFill>
                  <a:srgbClr val="00B0F0"/>
                </a:solidFill>
                <a:latin typeface="Bookman Old Style" panose="02050604050505020204" pitchFamily="18" charset="0"/>
              </a:rPr>
              <a:t>ЗА </a:t>
            </a:r>
          </a:p>
          <a:p>
            <a:pPr algn="ctr"/>
            <a:r>
              <a:rPr lang="ru-RU" altLang="en-US" sz="76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ВНИМАНИЕ !</a:t>
            </a:r>
            <a:endParaRPr lang="ru-RU" altLang="en-US" sz="7600" b="1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179389" y="4581525"/>
            <a:ext cx="88328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РАЗРАБОТАНА</a:t>
            </a:r>
          </a:p>
          <a:p>
            <a:pPr algn="ctr"/>
            <a:r>
              <a:rPr lang="ru-RU" alt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ФИНАНСОВЫМ УПРАВЛЕНИЕМ</a:t>
            </a:r>
          </a:p>
          <a:p>
            <a:pPr algn="ctr"/>
            <a:r>
              <a:rPr lang="ru-RU" alt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</a:t>
            </a:r>
            <a:r>
              <a:rPr lang="ru-RU" alt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alt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«ПРИВОЛЖСКИЙ МУНИЦИПАЛЬНЫЙ РАЙОН АСТРАХАНСКОЙ ОБЛАСТИ» </a:t>
            </a:r>
            <a:endParaRPr lang="ru-RU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95" y="6298134"/>
            <a:ext cx="559865" cy="559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540322" y="6536524"/>
            <a:ext cx="6378304" cy="320184"/>
          </a:xfrm>
          <a:prstGeom prst="rect">
            <a:avLst/>
          </a:prstGeom>
          <a:solidFill>
            <a:srgbClr val="0594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latin typeface="Bookman Old Style" panose="02050604050505020204" pitchFamily="18" charset="0"/>
                <a:ea typeface="Batang" panose="02030600000101010101" pitchFamily="18" charset="-127"/>
              </a:rPr>
              <a:t>БЮДЖЕТ ДЛЯ ГРАЖДАН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build="allAtOnce"/>
      <p:bldP spid="665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03250"/>
            <a:ext cx="123031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0200" y="838200"/>
            <a:ext cx="7332663" cy="63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  <a:cs typeface="Times New Roman" pitchFamily="18" charset="0"/>
              </a:rPr>
              <a:t>Бюджет</a:t>
            </a:r>
            <a:r>
              <a:rPr lang="ru-RU" sz="1600" dirty="0">
                <a:solidFill>
                  <a:schemeClr val="tx1"/>
                </a:solidFill>
                <a:latin typeface="Century Schoolbook" panose="02040604050505020304" pitchFamily="18" charset="0"/>
                <a:cs typeface="Times New Roman" pitchFamily="18" charset="0"/>
              </a:rPr>
              <a:t> - в переводе со старонормандского </a:t>
            </a:r>
            <a:r>
              <a:rPr lang="en-US" sz="1600" dirty="0">
                <a:solidFill>
                  <a:schemeClr val="tx1"/>
                </a:solidFill>
                <a:latin typeface="Century Schoolbook" panose="02040604050505020304" pitchFamily="18" charset="0"/>
                <a:cs typeface="Times New Roman" pitchFamily="18" charset="0"/>
              </a:rPr>
              <a:t>bougette </a:t>
            </a:r>
            <a:r>
              <a:rPr lang="ru-RU" sz="1600" dirty="0">
                <a:solidFill>
                  <a:schemeClr val="tx1"/>
                </a:solidFill>
                <a:latin typeface="Century Schoolbook" panose="02040604050505020304" pitchFamily="18" charset="0"/>
                <a:cs typeface="Times New Roman" pitchFamily="18" charset="0"/>
              </a:rPr>
              <a:t>– это сумка, </a:t>
            </a:r>
            <a:r>
              <a:rPr lang="ru-RU" sz="1600" dirty="0" smtClean="0">
                <a:solidFill>
                  <a:schemeClr val="tx1"/>
                </a:solidFill>
                <a:latin typeface="Century Schoolbook" panose="02040604050505020304" pitchFamily="18" charset="0"/>
                <a:cs typeface="Times New Roman" pitchFamily="18" charset="0"/>
              </a:rPr>
              <a:t>кошелёк</a:t>
            </a:r>
            <a:r>
              <a:rPr lang="ru-RU" sz="1600" dirty="0">
                <a:solidFill>
                  <a:schemeClr val="tx1"/>
                </a:solidFill>
                <a:latin typeface="Century Schoolbook" panose="02040604050505020304" pitchFamily="18" charset="0"/>
                <a:cs typeface="Times New Roman" pitchFamily="18" charset="0"/>
              </a:rPr>
              <a:t>, мешок с деньгами.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038" y="1639888"/>
            <a:ext cx="7392987" cy="69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Бюджет</a:t>
            </a:r>
            <a:r>
              <a:rPr lang="ru-RU" sz="1600" dirty="0">
                <a:solidFill>
                  <a:schemeClr val="tx1"/>
                </a:solidFill>
                <a:latin typeface="Century Schoolbook" panose="02040604050505020304" pitchFamily="18" charset="0"/>
              </a:rPr>
              <a:t> – это схема расходов и доходов определенного лица, бизнеса, семьи или государства, которая утверждается строго на определенный период времени.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950" y="2511425"/>
            <a:ext cx="3743325" cy="2501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Государственный бюджет</a:t>
            </a:r>
            <a:r>
              <a:rPr lang="ru-RU" sz="1400" dirty="0">
                <a:solidFill>
                  <a:schemeClr val="tx1"/>
                </a:solidFill>
                <a:latin typeface="Century Schoolbook" panose="02040604050505020304" pitchFamily="18" charset="0"/>
              </a:rPr>
              <a:t> – это важнейший документ, который состоит из целого ряда финансовых смет различных ведомств, служб и государственных программ. Именно в нем определяются те потребности, которые подлежат удовлетворению за счет денежных средств государственной казны. Также в бюджете указываются основные источники и ожидаемые поступления в казну государства. </a:t>
            </a:r>
          </a:p>
        </p:txBody>
      </p:sp>
      <p:sp>
        <p:nvSpPr>
          <p:cNvPr id="6" name="Shape 46"/>
          <p:cNvSpPr txBox="1">
            <a:spLocks/>
          </p:cNvSpPr>
          <p:nvPr/>
        </p:nvSpPr>
        <p:spPr>
          <a:xfrm>
            <a:off x="-28575" y="5229225"/>
            <a:ext cx="8048625" cy="1008063"/>
          </a:xfrm>
          <a:prstGeom prst="rect">
            <a:avLst/>
          </a:prstGeom>
        </p:spPr>
        <p:txBody>
          <a:bodyPr/>
          <a:lstStyle>
            <a:lvl1pPr algn="ctr" defTabSz="800100">
              <a:defRPr sz="100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  <a:lvl2pPr indent="228600" algn="ctr" defTabSz="800100">
              <a:defRPr sz="100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2pPr>
            <a:lvl3pPr indent="457200" algn="ctr" defTabSz="800100">
              <a:defRPr sz="100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3pPr>
            <a:lvl4pPr indent="685800" algn="ctr" defTabSz="800100">
              <a:defRPr sz="100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4pPr>
            <a:lvl5pPr indent="914400" algn="ctr" defTabSz="800100">
              <a:defRPr sz="100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5pPr>
            <a:lvl6pPr indent="1143000" algn="ctr" defTabSz="800100">
              <a:defRPr sz="100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6pPr>
            <a:lvl7pPr indent="1371600" algn="ctr" defTabSz="800100">
              <a:defRPr sz="100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7pPr>
            <a:lvl8pPr indent="1600200" algn="ctr" defTabSz="800100">
              <a:defRPr sz="100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8pPr>
            <a:lvl9pPr indent="1828800" algn="ctr" defTabSz="800100">
              <a:defRPr sz="100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effectLst/>
                <a:latin typeface="Century Schoolbook" panose="02040604050505020304" pitchFamily="18" charset="0"/>
              </a:rPr>
              <a:t>Граждане – </a:t>
            </a:r>
            <a:r>
              <a:rPr lang="ru-RU" sz="1400" dirty="0">
                <a:solidFill>
                  <a:schemeClr val="tx1"/>
                </a:solidFill>
                <a:effectLst/>
                <a:latin typeface="Century Schoolbook" panose="02040604050505020304" pitchFamily="18" charset="0"/>
              </a:rPr>
              <a:t>и как налогоплательщики, и как потребители общественных услуг –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</a:t>
            </a:r>
            <a:endParaRPr lang="ru-RU" sz="1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199" name="Shape 46"/>
          <p:cNvSpPr txBox="1">
            <a:spLocks/>
          </p:cNvSpPr>
          <p:nvPr/>
        </p:nvSpPr>
        <p:spPr bwMode="auto">
          <a:xfrm>
            <a:off x="6297613" y="2678113"/>
            <a:ext cx="2811462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2286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4572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6858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914400" defTabSz="800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914400" defTabSz="800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914400" defTabSz="800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914400" defTabSz="800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914400" defTabSz="800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en-US" sz="1400" b="1" dirty="0">
                <a:latin typeface="Century Schoolbook" panose="02040604050505020304" pitchFamily="18" charset="0"/>
                <a:sym typeface="Baskerville"/>
              </a:rPr>
              <a:t>Бюджет муниципального образования </a:t>
            </a:r>
            <a:r>
              <a:rPr lang="ru-RU" altLang="en-US" sz="1400" dirty="0">
                <a:latin typeface="Century Schoolbook" panose="02040604050505020304" pitchFamily="18" charset="0"/>
                <a:sym typeface="Baskerville"/>
              </a:rPr>
              <a:t>– это форма образования и расходования денежных средств, предназначенных для обеспечения задач и функций, отнесенных к предметам ведения местного самоуправления</a:t>
            </a:r>
          </a:p>
        </p:txBody>
      </p:sp>
      <p:pic>
        <p:nvPicPr>
          <p:cNvPr id="8200" name="Picture 8" descr="http://moncspn.ucoz.ru/Img/vo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5229225"/>
            <a:ext cx="10556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3" name="Группа 16"/>
          <p:cNvGrpSpPr>
            <a:grpSpLocks/>
          </p:cNvGrpSpPr>
          <p:nvPr/>
        </p:nvGrpSpPr>
        <p:grpSpPr bwMode="auto">
          <a:xfrm>
            <a:off x="703635" y="47625"/>
            <a:ext cx="8342696" cy="6765925"/>
            <a:chOff x="728279" y="44624"/>
            <a:chExt cx="8342695" cy="6765162"/>
          </a:xfrm>
          <a:solidFill>
            <a:srgbClr val="00B0F0"/>
          </a:solidFill>
        </p:grpSpPr>
        <p:grpSp>
          <p:nvGrpSpPr>
            <p:cNvPr id="8205" name="Группа 17"/>
            <p:cNvGrpSpPr>
              <a:grpSpLocks/>
            </p:cNvGrpSpPr>
            <p:nvPr/>
          </p:nvGrpSpPr>
          <p:grpSpPr bwMode="auto">
            <a:xfrm>
              <a:off x="728279" y="44624"/>
              <a:ext cx="8342695" cy="6765162"/>
              <a:chOff x="728279" y="44624"/>
              <a:chExt cx="8342695" cy="6765162"/>
            </a:xfrm>
            <a:grpFill/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831071" y="6489638"/>
                <a:ext cx="6378619" cy="320148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728279" y="44624"/>
                <a:ext cx="5283880" cy="5486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Понятие бюджет</a:t>
                </a:r>
              </a:p>
            </p:txBody>
          </p:sp>
        </p:grpSp>
        <p:pic>
          <p:nvPicPr>
            <p:cNvPr id="19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  <p:pic>
          <p:nvPicPr>
            <p:cNvPr id="20" name="Picture 10" descr="http://www.troick.su/Upload/images/preview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</p:grpSp>
      <p:pic>
        <p:nvPicPr>
          <p:cNvPr id="30" name="Рисунок 29" descr="budg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86948" y="2492375"/>
            <a:ext cx="2767385" cy="2119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1560" cy="56968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1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323850" y="5753100"/>
            <a:ext cx="878522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Sylfaen" panose="010A0502050306030303" pitchFamily="18" charset="0"/>
                <a:cs typeface="Times New Roman" pitchFamily="18" charset="0"/>
              </a:rPr>
              <a:t>Все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звенья соответствующих бюджетных систем самостоятельны, т.е. принимаются соответствующими региональными и местными органами управления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21" name="Группа 34"/>
          <p:cNvGrpSpPr>
            <a:grpSpLocks/>
          </p:cNvGrpSpPr>
          <p:nvPr/>
        </p:nvGrpSpPr>
        <p:grpSpPr bwMode="auto">
          <a:xfrm>
            <a:off x="746466" y="0"/>
            <a:ext cx="8099376" cy="6803061"/>
            <a:chOff x="971599" y="44624"/>
            <a:chExt cx="8099375" cy="6802294"/>
          </a:xfrm>
        </p:grpSpPr>
        <p:grpSp>
          <p:nvGrpSpPr>
            <p:cNvPr id="9223" name="Группа 35"/>
            <p:cNvGrpSpPr>
              <a:grpSpLocks/>
            </p:cNvGrpSpPr>
            <p:nvPr/>
          </p:nvGrpSpPr>
          <p:grpSpPr bwMode="auto">
            <a:xfrm>
              <a:off x="971599" y="44624"/>
              <a:ext cx="8099375" cy="6802294"/>
              <a:chOff x="971599" y="44624"/>
              <a:chExt cx="8099375" cy="6802294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94146" y="6526770"/>
                <a:ext cx="6378619" cy="32014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71599" y="44624"/>
                <a:ext cx="5040560" cy="5486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Виды бюджетов</a:t>
                </a:r>
              </a:p>
            </p:txBody>
          </p:sp>
        </p:grpSp>
        <p:pic>
          <p:nvPicPr>
            <p:cNvPr id="37" name="Picture 10" descr="http://www.troick.su/Upload/images/preview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http://www.troick.su/Upload/images/preview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TextBox 38"/>
          <p:cNvSpPr txBox="1"/>
          <p:nvPr/>
        </p:nvSpPr>
        <p:spPr>
          <a:xfrm>
            <a:off x="497637" y="908720"/>
            <a:ext cx="1969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90512" y="1013702"/>
            <a:ext cx="46134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государственных внебюджетных фондов РФ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7637" y="1551572"/>
            <a:ext cx="1981927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СУБЪЕКТОВ РОССИЙСКОЙ ФЕДЕРАЦИИ 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134" y="3224528"/>
            <a:ext cx="2304256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БЮДЖЕТЫ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11765" y="1588201"/>
            <a:ext cx="459223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территориальных </a:t>
            </a:r>
            <a:r>
              <a:rPr 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внебюджетных фондов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3850" y="4422301"/>
            <a:ext cx="4752206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муниципальных районов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бюджеты муниципальных округов, бюджеты городских округов, бюджеты городских округов с внутригородским делением, бюджеты внутригородских муниципальных образований городов федерального значения Москвы, Санкт-Петербурга и </a:t>
            </a:r>
            <a:r>
              <a:rPr 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Севастополя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Овальная выноска 49"/>
          <p:cNvSpPr/>
          <p:nvPr/>
        </p:nvSpPr>
        <p:spPr>
          <a:xfrm flipH="1">
            <a:off x="112302" y="2741640"/>
            <a:ext cx="1763688" cy="1451875"/>
          </a:xfrm>
          <a:prstGeom prst="wedgeEllipseCallout">
            <a:avLst>
              <a:gd name="adj1" fmla="val -46840"/>
              <a:gd name="adj2" fmla="val 62801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МО «Приволжский муниципальный район Астраханской области»</a:t>
            </a:r>
            <a:endParaRPr lang="ru-RU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22604" y="4934296"/>
            <a:ext cx="2425861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и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поселений, 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внутригородских районов</a:t>
            </a:r>
          </a:p>
        </p:txBody>
      </p:sp>
      <p:sp>
        <p:nvSpPr>
          <p:cNvPr id="56" name="Прямоугольная выноска 55"/>
          <p:cNvSpPr/>
          <p:nvPr/>
        </p:nvSpPr>
        <p:spPr>
          <a:xfrm>
            <a:off x="6207119" y="2486238"/>
            <a:ext cx="2757369" cy="2114683"/>
          </a:xfrm>
          <a:prstGeom prst="wedgeRect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МО поселений: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Бирюковский сельсовет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Евпраксинский сельсовета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Село Карагали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Килинчинский сельсовет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Началовский сельсовет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Новорычинский сельсовет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Село Осыпной Бугор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Село Растопуловка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Татаробашмаковский сельсовет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Трехпротокский сельсовет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Фунтовский сельсовет</a:t>
            </a:r>
          </a:p>
          <a:p>
            <a:pPr marL="342900" indent="-3429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Яксатовский сельсовет</a:t>
            </a:r>
          </a:p>
          <a:p>
            <a:pPr marL="342900" indent="-342900" algn="ctr">
              <a:buAutoNum type="arabicPeriod"/>
            </a:pP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8"/>
          <p:cNvSpPr txBox="1">
            <a:spLocks noChangeArrowheads="1"/>
          </p:cNvSpPr>
          <p:nvPr/>
        </p:nvSpPr>
        <p:spPr bwMode="auto">
          <a:xfrm>
            <a:off x="1481747" y="3395115"/>
            <a:ext cx="6834669" cy="1927544"/>
          </a:xfrm>
          <a:prstGeom prst="rect">
            <a:avLst/>
          </a:prstGeom>
          <a:noFill/>
          <a:ln w="9525" cap="rnd">
            <a:solidFill>
              <a:srgbClr val="FF3F3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1500" b="1" dirty="0">
                <a:solidFill>
                  <a:srgbClr val="0594FF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Показатели консолидированных бюджетов используются в бюджетном планировании. Без знания показателей консолидированного бюджета невозможен анализ формирования и использования централизованного финансового фонда страны, т.е. суммы всех финансовых ресурсов, поступающих в бюджетную систему</a:t>
            </a:r>
            <a:r>
              <a:rPr lang="ru-RU" altLang="en-US" sz="15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. </a:t>
            </a:r>
            <a:endParaRPr lang="ru-RU" altLang="en-US" sz="1500" dirty="0"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Rectangle 8"/>
          <p:cNvSpPr txBox="1">
            <a:spLocks noChangeArrowheads="1"/>
          </p:cNvSpPr>
          <p:nvPr/>
        </p:nvSpPr>
        <p:spPr bwMode="auto">
          <a:xfrm>
            <a:off x="1619672" y="1257859"/>
            <a:ext cx="7128793" cy="1376363"/>
          </a:xfrm>
          <a:prstGeom prst="rect">
            <a:avLst/>
          </a:prstGeom>
          <a:noFill/>
          <a:ln w="9525" cap="rnd">
            <a:solidFill>
              <a:srgbClr val="FF3F3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en-US" sz="1500" b="1" dirty="0">
                <a:solidFill>
                  <a:srgbClr val="0594FF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</a:p>
        </p:txBody>
      </p:sp>
      <p:pic>
        <p:nvPicPr>
          <p:cNvPr id="10245" name="Picture 2" descr="http://takamulsystems.com/images/Computing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7" y="3395115"/>
            <a:ext cx="1152525" cy="154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://decofilms.ulcraft.com/uploads/s/q/y/x/qyxu8exr7axs/img/full_PH6MswS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95" y="1257859"/>
            <a:ext cx="1236252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9" name="Группа 14"/>
          <p:cNvGrpSpPr>
            <a:grpSpLocks/>
          </p:cNvGrpSpPr>
          <p:nvPr/>
        </p:nvGrpSpPr>
        <p:grpSpPr bwMode="auto">
          <a:xfrm>
            <a:off x="775006" y="44450"/>
            <a:ext cx="8295969" cy="6767228"/>
            <a:chOff x="775006" y="44624"/>
            <a:chExt cx="8295968" cy="6766465"/>
          </a:xfrm>
          <a:solidFill>
            <a:srgbClr val="00B0F0"/>
          </a:solidFill>
        </p:grpSpPr>
        <p:grpSp>
          <p:nvGrpSpPr>
            <p:cNvPr id="10251" name="Группа 15"/>
            <p:cNvGrpSpPr>
              <a:grpSpLocks/>
            </p:cNvGrpSpPr>
            <p:nvPr/>
          </p:nvGrpSpPr>
          <p:grpSpPr bwMode="auto">
            <a:xfrm>
              <a:off x="775006" y="44624"/>
              <a:ext cx="8295968" cy="6766465"/>
              <a:chOff x="775006" y="44624"/>
              <a:chExt cx="8295968" cy="6766465"/>
            </a:xfrm>
            <a:grpFill/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775006" y="6490941"/>
                <a:ext cx="6378619" cy="320148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БЮДЖЕТ ДЛЯ ГРАЖДАН: </a:t>
                </a:r>
                <a:r>
                  <a:rPr lang="en-US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I</a:t>
                </a:r>
                <a:r>
                  <a:rPr lang="ru-RU" sz="15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. Вводная часть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740649" y="44624"/>
                <a:ext cx="1330325" cy="55397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ОГЛАВЛЕНИЕ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000" dirty="0">
                  <a:solidFill>
                    <a:schemeClr val="bg2">
                      <a:lumMod val="25000"/>
                    </a:schemeClr>
                  </a:solidFill>
                  <a:latin typeface="Bookman Old Style" panose="02050604050505020204" pitchFamily="18" charset="0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+mn-cs"/>
                  </a:rPr>
                  <a:t>ВВОДНАЯ ЧАСТЬ</a:t>
                </a: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775006" y="124257"/>
                <a:ext cx="5783125" cy="5486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dirty="0">
                    <a:latin typeface="Bookman Old Style" panose="02050604050505020204" pitchFamily="18" charset="0"/>
                    <a:ea typeface="Batang" panose="02030600000101010101" pitchFamily="18" charset="-127"/>
                  </a:rPr>
                  <a:t>Консолидированный бюджет</a:t>
                </a:r>
              </a:p>
            </p:txBody>
          </p:sp>
        </p:grpSp>
        <p:pic>
          <p:nvPicPr>
            <p:cNvPr id="17" name="Picture 10" descr="http://www.troick.su/Upload/images/preview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48574" y="90657"/>
              <a:ext cx="176213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  <p:pic>
          <p:nvPicPr>
            <p:cNvPr id="18" name="Picture 10" descr="http://www.troick.su/Upload/images/preview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58099" y="398597"/>
              <a:ext cx="176213" cy="174605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/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466" cy="6953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6" y="6087993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27231</TotalTime>
  <Words>6043</Words>
  <Application>Microsoft Office PowerPoint</Application>
  <PresentationFormat>Экран (4:3)</PresentationFormat>
  <Paragraphs>1510</Paragraphs>
  <Slides>67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81" baseType="lpstr">
      <vt:lpstr>Batang</vt:lpstr>
      <vt:lpstr>PMingLiU</vt:lpstr>
      <vt:lpstr>Arial</vt:lpstr>
      <vt:lpstr>Baskerville</vt:lpstr>
      <vt:lpstr>Bookman Old Style</vt:lpstr>
      <vt:lpstr>Calibri</vt:lpstr>
      <vt:lpstr>Cambria</vt:lpstr>
      <vt:lpstr>Century Schoolbook</vt:lpstr>
      <vt:lpstr>Georgia</vt:lpstr>
      <vt:lpstr>Sylfaen</vt:lpstr>
      <vt:lpstr>Times New Roman</vt:lpstr>
      <vt:lpstr>Verdana</vt:lpstr>
      <vt:lpstr>Wingdings</vt:lpstr>
      <vt:lpstr>Тема Office</vt:lpstr>
      <vt:lpstr>БЮДЖЕТ ДЛЯ ГРАЖДАН           Решение Совета МО «Приволжский муниципальный район Астраханской области» № 72 от 13.12.2022 «О бюджете муниципального образования «Приволжский муниципальный район Астраханской области»    на 2023 год и плановый период 2024 и 2025 годов ( редакции от  ) </vt:lpstr>
      <vt:lpstr>Уважаемые жители Приволжского района!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Открытые государственные информационные ресурсы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наташа</cp:lastModifiedBy>
  <cp:revision>855</cp:revision>
  <cp:lastPrinted>2023-07-27T10:26:04Z</cp:lastPrinted>
  <dcterms:created xsi:type="dcterms:W3CDTF">2016-02-10T12:15:26Z</dcterms:created>
  <dcterms:modified xsi:type="dcterms:W3CDTF">2023-07-31T04:53:26Z</dcterms:modified>
</cp:coreProperties>
</file>